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59" r:id="rId2"/>
    <p:sldId id="272" r:id="rId3"/>
    <p:sldId id="273" r:id="rId4"/>
    <p:sldId id="446" r:id="rId5"/>
    <p:sldId id="400" r:id="rId6"/>
    <p:sldId id="406" r:id="rId7"/>
    <p:sldId id="291" r:id="rId8"/>
    <p:sldId id="407" r:id="rId9"/>
    <p:sldId id="408" r:id="rId10"/>
    <p:sldId id="409" r:id="rId11"/>
    <p:sldId id="410" r:id="rId12"/>
    <p:sldId id="411" r:id="rId13"/>
    <p:sldId id="412" r:id="rId14"/>
    <p:sldId id="413" r:id="rId15"/>
    <p:sldId id="414" r:id="rId16"/>
    <p:sldId id="417" r:id="rId17"/>
    <p:sldId id="418" r:id="rId18"/>
    <p:sldId id="419" r:id="rId19"/>
    <p:sldId id="423" r:id="rId20"/>
    <p:sldId id="415" r:id="rId21"/>
    <p:sldId id="421" r:id="rId22"/>
    <p:sldId id="422" r:id="rId23"/>
    <p:sldId id="424" r:id="rId24"/>
    <p:sldId id="425" r:id="rId25"/>
    <p:sldId id="451" r:id="rId26"/>
    <p:sldId id="426" r:id="rId27"/>
    <p:sldId id="447" r:id="rId28"/>
    <p:sldId id="420" r:id="rId29"/>
    <p:sldId id="449" r:id="rId30"/>
    <p:sldId id="428" r:id="rId31"/>
    <p:sldId id="429" r:id="rId32"/>
    <p:sldId id="293" r:id="rId33"/>
    <p:sldId id="333" r:id="rId34"/>
    <p:sldId id="334" r:id="rId35"/>
    <p:sldId id="435" r:id="rId36"/>
    <p:sldId id="337" r:id="rId37"/>
    <p:sldId id="436" r:id="rId38"/>
    <p:sldId id="431" r:id="rId39"/>
    <p:sldId id="432" r:id="rId40"/>
    <p:sldId id="433" r:id="rId41"/>
    <p:sldId id="457" r:id="rId42"/>
    <p:sldId id="459" r:id="rId43"/>
    <p:sldId id="458" r:id="rId44"/>
    <p:sldId id="455" r:id="rId45"/>
    <p:sldId id="456" r:id="rId46"/>
    <p:sldId id="454" r:id="rId47"/>
    <p:sldId id="462" r:id="rId48"/>
    <p:sldId id="463" r:id="rId49"/>
    <p:sldId id="469" r:id="rId50"/>
    <p:sldId id="470" r:id="rId51"/>
    <p:sldId id="493" r:id="rId52"/>
    <p:sldId id="494" r:id="rId53"/>
    <p:sldId id="479" r:id="rId54"/>
    <p:sldId id="478" r:id="rId55"/>
    <p:sldId id="481" r:id="rId56"/>
    <p:sldId id="482" r:id="rId57"/>
    <p:sldId id="483" r:id="rId58"/>
    <p:sldId id="476" r:id="rId59"/>
    <p:sldId id="475" r:id="rId60"/>
    <p:sldId id="467" r:id="rId61"/>
    <p:sldId id="466" r:id="rId62"/>
    <p:sldId id="461" r:id="rId63"/>
    <p:sldId id="488" r:id="rId64"/>
    <p:sldId id="486" r:id="rId65"/>
    <p:sldId id="487" r:id="rId66"/>
    <p:sldId id="489" r:id="rId67"/>
    <p:sldId id="490" r:id="rId68"/>
    <p:sldId id="491" r:id="rId69"/>
    <p:sldId id="492" r:id="rId70"/>
    <p:sldId id="496" r:id="rId71"/>
    <p:sldId id="495" r:id="rId72"/>
    <p:sldId id="497" r:id="rId73"/>
    <p:sldId id="498" r:id="rId74"/>
    <p:sldId id="502" r:id="rId75"/>
    <p:sldId id="503" r:id="rId76"/>
    <p:sldId id="499" r:id="rId77"/>
    <p:sldId id="500" r:id="rId78"/>
    <p:sldId id="508" r:id="rId79"/>
    <p:sldId id="501" r:id="rId80"/>
    <p:sldId id="507" r:id="rId81"/>
    <p:sldId id="504" r:id="rId82"/>
    <p:sldId id="505" r:id="rId83"/>
    <p:sldId id="512" r:id="rId84"/>
    <p:sldId id="506" r:id="rId85"/>
    <p:sldId id="509" r:id="rId86"/>
    <p:sldId id="381" r:id="rId87"/>
    <p:sldId id="382" r:id="rId88"/>
    <p:sldId id="384" r:id="rId89"/>
    <p:sldId id="386" r:id="rId90"/>
    <p:sldId id="390" r:id="rId91"/>
    <p:sldId id="389" r:id="rId92"/>
    <p:sldId id="445" r:id="rId93"/>
    <p:sldId id="444" r:id="rId94"/>
    <p:sldId id="383" r:id="rId9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xmlns="">
        <p14:section name="Sezione predefinita" id="{91F22F4A-B2A6-4F26-B9E8-E237CB406A67}">
          <p14:sldIdLst>
            <p14:sldId id="259"/>
            <p14:sldId id="272"/>
            <p14:sldId id="273"/>
            <p14:sldId id="396"/>
            <p14:sldId id="400"/>
            <p14:sldId id="406"/>
            <p14:sldId id="291"/>
            <p14:sldId id="292"/>
            <p14:sldId id="407"/>
            <p14:sldId id="408"/>
            <p14:sldId id="409"/>
            <p14:sldId id="410"/>
            <p14:sldId id="411"/>
            <p14:sldId id="412"/>
            <p14:sldId id="413"/>
            <p14:sldId id="414"/>
            <p14:sldId id="417"/>
            <p14:sldId id="418"/>
            <p14:sldId id="419"/>
            <p14:sldId id="423"/>
            <p14:sldId id="415"/>
            <p14:sldId id="421"/>
            <p14:sldId id="422"/>
            <p14:sldId id="424"/>
            <p14:sldId id="425"/>
            <p14:sldId id="426"/>
            <p14:sldId id="427"/>
            <p14:sldId id="420"/>
            <p14:sldId id="428"/>
            <p14:sldId id="429"/>
            <p14:sldId id="293"/>
            <p14:sldId id="333"/>
            <p14:sldId id="334"/>
            <p14:sldId id="435"/>
            <p14:sldId id="337"/>
            <p14:sldId id="436"/>
            <p14:sldId id="431"/>
            <p14:sldId id="432"/>
            <p14:sldId id="433"/>
            <p14:sldId id="434"/>
            <p14:sldId id="430"/>
            <p14:sldId id="437"/>
            <p14:sldId id="438"/>
            <p14:sldId id="441"/>
            <p14:sldId id="439"/>
            <p14:sldId id="440"/>
            <p14:sldId id="351"/>
            <p14:sldId id="364"/>
            <p14:sldId id="365"/>
            <p14:sldId id="366"/>
            <p14:sldId id="367"/>
            <p14:sldId id="368"/>
            <p14:sldId id="369"/>
            <p14:sldId id="370"/>
            <p14:sldId id="443"/>
            <p14:sldId id="442"/>
            <p14:sldId id="381"/>
            <p14:sldId id="382"/>
            <p14:sldId id="384"/>
            <p14:sldId id="386"/>
            <p14:sldId id="390"/>
            <p14:sldId id="389"/>
            <p14:sldId id="393"/>
            <p14:sldId id="445"/>
            <p14:sldId id="444"/>
            <p14:sldId id="38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usa3"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70C"/>
    <a:srgbClr val="B2B2B2"/>
    <a:srgbClr val="395D93"/>
    <a:srgbClr val="3333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50"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964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09-27T13:56:01.811"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it-IT"/>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DF4FF89-E1BA-40E3-8401-27996F0903E1}" type="slidenum">
              <a:rPr lang="it-IT" altLang="it-IT"/>
              <a:pPr>
                <a:defRPr/>
              </a:pPr>
              <a:t>‹N›</a:t>
            </a:fld>
            <a:endParaRPr lang="it-IT" altLang="it-IT"/>
          </a:p>
        </p:txBody>
      </p:sp>
    </p:spTree>
    <p:extLst>
      <p:ext uri="{BB962C8B-B14F-4D97-AF65-F5344CB8AC3E}">
        <p14:creationId xmlns:p14="http://schemas.microsoft.com/office/powerpoint/2010/main" xmlns="" val="376639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D2AA25A-9C9A-4051-BEC5-B1A4BF924E37}" type="slidenum">
              <a:rPr lang="it-IT" altLang="it-IT"/>
              <a:pPr>
                <a:defRPr/>
              </a:pPr>
              <a:t>‹N›</a:t>
            </a:fld>
            <a:endParaRPr lang="it-IT" altLang="it-IT"/>
          </a:p>
        </p:txBody>
      </p:sp>
    </p:spTree>
    <p:extLst>
      <p:ext uri="{BB962C8B-B14F-4D97-AF65-F5344CB8AC3E}">
        <p14:creationId xmlns:p14="http://schemas.microsoft.com/office/powerpoint/2010/main" xmlns="" val="4039147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5DE460-BB95-4CAB-A17E-3DD1F58D9935}" type="slidenum">
              <a:rPr lang="it-IT" altLang="it-IT"/>
              <a:pPr>
                <a:spcBef>
                  <a:spcPct val="0"/>
                </a:spcBef>
              </a:pPr>
              <a:t>1</a:t>
            </a:fld>
            <a:endParaRPr lang="it-IT" altLang="it-IT"/>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xmlns="" val="341660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53603" name="Rectangle 7"/>
          <p:cNvSpPr>
            <a:spLocks noGrp="1" noChangeArrowheads="1"/>
          </p:cNvSpPr>
          <p:nvPr>
            <p:ph type="sldNum" sz="quarter"/>
          </p:nvPr>
        </p:nvSpPr>
        <p:spPr>
          <a:noFill/>
          <a:ln>
            <a:round/>
            <a:headEnd/>
            <a:tailEnd/>
          </a:ln>
        </p:spPr>
        <p:txBody>
          <a:bodyPr/>
          <a:lstStyle/>
          <a:p>
            <a:fld id="{A89C72DC-E609-4ACA-9140-40463ACAE45E}" type="slidenum">
              <a:rPr lang="en-GB" altLang="it-IT"/>
              <a:pPr/>
              <a:t>52</a:t>
            </a:fld>
            <a:endParaRPr lang="en-GB" altLang="it-IT"/>
          </a:p>
        </p:txBody>
      </p:sp>
      <p:sp>
        <p:nvSpPr>
          <p:cNvPr id="153604"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53605"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53606" name="Text Box 3"/>
          <p:cNvSpPr>
            <a:spLocks noChangeArrowheads="1"/>
          </p:cNvSpPr>
          <p:nvPr>
            <p:ph type="body"/>
          </p:nvPr>
        </p:nvSpPr>
        <p:spPr>
          <a:xfrm>
            <a:off x="699109" y="4343839"/>
            <a:ext cx="5453369" cy="3760004"/>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Per ogni voce del piano devono essere descritti: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marL="303213" lvl="1" indent="-112713"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i criteri di formazione e di ordinamento dei fascicoli (ordine alfabetico, ordine cronologico, le modalità di apertura dei fascicoli, ecc.)</a:t>
            </a:r>
          </a:p>
          <a:p>
            <a:pPr marL="303213" lvl="1" indent="-112713"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il contenuto standard di ogni fascicolo (la natura dei documenti da inserire)</a:t>
            </a:r>
          </a:p>
          <a:p>
            <a:pPr marL="303213" lvl="1" indent="-112713"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il collegamento delle voci finali del piano con le informazioni relative ai tempi e alle modalità di conservazione (permanente o temporanea) e alle decisioni di scarto dei fascicoli ai sensi dell’art. 19, comma 1, del dpr 428/1998 (piano di conservazione)</a:t>
            </a:r>
          </a:p>
          <a:p>
            <a:pPr marL="303213" lvl="1" indent="-112713"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l’eventuale riferimento alle modalità di accesso (legge n. 241/1990) nel rispetto della tutela dei dati personali (legge n.675/1996)</a:t>
            </a:r>
          </a:p>
          <a:p>
            <a:pPr marL="303213" lvl="1" indent="-112713"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il riferimento della struttura e/o del ruolo responsabile della gestione documentaria.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Queste informazioni vanno specificate in genere al livello più specifico, quindi il terzo; non si esclude che questa operazione si faccia ad un livello superiore, se esso comprende livelli le cui voci comprendono tutte gli stessi criteri.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18787" name="Rectangle 7"/>
          <p:cNvSpPr>
            <a:spLocks noGrp="1" noChangeArrowheads="1"/>
          </p:cNvSpPr>
          <p:nvPr>
            <p:ph type="sldNum" sz="quarter"/>
          </p:nvPr>
        </p:nvSpPr>
        <p:spPr>
          <a:noFill/>
          <a:ln>
            <a:round/>
            <a:headEnd/>
            <a:tailEnd/>
          </a:ln>
        </p:spPr>
        <p:txBody>
          <a:bodyPr/>
          <a:lstStyle/>
          <a:p>
            <a:fld id="{CE4B1DFE-4B5A-43C7-ACC9-D72899872A18}" type="slidenum">
              <a:rPr lang="en-GB" altLang="it-IT"/>
              <a:pPr/>
              <a:t>63</a:t>
            </a:fld>
            <a:endParaRPr lang="en-GB" altLang="it-IT"/>
          </a:p>
        </p:txBody>
      </p:sp>
      <p:sp>
        <p:nvSpPr>
          <p:cNvPr id="118788"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18789"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18790" name="Text Box 3"/>
          <p:cNvSpPr>
            <a:spLocks noChangeArrowheads="1"/>
          </p:cNvSpPr>
          <p:nvPr>
            <p:ph type="body"/>
          </p:nvPr>
        </p:nvSpPr>
        <p:spPr>
          <a:xfrm>
            <a:off x="699109" y="4343839"/>
            <a:ext cx="5453369" cy="5421997"/>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Nel Capo IV del Testo Unico in materia di documentazione amministrativa sono confluite le norme del regolamento sul protocollo informatico (d.P.R.20 ottobre 1998 n°428).</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Struttura del CAPO IV: Sistema di gestione informatica dei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Prima: Disposizioni sulla gestione informatica dei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Seconda: Accesso ai documenti e alle informazioni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Terza: Tenuta e conservazione del sistema di gestione dei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Quinta: Disposizioni sugli archivi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Quarta: Disposizioni sulla gestione dei flussi documentali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Sezione Sesta: Attuazione e aggiornamento dei sistemi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Di seguito, si riprendono alcune definizioni utili già presentate nelle giornate precedenti.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GESTIONE DEI DOCUMENTI: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Insieme di attività finalizzate alla registrazione di protocollo e alla classificazione, organizzazione, assegnazione e reperimento dei documenti amministrativi, formati o acquisiti dalle Amministrazioni nell’ambito del sistema di classificazione d’archivio adottato.</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SISTEMA DI GESTIONE INFORMATICA DEI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Insieme delle risorse di calcolo, degli apparati, delle reti di comunicazione e delle procedure informatiche utilizzati dalle Amministrazioni per la gestione dei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SEGNATURA DI PROTOCOLLO:</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Apposizione o associazione, all’originale del documento, in forma permanente e non modificabile, delle informazioni riguardanti il documento stesso.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19811" name="Rectangle 7"/>
          <p:cNvSpPr>
            <a:spLocks noGrp="1" noChangeArrowheads="1"/>
          </p:cNvSpPr>
          <p:nvPr>
            <p:ph type="sldNum" sz="quarter"/>
          </p:nvPr>
        </p:nvSpPr>
        <p:spPr>
          <a:noFill/>
          <a:ln>
            <a:round/>
            <a:headEnd/>
            <a:tailEnd/>
          </a:ln>
        </p:spPr>
        <p:txBody>
          <a:bodyPr/>
          <a:lstStyle/>
          <a:p>
            <a:fld id="{9CC3B216-0555-4D82-BFCB-3B8CD7740B07}" type="slidenum">
              <a:rPr lang="en-GB" altLang="it-IT"/>
              <a:pPr/>
              <a:t>64</a:t>
            </a:fld>
            <a:endParaRPr lang="en-GB" altLang="it-IT"/>
          </a:p>
        </p:txBody>
      </p:sp>
      <p:sp>
        <p:nvSpPr>
          <p:cNvPr id="119812" name="Rectangle 1"/>
          <p:cNvSpPr>
            <a:spLocks noChangeArrowheads="1" noTextEdit="1"/>
          </p:cNvSpPr>
          <p:nvPr>
            <p:ph type="sldImg"/>
          </p:nvPr>
        </p:nvSpPr>
        <p:spPr>
          <a:xfrm>
            <a:off x="1141413" y="685800"/>
            <a:ext cx="4573587" cy="3430588"/>
          </a:xfrm>
          <a:ln/>
        </p:spPr>
      </p:sp>
      <p:sp>
        <p:nvSpPr>
          <p:cNvPr id="119813"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20835" name="Rectangle 7"/>
          <p:cNvSpPr>
            <a:spLocks noGrp="1" noChangeArrowheads="1"/>
          </p:cNvSpPr>
          <p:nvPr>
            <p:ph type="sldNum" sz="quarter"/>
          </p:nvPr>
        </p:nvSpPr>
        <p:spPr>
          <a:noFill/>
          <a:ln>
            <a:round/>
            <a:headEnd/>
            <a:tailEnd/>
          </a:ln>
        </p:spPr>
        <p:txBody>
          <a:bodyPr/>
          <a:lstStyle/>
          <a:p>
            <a:fld id="{94D7F16E-6693-40A4-A401-28ABEC4E0837}" type="slidenum">
              <a:rPr lang="en-GB" altLang="it-IT"/>
              <a:pPr/>
              <a:t>65</a:t>
            </a:fld>
            <a:endParaRPr lang="en-GB" altLang="it-IT"/>
          </a:p>
        </p:txBody>
      </p:sp>
      <p:sp>
        <p:nvSpPr>
          <p:cNvPr id="120836"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20837" name="Rectangle 2"/>
          <p:cNvSpPr>
            <a:spLocks noChangeArrowheads="1"/>
          </p:cNvSpPr>
          <p:nvPr>
            <p:ph type="body"/>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21859" name="Rectangle 7"/>
          <p:cNvSpPr>
            <a:spLocks noGrp="1" noChangeArrowheads="1"/>
          </p:cNvSpPr>
          <p:nvPr>
            <p:ph type="sldNum" sz="quarter"/>
          </p:nvPr>
        </p:nvSpPr>
        <p:spPr>
          <a:noFill/>
          <a:ln>
            <a:round/>
            <a:headEnd/>
            <a:tailEnd/>
          </a:ln>
        </p:spPr>
        <p:txBody>
          <a:bodyPr/>
          <a:lstStyle/>
          <a:p>
            <a:fld id="{DC82977F-16BD-46AF-9DAF-0D34BDAC6EC2}" type="slidenum">
              <a:rPr lang="en-GB" altLang="it-IT"/>
              <a:pPr/>
              <a:t>66</a:t>
            </a:fld>
            <a:endParaRPr lang="en-GB" altLang="it-IT"/>
          </a:p>
        </p:txBody>
      </p:sp>
      <p:sp>
        <p:nvSpPr>
          <p:cNvPr id="121860"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21861" name="Text Box 2"/>
          <p:cNvSpPr>
            <a:spLocks noChangeArrowheads="1"/>
          </p:cNvSpPr>
          <p:nvPr>
            <p:ph type="body"/>
          </p:nvPr>
        </p:nvSpPr>
        <p:spPr>
          <a:xfrm>
            <a:off x="686281" y="4343839"/>
            <a:ext cx="5483834" cy="2546851"/>
          </a:xfrm>
          <a:noFill/>
        </p:spPr>
        <p:txBody>
          <a:bodyPr>
            <a:spAutoFit/>
          </a:bodyPr>
          <a:lstStyle/>
          <a:p>
            <a:pPr algn="just"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Individuate prima con decreto del Segretario generale del 23.6.2003 (circolare 85/2003) e successivamente con DM del 18.3.2005 (circolare 56/2005)</a:t>
            </a:r>
          </a:p>
          <a:p>
            <a:pPr algn="just"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Ogni struttura centrale (Dipartimenti, Direzioni) e periferica (Soprintendenze, Musei, Biblioteche..) costituisce una AOO (numero complessivo 186)</a:t>
            </a:r>
          </a:p>
          <a:p>
            <a:pPr algn="just"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Ciascuna AOO, identificata con una sigla, deve istituire il servizio per il protocollo informatico</a:t>
            </a:r>
          </a:p>
          <a:p>
            <a:pPr algn="just"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Sono soggette a variazione in base ai cambiamenti dell’assetto organizzativo del Ministero</a:t>
            </a:r>
          </a:p>
          <a:p>
            <a:pPr eaLnBrk="1" hangingPunct="1">
              <a:spcBef>
                <a:spcPts val="7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b="1"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b="1"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b="1" smtClean="0">
              <a:ea typeface="Lucida Sans Unicode" pitchFamily="34" charset="0"/>
              <a:cs typeface="Lucida Sans Unicode"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22883" name="Rectangle 7"/>
          <p:cNvSpPr>
            <a:spLocks noGrp="1" noChangeArrowheads="1"/>
          </p:cNvSpPr>
          <p:nvPr>
            <p:ph type="sldNum" sz="quarter"/>
          </p:nvPr>
        </p:nvSpPr>
        <p:spPr>
          <a:noFill/>
          <a:ln>
            <a:round/>
            <a:headEnd/>
            <a:tailEnd/>
          </a:ln>
        </p:spPr>
        <p:txBody>
          <a:bodyPr/>
          <a:lstStyle/>
          <a:p>
            <a:fld id="{E785D7B6-4FD6-4240-B998-09299489EF06}" type="slidenum">
              <a:rPr lang="en-GB" altLang="it-IT"/>
              <a:pPr/>
              <a:t>67</a:t>
            </a:fld>
            <a:endParaRPr lang="en-GB" altLang="it-IT"/>
          </a:p>
        </p:txBody>
      </p:sp>
      <p:sp>
        <p:nvSpPr>
          <p:cNvPr id="122884"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22885" name="Text Box 2"/>
          <p:cNvSpPr>
            <a:spLocks noChangeArrowheads="1"/>
          </p:cNvSpPr>
          <p:nvPr>
            <p:ph type="body"/>
          </p:nvPr>
        </p:nvSpPr>
        <p:spPr>
          <a:xfrm>
            <a:off x="686281" y="4343839"/>
            <a:ext cx="5483834" cy="3793346"/>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Decidere se si intende creare una o più AOO ai fini archivistici (art 50) individuando gli uffici che presentano esigenze di gestione della doc/ne omogenee e adottano quindi criteri uniformi di classificazione e archiviazione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con a capo un dirigente con preparazione specifica, stabilire le funzioni del responsabile e degli addetti alla protocollazione e classificazione (art. 61)</a:t>
            </a:r>
          </a:p>
          <a:p>
            <a:pPr eaLnBrk="1" hangingPunct="1">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sicurezza (livelli di acceso, immodificabilità dei dati registrati, archiviabilità separata del back-up, ricuperabilità dei dati registrati su carta in caso di black out), compatibilità con altri sistemi informatci che debbano interagire con il protocollo, buona ed economica manutenibilità, possibilità di sviluppo ed aggancio a funzioni di workflow, trattamento docc. digitalicon firme elettroniche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Non più protocollo informatico ma servizio per la gestione informatica dei documenti e dell’archivio; concetto più ampio e complesso Deve essere creata una struttura specifica costituita dal responsabile e dagli addetti; la nuova denominazione più adeguata è diversa rispetto a quella presente nel dpr 428/98 (servizio di protocollo informatico). La precedente definizione era più limitativa, perché il protocollo è in realtà solo uno strumento del sistema documentario, che include una serie di entità più complesse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23907" name="Rectangle 7"/>
          <p:cNvSpPr>
            <a:spLocks noGrp="1" noChangeArrowheads="1"/>
          </p:cNvSpPr>
          <p:nvPr>
            <p:ph type="sldNum" sz="quarter"/>
          </p:nvPr>
        </p:nvSpPr>
        <p:spPr>
          <a:noFill/>
          <a:ln>
            <a:round/>
            <a:headEnd/>
            <a:tailEnd/>
          </a:ln>
        </p:spPr>
        <p:txBody>
          <a:bodyPr/>
          <a:lstStyle/>
          <a:p>
            <a:fld id="{540C176F-CF8B-48B0-B333-E574083EB6EF}" type="slidenum">
              <a:rPr lang="en-GB" altLang="it-IT"/>
              <a:pPr/>
              <a:t>68</a:t>
            </a:fld>
            <a:endParaRPr lang="en-GB" altLang="it-IT"/>
          </a:p>
        </p:txBody>
      </p:sp>
      <p:sp>
        <p:nvSpPr>
          <p:cNvPr id="123908"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23909" name="Text Box 2"/>
          <p:cNvSpPr>
            <a:spLocks noChangeArrowheads="1"/>
          </p:cNvSpPr>
          <p:nvPr>
            <p:ph type="body"/>
          </p:nvPr>
        </p:nvSpPr>
        <p:spPr>
          <a:xfrm>
            <a:off x="686281" y="4343839"/>
            <a:ext cx="5483834" cy="12003286"/>
          </a:xfrm>
          <a:noFill/>
        </p:spPr>
        <p:txBody>
          <a:bodyPr>
            <a:spAutoFit/>
          </a:bodyPr>
          <a:lstStyle/>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Attribuisce il livello di autorizzazione per l’accesso alle funzioni della procedura distinguendo tra abilitazioni alla consultazione, all’inserimento e alla modifica delle informazioni (ad es. registrazione posta riservata)</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Garantisce la correttezza delle operazioni di registrazione e segnatura</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Garantisce la corretta produzione del registro giornaliero di protocollo</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Cura che le funzionalità del sistema in caso di guasti o anomalie siano ripristinate entro 24 ore dal blocco delle attività e comunque nel più breve tempo possibile</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Conserva le copie dei dati (archivio e registro d’emergenza) in luoghi sicuri e differenti </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Garantisce il buon funzionamento degli strumenti e dei flussi documentali</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Autorizza le operazioni di annullamento e modifica</a:t>
            </a:r>
          </a:p>
          <a:p>
            <a:pPr>
              <a:spcBef>
                <a:spcPts val="45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smtClean="0">
                <a:latin typeface="Arial" charset="0"/>
                <a:ea typeface="Lucida Sans Unicode" pitchFamily="34" charset="0"/>
                <a:cs typeface="Lucida Sans Unicode" pitchFamily="34" charset="0"/>
              </a:rPr>
              <a:t>Vigila sull’osservanza da parte del personale delle disposizioni relative al protocollo</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Ciascuna amministrazione è tenuta a istituire un servizio per la tenuta del protocollo informatico, della gestione dei flussi documentali e degli archivi in ciascuna delle aree organizzative omogenee. Il servizio è posto alle dirette dipendenze della stessa area organizzativa omogenea.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Al servizio è preposto un dirigente ovvero un funzionario, comunque in possesso di idonei requisiti professionali o di professionalità tecnico-archivistica acquisita a seguito di processi di formazione.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In base alle direttive del DPR 445/2000, il Responsabile del Servizio per la gestione informatica dei documenti e la tenuta d’archivio provvede inoltre specificamente:</a:t>
            </a:r>
          </a:p>
          <a:p>
            <a:pPr marL="457200" lvl="1" indent="0"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al salvataggio dei dati su supporti informatici removibili e delle informazioni di protocollo relative a procedimenti chiusi (art. 62)</a:t>
            </a:r>
          </a:p>
          <a:p>
            <a:pPr marL="457200" lvl="1" indent="0"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al trasferimento almeno una volta all’anno di fascicoli e serie documentarie relative a procedimenti conclusi in un apposito archivio di deposito costituito presso ciascuna Amministrazione (art. 67)</a:t>
            </a:r>
          </a:p>
          <a:p>
            <a:pPr marL="457200" lvl="1" indent="0" eaLnBrk="1" hangingPunct="1">
              <a:spcBef>
                <a:spcPts val="413"/>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100" smtClean="0">
                <a:latin typeface="Arial" charset="0"/>
                <a:ea typeface="Lucida Sans Unicode" pitchFamily="34" charset="0"/>
                <a:cs typeface="Lucida Sans Unicode" pitchFamily="34" charset="0"/>
              </a:rPr>
              <a:t>all’elaborazione ed aggiornamento del piano di conservazione degli archivi (art. 68).</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Con cadenza almeno quinquennale il Responsabile del protocollo provvede alla riproduzione delle informazioni del protocollo informatico su nuovi supporti informatici (art. 62)</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E’ indispensabile progettare il Servizio valutando con cura le esigenze operative e la coerenza dei modelli organizzativi esistenti.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24931" name="Rectangle 7"/>
          <p:cNvSpPr>
            <a:spLocks noGrp="1" noChangeArrowheads="1"/>
          </p:cNvSpPr>
          <p:nvPr>
            <p:ph type="sldNum" sz="quarter"/>
          </p:nvPr>
        </p:nvSpPr>
        <p:spPr>
          <a:noFill/>
          <a:ln>
            <a:round/>
            <a:headEnd/>
            <a:tailEnd/>
          </a:ln>
        </p:spPr>
        <p:txBody>
          <a:bodyPr/>
          <a:lstStyle/>
          <a:p>
            <a:fld id="{48F2F5D5-1CAB-4357-996C-53B1CCBC2B66}" type="slidenum">
              <a:rPr lang="en-GB" altLang="it-IT"/>
              <a:pPr/>
              <a:t>69</a:t>
            </a:fld>
            <a:endParaRPr lang="en-GB" altLang="it-IT"/>
          </a:p>
        </p:txBody>
      </p:sp>
      <p:sp>
        <p:nvSpPr>
          <p:cNvPr id="124932"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24933"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24934" name="Text Box 3"/>
          <p:cNvSpPr>
            <a:spLocks noChangeArrowheads="1"/>
          </p:cNvSpPr>
          <p:nvPr>
            <p:ph type="body"/>
          </p:nvPr>
        </p:nvSpPr>
        <p:spPr>
          <a:xfrm>
            <a:off x="699109" y="4343839"/>
            <a:ext cx="5453369" cy="3608680"/>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Le PA devono provvedere entro il 1° gennaio 2004 a realizzare o revisionare sistemi informativi automatizzati finalizzati alla gestione del protocollo informatico e dei procedimenti amministrativi in conformità alle disposizioni del testo unico e alle disposizioni di legge sulla tutela della riservatezza dei dati personali.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Ciascuna amministrazione deve individuare, nell’ambito del proprio ordinamento, gli uffici da considerare ai fini della gestione unica o coordinata dei documenti per grandi aree organizzative omogenee, assicurando criteri uniformi di classificazione ed tenuta nell'archivio, nonché di comunicazione interna fra le aree stesse.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Le PA provvedono a realizzare o revisionare sistemi informativi finalizzati alla totale automazione delle fasi di produzione, gestione, diffusione ed utilizzazione dei propri dati, documenti, procedimenti ed atti.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Le PA sono anche tenute a valutare in termini di rapporto costi/benefici il recupero su supporto informatico dei documenti e degli atti cartacei di cui sia obbligatoria ed opportuna la conservazione e provvedono alla predisposizione dei conseguenti piani di sostituzione degli archivi cartacei con archivi informatici.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48483" name="Rectangle 7"/>
          <p:cNvSpPr>
            <a:spLocks noGrp="1" noChangeArrowheads="1"/>
          </p:cNvSpPr>
          <p:nvPr>
            <p:ph type="sldNum" sz="quarter"/>
          </p:nvPr>
        </p:nvSpPr>
        <p:spPr>
          <a:noFill/>
          <a:ln>
            <a:round/>
            <a:headEnd/>
            <a:tailEnd/>
          </a:ln>
        </p:spPr>
        <p:txBody>
          <a:bodyPr/>
          <a:lstStyle/>
          <a:p>
            <a:fld id="{B49F5B90-66AE-46D5-901F-0EBBEBD58501}" type="slidenum">
              <a:rPr lang="en-GB" altLang="it-IT"/>
              <a:pPr/>
              <a:t>70</a:t>
            </a:fld>
            <a:endParaRPr lang="en-GB" altLang="it-IT"/>
          </a:p>
        </p:txBody>
      </p:sp>
      <p:sp>
        <p:nvSpPr>
          <p:cNvPr id="148484"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48485" name="Text Box 2"/>
          <p:cNvSpPr>
            <a:spLocks noChangeArrowheads="1"/>
          </p:cNvSpPr>
          <p:nvPr>
            <p:ph type="body"/>
          </p:nvPr>
        </p:nvSpPr>
        <p:spPr>
          <a:xfrm>
            <a:off x="686281" y="4343839"/>
            <a:ext cx="5483834" cy="2998257"/>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E’ uno strumento indispensabile per far fronte alla crescente complessità dei sistemi documentari in ambiente digitale e per promuovere l’interoperabilità dei sistemi documentari.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Sono stati elaborati diversi schemi, tra cui quello predisposto dal gruppo di lavoro della Scuola Superiore della Pubblica Amministrazione che si occupa della gestione dei documenti (www.sspa.it).</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u="sng" smtClean="0">
                <a:ea typeface="Lucida Sans Unicode" pitchFamily="34" charset="0"/>
                <a:cs typeface="Lucida Sans Unicode" pitchFamily="34" charset="0"/>
              </a:rPr>
              <a:t>Ogni schema deve essere adattato al modello organizzativo cui si riferisce,  e richiede un continuo aggiornamento in relazione ai modelli organizzativi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(Per ogni amministrazione dovrebbe essere adottato un modello generale, da specificare per ogni AOO)</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Deve essere coerente e chiaro nella terminologia utilizzata, deve inoltre essere reso pubblico dalle PPAA ed accessibile al pubblico per via telematica; comprende una serie di allegati.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49507" name="Rectangle 7"/>
          <p:cNvSpPr>
            <a:spLocks noGrp="1" noChangeArrowheads="1"/>
          </p:cNvSpPr>
          <p:nvPr>
            <p:ph type="sldNum" sz="quarter"/>
          </p:nvPr>
        </p:nvSpPr>
        <p:spPr>
          <a:noFill/>
          <a:ln>
            <a:round/>
            <a:headEnd/>
            <a:tailEnd/>
          </a:ln>
        </p:spPr>
        <p:txBody>
          <a:bodyPr/>
          <a:lstStyle/>
          <a:p>
            <a:fld id="{4010FD96-271D-40EE-88E2-E712650E4C6F}" type="slidenum">
              <a:rPr lang="en-GB" altLang="it-IT"/>
              <a:pPr/>
              <a:t>71</a:t>
            </a:fld>
            <a:endParaRPr lang="en-GB" altLang="it-IT"/>
          </a:p>
        </p:txBody>
      </p:sp>
      <p:sp>
        <p:nvSpPr>
          <p:cNvPr id="149508"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49509" name="Text Box 2"/>
          <p:cNvSpPr>
            <a:spLocks noChangeArrowheads="1"/>
          </p:cNvSpPr>
          <p:nvPr>
            <p:ph type="body"/>
          </p:nvPr>
        </p:nvSpPr>
        <p:spPr>
          <a:xfrm>
            <a:off x="686281" y="4343839"/>
            <a:ext cx="5483834" cy="1208023"/>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i="1" smtClean="0">
                <a:ea typeface="Lucida Sans Unicode" pitchFamily="34" charset="0"/>
                <a:cs typeface="Lucida Sans Unicode" pitchFamily="34" charset="0"/>
              </a:rPr>
              <a:t>Vari sono i modelli organizzativi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i="1" smtClean="0">
                <a:ea typeface="Lucida Sans Unicode" pitchFamily="34" charset="0"/>
                <a:cs typeface="Lucida Sans Unicode" pitchFamily="34" charset="0"/>
              </a:rPr>
              <a:t>Unificato o centralizzato (esiste un unico servizio specifico per tutta l’AOO)</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i="1" smtClean="0">
                <a:ea typeface="Lucida Sans Unicode" pitchFamily="34" charset="0"/>
                <a:cs typeface="Lucida Sans Unicode" pitchFamily="34" charset="0"/>
              </a:rPr>
              <a:t>Coordinato o decentrato (nell’ambito dell’AOO all’interno del sistema documentario unico, ad ogni U. O. corrisponde un’articolazione del Servizio)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i="1" smtClean="0">
              <a:ea typeface="Lucida Sans Unicode" pitchFamily="34" charset="0"/>
              <a:cs typeface="Lucida Sans Unicod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Venezia, 24 marzo 2014</a:t>
            </a:r>
            <a:endParaRPr lang="it-IT" dirty="0"/>
          </a:p>
        </p:txBody>
      </p:sp>
      <p:sp>
        <p:nvSpPr>
          <p:cNvPr id="4" name="Segnaposto numero diapositiva 3"/>
          <p:cNvSpPr>
            <a:spLocks noGrp="1"/>
          </p:cNvSpPr>
          <p:nvPr>
            <p:ph type="sldNum" sz="quarter" idx="10"/>
          </p:nvPr>
        </p:nvSpPr>
        <p:spPr/>
        <p:txBody>
          <a:bodyPr/>
          <a:lstStyle/>
          <a:p>
            <a:pPr>
              <a:defRPr/>
            </a:pPr>
            <a:fld id="{CD2AA25A-9C9A-4051-BEC5-B1A4BF924E37}" type="slidenum">
              <a:rPr lang="it-IT" altLang="it-IT" smtClean="0"/>
              <a:pPr>
                <a:defRPr/>
              </a:pPr>
              <a:t>4</a:t>
            </a:fld>
            <a:endParaRPr lang="it-IT" altLang="it-IT"/>
          </a:p>
        </p:txBody>
      </p:sp>
    </p:spTree>
    <p:extLst>
      <p:ext uri="{BB962C8B-B14F-4D97-AF65-F5344CB8AC3E}">
        <p14:creationId xmlns:p14="http://schemas.microsoft.com/office/powerpoint/2010/main" xmlns="" val="2732566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55651" name="Rectangle 7"/>
          <p:cNvSpPr>
            <a:spLocks noGrp="1" noChangeArrowheads="1"/>
          </p:cNvSpPr>
          <p:nvPr>
            <p:ph type="sldNum" sz="quarter"/>
          </p:nvPr>
        </p:nvSpPr>
        <p:spPr>
          <a:noFill/>
          <a:ln>
            <a:round/>
            <a:headEnd/>
            <a:tailEnd/>
          </a:ln>
        </p:spPr>
        <p:txBody>
          <a:bodyPr/>
          <a:lstStyle/>
          <a:p>
            <a:fld id="{6CEEFEB8-C7D6-46AF-AF9D-F6E94AC9F764}" type="slidenum">
              <a:rPr lang="en-GB" altLang="it-IT"/>
              <a:pPr/>
              <a:t>72</a:t>
            </a:fld>
            <a:endParaRPr lang="en-GB" altLang="it-IT"/>
          </a:p>
        </p:txBody>
      </p:sp>
      <p:sp>
        <p:nvSpPr>
          <p:cNvPr id="155652" name="Rectangle 1"/>
          <p:cNvSpPr>
            <a:spLocks noChangeArrowheads="1" noTextEdit="1"/>
          </p:cNvSpPr>
          <p:nvPr>
            <p:ph type="sldImg"/>
          </p:nvPr>
        </p:nvSpPr>
        <p:spPr>
          <a:xfrm>
            <a:off x="1141413" y="685800"/>
            <a:ext cx="4573587" cy="3430588"/>
          </a:xfrm>
          <a:ln/>
        </p:spPr>
      </p:sp>
      <p:sp>
        <p:nvSpPr>
          <p:cNvPr id="155653"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57699" name="Rectangle 7"/>
          <p:cNvSpPr>
            <a:spLocks noGrp="1" noChangeArrowheads="1"/>
          </p:cNvSpPr>
          <p:nvPr>
            <p:ph type="sldNum" sz="quarter"/>
          </p:nvPr>
        </p:nvSpPr>
        <p:spPr>
          <a:noFill/>
          <a:ln>
            <a:round/>
            <a:headEnd/>
            <a:tailEnd/>
          </a:ln>
        </p:spPr>
        <p:txBody>
          <a:bodyPr/>
          <a:lstStyle/>
          <a:p>
            <a:fld id="{2DBB4A85-74D4-4449-906C-75A2C906527C}" type="slidenum">
              <a:rPr lang="en-GB" altLang="it-IT"/>
              <a:pPr/>
              <a:t>73</a:t>
            </a:fld>
            <a:endParaRPr lang="en-GB" altLang="it-IT"/>
          </a:p>
        </p:txBody>
      </p:sp>
      <p:sp>
        <p:nvSpPr>
          <p:cNvPr id="157700" name="Text Box 1"/>
          <p:cNvSpPr txBox="1">
            <a:spLocks noChangeArrowheads="1"/>
          </p:cNvSpPr>
          <p:nvPr/>
        </p:nvSpPr>
        <p:spPr bwMode="auto">
          <a:xfrm>
            <a:off x="923593" y="685947"/>
            <a:ext cx="5009210" cy="3428269"/>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69986" name="Text Box 2"/>
          <p:cNvSpPr txBox="1">
            <a:spLocks noGrp="1" noChangeArrowheads="1"/>
          </p:cNvSpPr>
          <p:nvPr>
            <p:ph type="body"/>
          </p:nvPr>
        </p:nvSpPr>
        <p:spPr>
          <a:xfrm>
            <a:off x="686281" y="4343839"/>
            <a:ext cx="5483834" cy="9249712"/>
          </a:xfrm>
          <a:ln/>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mtClean="0">
                <a:cs typeface="Times New Roman" panose="02020603050405020304" pitchFamily="18" charset="0"/>
              </a:rPr>
              <a:t>Il Codice si compone di 76 articoli. Dopo l’enunciazione dei principi generali, nella seconda sezione sono definiti i diritti dei cittadini e delle imprese nei confronti delle PP.AA.: il diritto all’uso delle tecnologie informatiche e telematiche per tutti i rapporti con qualsiasi amministrazione dello Stato, ossia per esercitare l’accesso agli atti e la partecipazione ai procedimenti, per effettuare pagamenti verso le PP.AA. in modo sicuro, per ricevere comunicazioni; il Codice impegna anche le amministrazioni a fornire ai cittadini servizi pubblici di qualità e che rispondano alle loro reali esigenze, utilizzando a tal fine anche strumenti per la valutazione del grado di soddisfazione degli utenti, e a predisporre entro due anni moduli e formulari necessari alle pratiche dei cittadini e delle imprese in formato elettronico. Per poter garantire questi diritti, le PP.AA. si devono organizzare su diversi piani: razionalizzare e semplificare i procedimenti amministrativi, le attività gestionali, la modulistica; trasformare lo sportello unico previsto dal dpr 447/1998 in uno sportello gestito con modalità informatica; provvedere ad una formazione adeguata dei propri dipendenti. E’ prevista l’istituzione di strutture e di strumenti di gestione nuovi: un “Centro di competenza” presso ciascun ministero che diventi il garante dell’attuazione delle linee strategiche per lo sviluppo dei sistemi informativi e la Conferenza permanente per l’innovazione tecnologica, con funzioni di consulenza al presidente del Consiglio dei ministri o al ministro per l’Innovazione e le tecnologie, alla quale parteciperanno tutti i responsabili dei Centri di competenza delle amministrazioni; infine un Registro informatico degli adempimenti amministrativi di competenza delle amministrazioni centrali, nell’ambito di una rete integrata di servizi gestiti dagli sportelli sul territorio. </a:t>
            </a:r>
          </a:p>
          <a:p>
            <a:pPr eaLnBrk="1" hangingPunct="1">
              <a:spcBef>
                <a:spcPts val="26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mtClean="0">
                <a:cs typeface="Lucida Sans Unicode" panose="020B0602030504020204" pitchFamily="34" charset="0"/>
              </a:rPr>
              <a:t/>
            </a:r>
            <a:br>
              <a:rPr lang="en-GB" altLang="it-IT" smtClean="0">
                <a:cs typeface="Lucida Sans Unicode" panose="020B0602030504020204" pitchFamily="34" charset="0"/>
              </a:rPr>
            </a:br>
            <a:r>
              <a:rPr lang="en-GB" altLang="it-IT" sz="700" b="1" smtClean="0">
                <a:solidFill>
                  <a:srgbClr val="FF0000"/>
                </a:solidFill>
                <a:effectLst>
                  <a:outerShdw blurRad="38100" dist="38100" dir="2700000" algn="tl">
                    <a:srgbClr val="C0C0C0"/>
                  </a:outerShdw>
                </a:effectLst>
                <a:latin typeface="Arial" panose="020B0604020202020204" pitchFamily="34" charset="0"/>
                <a:cs typeface="Lucida Sans Unicode" panose="020B0602030504020204" pitchFamily="34" charset="0"/>
              </a:rPr>
              <a:t>Art. 3</a:t>
            </a:r>
            <a:r>
              <a:rPr lang="en-GB" altLang="it-IT" sz="700" smtClean="0">
                <a:latin typeface="Arial" panose="020B0604020202020204" pitchFamily="34" charset="0"/>
                <a:cs typeface="Lucida Sans Unicode" panose="020B0602030504020204" pitchFamily="34" charset="0"/>
              </a:rPr>
              <a:t> – nasce il “</a:t>
            </a:r>
            <a:r>
              <a:rPr lang="en-GB" altLang="it-IT" sz="700" smtClean="0">
                <a:solidFill>
                  <a:srgbClr val="FF0000"/>
                </a:solidFill>
                <a:latin typeface="Arial" panose="020B0604020202020204" pitchFamily="34" charset="0"/>
                <a:cs typeface="Lucida Sans Unicode" panose="020B0602030504020204" pitchFamily="34" charset="0"/>
              </a:rPr>
              <a:t>diritto</a:t>
            </a:r>
            <a:r>
              <a:rPr lang="en-GB" altLang="it-IT" sz="700" smtClean="0">
                <a:solidFill>
                  <a:srgbClr val="FF6600"/>
                </a:solidFill>
                <a:latin typeface="Arial" panose="020B0604020202020204" pitchFamily="34" charset="0"/>
                <a:cs typeface="Lucida Sans Unicode" panose="020B0602030504020204" pitchFamily="34" charset="0"/>
              </a:rPr>
              <a:t> </a:t>
            </a:r>
            <a:r>
              <a:rPr lang="en-GB" altLang="it-IT" sz="700" smtClean="0">
                <a:latin typeface="Arial" panose="020B0604020202020204" pitchFamily="34" charset="0"/>
                <a:cs typeface="Lucida Sans Unicode" panose="020B0602030504020204" pitchFamily="34" charset="0"/>
              </a:rPr>
              <a:t>all’uso delle nuove tecnologie”:</a:t>
            </a:r>
          </a:p>
          <a:p>
            <a:pPr eaLnBrk="1" hangingPunct="1">
              <a:lnSpc>
                <a:spcPct val="80000"/>
              </a:lnSpc>
              <a:spcBef>
                <a:spcPts val="263"/>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z="700" smtClean="0">
              <a:latin typeface="Arial" panose="020B0604020202020204" pitchFamily="34" charset="0"/>
              <a:cs typeface="Lucida Sans Unicode" panose="020B0602030504020204" pitchFamily="34" charset="0"/>
            </a:endParaRPr>
          </a:p>
          <a:p>
            <a:pPr marL="457200" lvl="1" indent="0" eaLnBrk="1" hangingPunct="1">
              <a:lnSpc>
                <a:spcPct val="80000"/>
              </a:lnSpc>
              <a:spcBef>
                <a:spcPts val="3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z="800" smtClean="0">
                <a:latin typeface="Arial" panose="020B0604020202020204" pitchFamily="34" charset="0"/>
                <a:cs typeface="Lucida Sans Unicode" panose="020B0602030504020204" pitchFamily="34" charset="0"/>
              </a:rPr>
              <a:t>I cittadini e le imprese hanno diritto a richiedere ed ottenere l'uso delle tecnologie telematiche nelle comunicazioni con le pubbliche amministrazioni e con i gestori di pubblici servizi statali </a:t>
            </a:r>
          </a:p>
          <a:p>
            <a:pPr marL="457200" lvl="1" indent="0" eaLnBrk="1" hangingPunct="1">
              <a:lnSpc>
                <a:spcPct val="80000"/>
              </a:lnSpc>
              <a:spcBef>
                <a:spcPts val="3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z="800" smtClean="0">
              <a:latin typeface="Arial" panose="020B0604020202020204" pitchFamily="34" charset="0"/>
              <a:cs typeface="Lucida Sans Unicode" panose="020B0602030504020204" pitchFamily="34" charset="0"/>
            </a:endParaRPr>
          </a:p>
          <a:p>
            <a:pPr marL="457200" lvl="1" indent="0" eaLnBrk="1" hangingPunct="1">
              <a:lnSpc>
                <a:spcPct val="80000"/>
              </a:lnSpc>
              <a:spcBef>
                <a:spcPts val="3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z="800" smtClean="0">
                <a:latin typeface="Arial" panose="020B0604020202020204" pitchFamily="34" charset="0"/>
                <a:cs typeface="Lucida Sans Unicode" panose="020B0602030504020204" pitchFamily="34" charset="0"/>
              </a:rPr>
              <a:t>le p.a. statali (e i gestori di pubblici servizi ) sono tenute a ricevere (inviare se richiesto) per via telematica: corrispondenza, documenti, atti relativi ad ogni adempimento amministrativo </a:t>
            </a:r>
          </a:p>
          <a:p>
            <a:pPr marL="457200" lvl="1" indent="0" eaLnBrk="1" hangingPunct="1">
              <a:lnSpc>
                <a:spcPct val="80000"/>
              </a:lnSpc>
              <a:spcBef>
                <a:spcPts val="3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z="800" smtClean="0">
              <a:latin typeface="Arial" panose="020B0604020202020204" pitchFamily="34" charset="0"/>
              <a:cs typeface="Lucida Sans Unicode" panose="020B0602030504020204" pitchFamily="34" charset="0"/>
            </a:endParaRPr>
          </a:p>
          <a:p>
            <a:pPr marL="457200" lvl="1" indent="0" eaLnBrk="1" hangingPunct="1">
              <a:lnSpc>
                <a:spcPct val="80000"/>
              </a:lnSpc>
              <a:spcBef>
                <a:spcPts val="263"/>
              </a:spcBef>
              <a:buClr>
                <a:srgbClr val="FF0000"/>
              </a:buClr>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z="800" b="1" smtClean="0">
                <a:solidFill>
                  <a:srgbClr val="FF0000"/>
                </a:solidFill>
                <a:effectLst>
                  <a:outerShdw blurRad="38100" dist="38100" dir="2700000" algn="tl">
                    <a:srgbClr val="C0C0C0"/>
                  </a:outerShdw>
                </a:effectLst>
                <a:latin typeface="Arial" panose="020B0604020202020204" pitchFamily="34" charset="0"/>
                <a:cs typeface="Lucida Sans Unicode" panose="020B0602030504020204" pitchFamily="34" charset="0"/>
              </a:rPr>
              <a:t>Art. 4</a:t>
            </a:r>
            <a:r>
              <a:rPr lang="en-GB" altLang="it-IT" sz="700" b="1" smtClean="0">
                <a:latin typeface="Arial" panose="020B0604020202020204" pitchFamily="34" charset="0"/>
                <a:cs typeface="Lucida Sans Unicode" panose="020B0602030504020204" pitchFamily="34" charset="0"/>
              </a:rPr>
              <a:t> </a:t>
            </a:r>
          </a:p>
          <a:p>
            <a:pPr marL="457200" lvl="1" indent="0" eaLnBrk="1" hangingPunct="1">
              <a:lnSpc>
                <a:spcPct val="80000"/>
              </a:lnSpc>
              <a:spcBef>
                <a:spcPts val="263"/>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z="700" b="1" smtClean="0">
              <a:latin typeface="Arial" panose="020B0604020202020204" pitchFamily="34" charset="0"/>
              <a:cs typeface="Lucida Sans Unicode" panose="020B0602030504020204" pitchFamily="34" charset="0"/>
            </a:endParaRPr>
          </a:p>
          <a:p>
            <a:pPr marL="457200" lvl="1" indent="0" eaLnBrk="1" hangingPunct="1">
              <a:lnSpc>
                <a:spcPct val="80000"/>
              </a:lnSpc>
              <a:spcBef>
                <a:spcPts val="30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z="800" smtClean="0">
                <a:latin typeface="Arial" panose="020B0604020202020204" pitchFamily="34" charset="0"/>
                <a:cs typeface="Lucida Sans Unicode" panose="020B0602030504020204" pitchFamily="34" charset="0"/>
              </a:rPr>
              <a:t>la partecipazione al procedimento amministrativo e il diritto di accesso ai documenti amministrativi sono esercitabili mediante l’uso delle tecnologie dell’informazione e della comunicazione (rif. artt. 59 e 60 d.p.r. 445/2000)</a:t>
            </a:r>
          </a:p>
          <a:p>
            <a:pPr eaLnBrk="1" hangingPunct="1">
              <a:lnSpc>
                <a:spcPct val="80000"/>
              </a:lnSpc>
              <a:spcBef>
                <a:spcPts val="263"/>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z="700" smtClean="0">
              <a:latin typeface="Arial" panose="020B0604020202020204" pitchFamily="34" charset="0"/>
              <a:cs typeface="Lucida Sans Unicode" panose="020B0602030504020204" pitchFamily="34" charset="0"/>
            </a:endParaRPr>
          </a:p>
          <a:p>
            <a:pPr eaLnBrk="1" hangingPunct="1">
              <a:lnSpc>
                <a:spcPct val="80000"/>
              </a:lnSpc>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mtClean="0">
              <a:cs typeface="Lucida Sans Unicode" panose="020B0602030504020204"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mtClean="0">
                <a:cs typeface="Times New Roman" panose="02020603050405020304" pitchFamily="18" charset="0"/>
              </a:rPr>
              <a:t>La </a:t>
            </a:r>
            <a:r>
              <a:rPr lang="en-GB" altLang="it-IT" b="1" smtClean="0">
                <a:cs typeface="Times New Roman" panose="02020603050405020304" pitchFamily="18" charset="0"/>
              </a:rPr>
              <a:t>Carta di identità elettronica</a:t>
            </a:r>
            <a:r>
              <a:rPr lang="en-GB" altLang="it-IT" smtClean="0">
                <a:cs typeface="Times New Roman" panose="02020603050405020304" pitchFamily="18" charset="0"/>
              </a:rPr>
              <a:t> è una smart card che contiene i dati anagrafici del titolare e la sua foto, impressi sulla banda ottica e, in modo visibile, sul supporto fisico ma anche memorizzati informaticamente sul microprocessore; in questo modo la banda ottica assolve alla funzione di sicurezza, in quanto non permette la contraffazione dei dati, mentre il microprocessore consente il riconoscimento in rete del titolare, per accedere alle “negoziazioni transazionali” con gli enti che erogano i servizi, ed inoltre può ospitare il certificato della firma digitale.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it-IT" smtClean="0">
                <a:cs typeface="Times New Roman" panose="02020603050405020304" pitchFamily="18" charset="0"/>
              </a:rPr>
              <a:t>La </a:t>
            </a:r>
            <a:r>
              <a:rPr lang="en-GB" altLang="it-IT" b="1" smtClean="0">
                <a:cs typeface="Times New Roman" panose="02020603050405020304" pitchFamily="18" charset="0"/>
              </a:rPr>
              <a:t>Carta nazionale dei servizi</a:t>
            </a:r>
            <a:r>
              <a:rPr lang="en-GB" altLang="it-IT" smtClean="0">
                <a:cs typeface="Times New Roman" panose="02020603050405020304" pitchFamily="18" charset="0"/>
              </a:rPr>
              <a:t>, regolata dal dpr 2 marzo 2004, n. 117, è emessa dalle PP.AA. interessate ad anticipare le funzioni di accesso ai propri servizi in rete, a favore di quei cittadini che ancora non siano titolari di una Carta di identità elettronica.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it-IT" smtClean="0">
              <a:cs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63843" name="Rectangle 7"/>
          <p:cNvSpPr>
            <a:spLocks noGrp="1" noChangeArrowheads="1"/>
          </p:cNvSpPr>
          <p:nvPr>
            <p:ph type="sldNum" sz="quarter"/>
          </p:nvPr>
        </p:nvSpPr>
        <p:spPr>
          <a:noFill/>
          <a:ln>
            <a:round/>
            <a:headEnd/>
            <a:tailEnd/>
          </a:ln>
        </p:spPr>
        <p:txBody>
          <a:bodyPr/>
          <a:lstStyle/>
          <a:p>
            <a:fld id="{622F8743-818E-436D-8963-05CCDD5827BA}" type="slidenum">
              <a:rPr lang="en-GB" altLang="it-IT"/>
              <a:pPr/>
              <a:t>74</a:t>
            </a:fld>
            <a:endParaRPr lang="en-GB" altLang="it-IT"/>
          </a:p>
        </p:txBody>
      </p:sp>
      <p:sp>
        <p:nvSpPr>
          <p:cNvPr id="163844" name="Rectangle 1"/>
          <p:cNvSpPr>
            <a:spLocks noChangeArrowheads="1" noTextEdit="1"/>
          </p:cNvSpPr>
          <p:nvPr>
            <p:ph type="sldImg"/>
          </p:nvPr>
        </p:nvSpPr>
        <p:spPr>
          <a:xfrm>
            <a:off x="1141413" y="685800"/>
            <a:ext cx="4573587" cy="3430588"/>
          </a:xfrm>
          <a:ln/>
        </p:spPr>
      </p:sp>
      <p:sp>
        <p:nvSpPr>
          <p:cNvPr id="163845"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64867" name="Rectangle 7"/>
          <p:cNvSpPr>
            <a:spLocks noGrp="1" noChangeArrowheads="1"/>
          </p:cNvSpPr>
          <p:nvPr>
            <p:ph type="sldNum" sz="quarter"/>
          </p:nvPr>
        </p:nvSpPr>
        <p:spPr>
          <a:noFill/>
          <a:ln>
            <a:round/>
            <a:headEnd/>
            <a:tailEnd/>
          </a:ln>
        </p:spPr>
        <p:txBody>
          <a:bodyPr/>
          <a:lstStyle/>
          <a:p>
            <a:fld id="{15ABEF49-D1E0-4E9D-910D-70BA6AA09CAA}" type="slidenum">
              <a:rPr lang="en-GB" altLang="it-IT"/>
              <a:pPr/>
              <a:t>75</a:t>
            </a:fld>
            <a:endParaRPr lang="en-GB" altLang="it-IT"/>
          </a:p>
        </p:txBody>
      </p:sp>
      <p:sp>
        <p:nvSpPr>
          <p:cNvPr id="164868" name="Rectangle 1"/>
          <p:cNvSpPr>
            <a:spLocks noChangeArrowheads="1" noTextEdit="1"/>
          </p:cNvSpPr>
          <p:nvPr>
            <p:ph type="sldImg"/>
          </p:nvPr>
        </p:nvSpPr>
        <p:spPr>
          <a:xfrm>
            <a:off x="1141413" y="685800"/>
            <a:ext cx="4573587" cy="3430588"/>
          </a:xfrm>
          <a:ln/>
        </p:spPr>
      </p:sp>
      <p:sp>
        <p:nvSpPr>
          <p:cNvPr id="164869"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65891" name="Rectangle 7"/>
          <p:cNvSpPr>
            <a:spLocks noGrp="1" noChangeArrowheads="1"/>
          </p:cNvSpPr>
          <p:nvPr>
            <p:ph type="sldNum" sz="quarter"/>
          </p:nvPr>
        </p:nvSpPr>
        <p:spPr>
          <a:noFill/>
          <a:ln>
            <a:round/>
            <a:headEnd/>
            <a:tailEnd/>
          </a:ln>
        </p:spPr>
        <p:txBody>
          <a:bodyPr/>
          <a:lstStyle/>
          <a:p>
            <a:fld id="{D504DDCC-C289-4053-839C-906EA16B5CD2}" type="slidenum">
              <a:rPr lang="en-GB" altLang="it-IT"/>
              <a:pPr/>
              <a:t>76</a:t>
            </a:fld>
            <a:endParaRPr lang="en-GB" altLang="it-IT"/>
          </a:p>
        </p:txBody>
      </p:sp>
      <p:sp>
        <p:nvSpPr>
          <p:cNvPr id="165892"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65893"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65894" name="Text Box 3"/>
          <p:cNvSpPr>
            <a:spLocks noChangeArrowheads="1"/>
          </p:cNvSpPr>
          <p:nvPr>
            <p:ph type="body"/>
          </p:nvPr>
        </p:nvSpPr>
        <p:spPr>
          <a:xfrm>
            <a:off x="691092" y="4343839"/>
            <a:ext cx="5458179" cy="5782181"/>
          </a:xfrm>
          <a:noFill/>
        </p:spPr>
        <p:txBody>
          <a:bodyPr lIns="90360" tIns="45000" rIns="90360" bIns="45000">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Un documento cartaceo può essere riprodotto, ma esiste sempre la distinzione tra l’originale e le sue riproduzioni. Invece, il documento elettronico è riproducibile indefinitamente in tanti “originali” la cui autenticità è garantita dal legame non più con il supporto fisico (come carta, inchiostro, bolli e firme), ma con un “sigillo” elettronico che rende immodificabile quella certa sequenza di bit. Per rendere non modificabile un documento elettronico è quindi sufficiente aggiungere al testo, per garantire integrità e autore, una firma digitale.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Riservatezza: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è inerente la segretezza del contenuto delle informazioni interscambiate tra le parti.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i="1" smtClean="0">
                <a:ea typeface="Lucida Sans Unicode" pitchFamily="34" charset="0"/>
                <a:cs typeface="Lucida Sans Unicode" pitchFamily="34" charset="0"/>
              </a:rPr>
              <a:t>Esempio</a:t>
            </a:r>
            <a:r>
              <a:rPr lang="en-GB" altLang="it-IT" smtClean="0">
                <a:ea typeface="Lucida Sans Unicode" pitchFamily="34" charset="0"/>
                <a:cs typeface="Lucida Sans Unicode" pitchFamily="34" charset="0"/>
              </a:rPr>
              <a:t>: Un soggetto A che si trova a Boston deve avere la possibilità di trasmettere un contratto al suo interlocutore B che opera a Milano. Per la criticità delle informazioni contenute nel contratto, sia A che B hanno l’esigenza di mantenere segreti i contenuti della trasmissione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Integrità:</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è inerente la sicurezza sulla “non manomissione”da parte di terzi.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i="1" smtClean="0">
                <a:ea typeface="Lucida Sans Unicode" pitchFamily="34" charset="0"/>
                <a:cs typeface="Lucida Sans Unicode" pitchFamily="34" charset="0"/>
              </a:rPr>
              <a:t>Esempio</a:t>
            </a:r>
            <a:r>
              <a:rPr lang="en-GB" altLang="it-IT" smtClean="0">
                <a:ea typeface="Lucida Sans Unicode" pitchFamily="34" charset="0"/>
                <a:cs typeface="Lucida Sans Unicode" pitchFamily="34" charset="0"/>
              </a:rPr>
              <a:t>: Il soggetto B deve essere sicuro che il contratto speditogli da A non sia stato alterato da una terza entità non autorizzata.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Autenticità:</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riguarda la certezza sui poli della transazione. Gli utenti hanno bisogno di autenticarsi a vicenda, devono cioè avere la certezza che i poli della trasmissione, che stanno concludendo una transazione, siano effettivamente coloro che dichiarano di essere.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66915" name="Rectangle 7"/>
          <p:cNvSpPr>
            <a:spLocks noGrp="1" noChangeArrowheads="1"/>
          </p:cNvSpPr>
          <p:nvPr>
            <p:ph type="sldNum" sz="quarter"/>
          </p:nvPr>
        </p:nvSpPr>
        <p:spPr>
          <a:noFill/>
          <a:ln>
            <a:round/>
            <a:headEnd/>
            <a:tailEnd/>
          </a:ln>
        </p:spPr>
        <p:txBody>
          <a:bodyPr/>
          <a:lstStyle/>
          <a:p>
            <a:fld id="{CBD5E501-C8DD-46F2-A47B-F796D61ABC03}" type="slidenum">
              <a:rPr lang="en-GB" altLang="it-IT"/>
              <a:pPr/>
              <a:t>77</a:t>
            </a:fld>
            <a:endParaRPr lang="en-GB" altLang="it-IT"/>
          </a:p>
        </p:txBody>
      </p:sp>
      <p:sp>
        <p:nvSpPr>
          <p:cNvPr id="166916"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66917"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66918" name="Text Box 3"/>
          <p:cNvSpPr>
            <a:spLocks noChangeArrowheads="1"/>
          </p:cNvSpPr>
          <p:nvPr>
            <p:ph type="body"/>
          </p:nvPr>
        </p:nvSpPr>
        <p:spPr>
          <a:xfrm>
            <a:off x="691092" y="4343839"/>
            <a:ext cx="5458179" cy="4114215"/>
          </a:xfrm>
          <a:noFill/>
        </p:spPr>
        <p:txBody>
          <a:bodyPr lIns="90360" tIns="45000" rIns="90360" bIns="45000">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Esistono due tipologie generali di crittografia: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1) a </a:t>
            </a:r>
            <a:r>
              <a:rPr lang="en-GB" altLang="it-IT" b="1" smtClean="0">
                <a:ea typeface="Lucida Sans Unicode" pitchFamily="34" charset="0"/>
                <a:cs typeface="Lucida Sans Unicode" pitchFamily="34" charset="0"/>
              </a:rPr>
              <a:t>chiave privata,</a:t>
            </a:r>
            <a:r>
              <a:rPr lang="en-GB" altLang="it-IT" smtClean="0">
                <a:ea typeface="Lucida Sans Unicode" pitchFamily="34" charset="0"/>
                <a:cs typeface="Lucida Sans Unicode" pitchFamily="34" charset="0"/>
              </a:rPr>
              <a:t> detta anche crittografia simmetrica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Ha l’esigenza di fissare una chiave univoca per i due poli della transazione, in modo da essere utilizzata per le funzioni di crittatura e decrittatura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mtClean="0">
              <a:ea typeface="Lucida Sans Unicode" pitchFamily="34" charset="0"/>
              <a:cs typeface="Lucida Sans Unicode" pitchFamily="34" charset="0"/>
            </a:endParaRP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2) A </a:t>
            </a:r>
            <a:r>
              <a:rPr lang="en-GB" altLang="it-IT" b="1" smtClean="0">
                <a:ea typeface="Lucida Sans Unicode" pitchFamily="34" charset="0"/>
                <a:cs typeface="Lucida Sans Unicode" pitchFamily="34" charset="0"/>
              </a:rPr>
              <a:t>chiave pubblica,</a:t>
            </a:r>
            <a:r>
              <a:rPr lang="en-GB" altLang="it-IT" smtClean="0">
                <a:ea typeface="Lucida Sans Unicode" pitchFamily="34" charset="0"/>
                <a:cs typeface="Lucida Sans Unicode" pitchFamily="34" charset="0"/>
              </a:rPr>
              <a:t> detta anche crittografia asimmetrica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Si basa su due chiavi per utente, una pubblica e una segreta, detta privata.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Particolarmente adatta per le transazioni diffuse in quanto non è necessario avere una chiave segreta in comune.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Per codificare un messaggio destinato a qualsivoglia interlocutore è sufficiente possedere la sua chiave pubblica che è naturalmente disponibile per tutti.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Il destinatario del messaggio potrà decrittografarlo solo con l’altra metà della coppia di chiavi (detta chiave privata).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Il testo da firmare viene "compresso" in una sorta di "riassunto", denominato "impronta", mediante un’opportuna funzione progettata in modo da rendere trascurabile la probabilità che da testi diversi si possa ottenere il medesimo valore.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99683" name="Rectangle 7"/>
          <p:cNvSpPr>
            <a:spLocks noGrp="1" noChangeArrowheads="1"/>
          </p:cNvSpPr>
          <p:nvPr>
            <p:ph type="sldNum" sz="quarter"/>
          </p:nvPr>
        </p:nvSpPr>
        <p:spPr>
          <a:noFill/>
          <a:ln>
            <a:round/>
            <a:headEnd/>
            <a:tailEnd/>
          </a:ln>
        </p:spPr>
        <p:txBody>
          <a:bodyPr/>
          <a:lstStyle/>
          <a:p>
            <a:fld id="{14B4C910-414A-4E05-904B-E2F5BE32FD4E}" type="slidenum">
              <a:rPr lang="en-GB" altLang="it-IT"/>
              <a:pPr/>
              <a:t>78</a:t>
            </a:fld>
            <a:endParaRPr lang="en-GB" altLang="it-IT"/>
          </a:p>
        </p:txBody>
      </p:sp>
      <p:sp>
        <p:nvSpPr>
          <p:cNvPr id="199684" name="Rectangle 1"/>
          <p:cNvSpPr>
            <a:spLocks noChangeArrowheads="1" noTextEdit="1"/>
          </p:cNvSpPr>
          <p:nvPr>
            <p:ph type="sldImg"/>
          </p:nvPr>
        </p:nvSpPr>
        <p:spPr>
          <a:xfrm>
            <a:off x="1141413" y="685800"/>
            <a:ext cx="4573587" cy="3430588"/>
          </a:xfrm>
          <a:ln/>
        </p:spPr>
      </p:sp>
      <p:sp>
        <p:nvSpPr>
          <p:cNvPr id="199685"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200707" name="Rectangle 7"/>
          <p:cNvSpPr>
            <a:spLocks noGrp="1" noChangeArrowheads="1"/>
          </p:cNvSpPr>
          <p:nvPr>
            <p:ph type="sldNum" sz="quarter"/>
          </p:nvPr>
        </p:nvSpPr>
        <p:spPr>
          <a:noFill/>
          <a:ln>
            <a:round/>
            <a:headEnd/>
            <a:tailEnd/>
          </a:ln>
        </p:spPr>
        <p:txBody>
          <a:bodyPr/>
          <a:lstStyle/>
          <a:p>
            <a:fld id="{FDC7B04C-5D9E-42D2-9EF9-D78C489149FF}" type="slidenum">
              <a:rPr lang="en-GB" altLang="it-IT"/>
              <a:pPr/>
              <a:t>85</a:t>
            </a:fld>
            <a:endParaRPr lang="en-GB" altLang="it-IT"/>
          </a:p>
        </p:txBody>
      </p:sp>
      <p:sp>
        <p:nvSpPr>
          <p:cNvPr id="200708" name="Rectangle 1"/>
          <p:cNvSpPr>
            <a:spLocks noChangeArrowheads="1" noTextEdit="1"/>
          </p:cNvSpPr>
          <p:nvPr>
            <p:ph type="sldImg"/>
          </p:nvPr>
        </p:nvSpPr>
        <p:spPr>
          <a:xfrm>
            <a:off x="1141413" y="685800"/>
            <a:ext cx="4573587" cy="3430588"/>
          </a:xfrm>
          <a:ln/>
        </p:spPr>
      </p:sp>
      <p:sp>
        <p:nvSpPr>
          <p:cNvPr id="200709" name="Rectangle 2"/>
          <p:cNvSpPr>
            <a:spLocks noChangeArrowheads="1"/>
          </p:cNvSpPr>
          <p:nvPr>
            <p:ph type="body" idx="1"/>
          </p:nvPr>
        </p:nvSpPr>
        <p:spPr>
          <a:xfrm>
            <a:off x="686281" y="4343839"/>
            <a:ext cx="5483834" cy="4115678"/>
          </a:xfrm>
          <a:noFill/>
        </p:spPr>
        <p:txBody>
          <a:bodyPr wrap="none" anchor="ctr"/>
          <a:lstStyle/>
          <a:p>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a:ln/>
        </p:spPr>
      </p:sp>
      <p:sp>
        <p:nvSpPr>
          <p:cNvPr id="14339"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14340"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69699A-878F-430E-831B-7337E1153D5B}" type="slidenum">
              <a:rPr lang="it-IT" altLang="it-IT"/>
              <a:pPr>
                <a:spcBef>
                  <a:spcPct val="0"/>
                </a:spcBef>
              </a:pPr>
              <a:t>7</a:t>
            </a:fld>
            <a:endParaRPr lang="it-IT" altLang="it-IT"/>
          </a:p>
        </p:txBody>
      </p:sp>
    </p:spTree>
    <p:extLst>
      <p:ext uri="{BB962C8B-B14F-4D97-AF65-F5344CB8AC3E}">
        <p14:creationId xmlns:p14="http://schemas.microsoft.com/office/powerpoint/2010/main" xmlns="" val="83874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a:ln/>
        </p:spPr>
      </p:sp>
      <p:sp>
        <p:nvSpPr>
          <p:cNvPr id="66563"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66564"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8F767D-DE8E-4EBA-AE22-7D8A92A51BEE}" type="slidenum">
              <a:rPr lang="it-IT" altLang="it-IT"/>
              <a:pPr>
                <a:spcBef>
                  <a:spcPct val="0"/>
                </a:spcBef>
              </a:pPr>
              <a:t>9</a:t>
            </a:fld>
            <a:endParaRPr lang="it-IT" altLang="it-IT"/>
          </a:p>
        </p:txBody>
      </p:sp>
    </p:spTree>
    <p:extLst>
      <p:ext uri="{BB962C8B-B14F-4D97-AF65-F5344CB8AC3E}">
        <p14:creationId xmlns:p14="http://schemas.microsoft.com/office/powerpoint/2010/main" xmlns="" val="97319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a:ln/>
        </p:spPr>
      </p:sp>
      <p:sp>
        <p:nvSpPr>
          <p:cNvPr id="31747"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31748"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F1904F-1EAC-491C-87F6-5B253437CC72}" type="slidenum">
              <a:rPr lang="it-IT" altLang="it-IT"/>
              <a:pPr>
                <a:spcBef>
                  <a:spcPct val="0"/>
                </a:spcBef>
              </a:pPr>
              <a:t>14</a:t>
            </a:fld>
            <a:endParaRPr lang="it-IT" altLang="it-IT"/>
          </a:p>
        </p:txBody>
      </p:sp>
    </p:spTree>
    <p:extLst>
      <p:ext uri="{BB962C8B-B14F-4D97-AF65-F5344CB8AC3E}">
        <p14:creationId xmlns:p14="http://schemas.microsoft.com/office/powerpoint/2010/main" xmlns="" val="37074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CD2AA25A-9C9A-4051-BEC5-B1A4BF924E37}" type="slidenum">
              <a:rPr lang="it-IT" altLang="it-IT" smtClean="0"/>
              <a:pPr>
                <a:defRPr/>
              </a:pPr>
              <a:t>28</a:t>
            </a:fld>
            <a:endParaRPr lang="it-IT" altLang="it-IT"/>
          </a:p>
        </p:txBody>
      </p:sp>
    </p:spTree>
    <p:extLst>
      <p:ext uri="{BB962C8B-B14F-4D97-AF65-F5344CB8AC3E}">
        <p14:creationId xmlns:p14="http://schemas.microsoft.com/office/powerpoint/2010/main" xmlns="" val="143361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a:ln/>
        </p:spPr>
      </p:sp>
      <p:sp>
        <p:nvSpPr>
          <p:cNvPr id="109571"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109572"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E5D546-85EB-407C-937D-2FA88F9B6630}" type="slidenum">
              <a:rPr lang="it-IT" altLang="it-IT"/>
              <a:pPr>
                <a:spcBef>
                  <a:spcPct val="0"/>
                </a:spcBef>
              </a:pPr>
              <a:t>47</a:t>
            </a:fld>
            <a:endParaRPr lang="it-IT" altLang="it-IT"/>
          </a:p>
        </p:txBody>
      </p:sp>
    </p:spTree>
    <p:extLst>
      <p:ext uri="{BB962C8B-B14F-4D97-AF65-F5344CB8AC3E}">
        <p14:creationId xmlns:p14="http://schemas.microsoft.com/office/powerpoint/2010/main" xmlns="" val="1552276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p:cNvSpPr>
            <a:spLocks noGrp="1" noRot="1" noChangeAspect="1" noTextEdit="1"/>
          </p:cNvSpPr>
          <p:nvPr>
            <p:ph type="sldImg"/>
          </p:nvPr>
        </p:nvSpPr>
        <p:spPr>
          <a:ln/>
        </p:spPr>
      </p:sp>
      <p:sp>
        <p:nvSpPr>
          <p:cNvPr id="111619"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tLang="it-IT" smtClean="0">
              <a:latin typeface="Arial" panose="020B0604020202020204" pitchFamily="34" charset="0"/>
            </a:endParaRPr>
          </a:p>
        </p:txBody>
      </p:sp>
      <p:sp>
        <p:nvSpPr>
          <p:cNvPr id="111620"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D705D7-D05B-4A65-AED4-F3DD5B8CD5D9}" type="slidenum">
              <a:rPr lang="it-IT" altLang="it-IT"/>
              <a:pPr>
                <a:spcBef>
                  <a:spcPct val="0"/>
                </a:spcBef>
              </a:pPr>
              <a:t>48</a:t>
            </a:fld>
            <a:endParaRPr lang="it-IT" altLang="it-IT"/>
          </a:p>
        </p:txBody>
      </p:sp>
    </p:spTree>
    <p:extLst>
      <p:ext uri="{BB962C8B-B14F-4D97-AF65-F5344CB8AC3E}">
        <p14:creationId xmlns:p14="http://schemas.microsoft.com/office/powerpoint/2010/main" xmlns="" val="228980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6"/>
          <p:cNvSpPr>
            <a:spLocks noGrp="1" noChangeArrowheads="1"/>
          </p:cNvSpPr>
          <p:nvPr>
            <p:ph type="ftr" sz="quarter"/>
          </p:nvPr>
        </p:nvSpPr>
        <p:spPr>
          <a:noFill/>
          <a:ln>
            <a:round/>
            <a:headEnd/>
            <a:tailEnd/>
          </a:ln>
        </p:spPr>
        <p:txBody>
          <a:bodyPr/>
          <a:lstStyle/>
          <a:p>
            <a:r>
              <a:rPr lang="en-GB" altLang="it-IT" smtClean="0">
                <a:ea typeface="Lucida Sans Unicode" pitchFamily="34" charset="0"/>
              </a:rPr>
              <a:t>ereale-gestioneinformaticadocc</a:t>
            </a:r>
          </a:p>
        </p:txBody>
      </p:sp>
      <p:sp>
        <p:nvSpPr>
          <p:cNvPr id="152579" name="Rectangle 7"/>
          <p:cNvSpPr>
            <a:spLocks noGrp="1" noChangeArrowheads="1"/>
          </p:cNvSpPr>
          <p:nvPr>
            <p:ph type="sldNum" sz="quarter"/>
          </p:nvPr>
        </p:nvSpPr>
        <p:spPr>
          <a:noFill/>
          <a:ln>
            <a:round/>
            <a:headEnd/>
            <a:tailEnd/>
          </a:ln>
        </p:spPr>
        <p:txBody>
          <a:bodyPr/>
          <a:lstStyle/>
          <a:p>
            <a:fld id="{6EB46165-8DA4-4111-87DF-0F24560E96ED}" type="slidenum">
              <a:rPr lang="en-GB" altLang="it-IT"/>
              <a:pPr/>
              <a:t>51</a:t>
            </a:fld>
            <a:endParaRPr lang="en-GB" altLang="it-IT"/>
          </a:p>
        </p:txBody>
      </p:sp>
      <p:sp>
        <p:nvSpPr>
          <p:cNvPr id="152580" name="Text Box 1"/>
          <p:cNvSpPr txBox="1">
            <a:spLocks noChangeArrowheads="1"/>
          </p:cNvSpPr>
          <p:nvPr/>
        </p:nvSpPr>
        <p:spPr bwMode="auto">
          <a:xfrm>
            <a:off x="0" y="8863358"/>
            <a:ext cx="2971212" cy="279180"/>
          </a:xfrm>
          <a:prstGeom prst="rect">
            <a:avLst/>
          </a:prstGeom>
          <a:noFill/>
          <a:ln w="9525">
            <a:noFill/>
            <a:round/>
            <a:headEnd/>
            <a:tailEnd/>
          </a:ln>
        </p:spPr>
        <p:txBody>
          <a:bodyPr lIns="90000" tIns="46800" rIns="90000" bIns="46800" anchor="b">
            <a:spAutoFit/>
          </a:bodyPr>
          <a:lstStyle/>
          <a:p>
            <a:pPr eaLnBrk="1" hangingPunct="1">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200">
                <a:solidFill>
                  <a:srgbClr val="000000"/>
                </a:solidFill>
              </a:rPr>
              <a:t>ereale-gestioneinformaticadocc</a:t>
            </a:r>
          </a:p>
        </p:txBody>
      </p:sp>
      <p:sp>
        <p:nvSpPr>
          <p:cNvPr id="152581" name="Text Box 2"/>
          <p:cNvSpPr txBox="1">
            <a:spLocks noChangeArrowheads="1"/>
          </p:cNvSpPr>
          <p:nvPr/>
        </p:nvSpPr>
        <p:spPr bwMode="auto">
          <a:xfrm>
            <a:off x="923593" y="685947"/>
            <a:ext cx="5014021" cy="3429731"/>
          </a:xfrm>
          <a:prstGeom prst="rect">
            <a:avLst/>
          </a:prstGeom>
          <a:solidFill>
            <a:srgbClr val="FFFFFF"/>
          </a:solidFill>
          <a:ln w="9525">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52582" name="Text Box 3"/>
          <p:cNvSpPr>
            <a:spLocks noChangeArrowheads="1"/>
          </p:cNvSpPr>
          <p:nvPr>
            <p:ph type="body"/>
          </p:nvPr>
        </p:nvSpPr>
        <p:spPr>
          <a:xfrm>
            <a:off x="699109" y="4343839"/>
            <a:ext cx="5453369" cy="5711820"/>
          </a:xfrm>
          <a:noFill/>
        </p:spPr>
        <p:txBody>
          <a:bodyPr>
            <a:spAutoFit/>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Di seguito, si descrivono i requisiti che deve rispettare una buona classificazione: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Essere </a:t>
            </a:r>
            <a:r>
              <a:rPr lang="en-GB" altLang="it-IT" b="1" smtClean="0">
                <a:ea typeface="Lucida Sans Unicode" pitchFamily="34" charset="0"/>
                <a:cs typeface="Lucida Sans Unicode" pitchFamily="34" charset="0"/>
              </a:rPr>
              <a:t>gerarchica</a:t>
            </a:r>
            <a:r>
              <a:rPr lang="en-GB" altLang="it-IT" smtClean="0">
                <a:ea typeface="Lucida Sans Unicode" pitchFamily="34" charset="0"/>
                <a:cs typeface="Lucida Sans Unicode" pitchFamily="34" charset="0"/>
              </a:rPr>
              <a:t> e portare dal generale al particolare. Le classi individuate si relazionano fra loro secondo una modalità gerarchica (una classe include dentro di sé classi più piccole e, a sua volta, appartiene ad una classe più generale).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Essere </a:t>
            </a:r>
            <a:r>
              <a:rPr lang="en-GB" altLang="it-IT" b="1" smtClean="0">
                <a:ea typeface="Lucida Sans Unicode" pitchFamily="34" charset="0"/>
                <a:cs typeface="Lucida Sans Unicode" pitchFamily="34" charset="0"/>
              </a:rPr>
              <a:t>sistematica ed uniforme</a:t>
            </a:r>
            <a:r>
              <a:rPr lang="en-GB" altLang="it-IT" smtClean="0">
                <a:ea typeface="Lucida Sans Unicode" pitchFamily="34" charset="0"/>
                <a:cs typeface="Lucida Sans Unicode" pitchFamily="34" charset="0"/>
              </a:rPr>
              <a:t>. Questo requisito è teso a garantire che la classificazione adottata sia frutto di un metodologia ragionata.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mtClean="0">
                <a:ea typeface="Lucida Sans Unicode" pitchFamily="34" charset="0"/>
                <a:cs typeface="Lucida Sans Unicode" pitchFamily="34" charset="0"/>
              </a:rPr>
              <a:t>Assegnare </a:t>
            </a:r>
            <a:r>
              <a:rPr lang="en-GB" altLang="it-IT" b="1" smtClean="0">
                <a:ea typeface="Lucida Sans Unicode" pitchFamily="34" charset="0"/>
                <a:cs typeface="Lucida Sans Unicode" pitchFamily="34" charset="0"/>
              </a:rPr>
              <a:t>classi univoche</a:t>
            </a:r>
            <a:r>
              <a:rPr lang="en-GB" altLang="it-IT" smtClean="0">
                <a:ea typeface="Lucida Sans Unicode" pitchFamily="34" charset="0"/>
                <a:cs typeface="Lucida Sans Unicode" pitchFamily="34" charset="0"/>
              </a:rPr>
              <a:t>. Indica la necessità di individuare classi chiaramente differenziate fra loro, in modo che non si generino ambiguità di attribuzione o doppioni. Inoltre, è opportuno evitare la presenza di voci troppo generiche, ad esempio la denominazione “Varie” o denominazioni similari, poiché i documenti così classificati rischiano di essere di fatto irreperibili.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Rappresentare adeguatamente</a:t>
            </a:r>
            <a:r>
              <a:rPr lang="en-GB" altLang="it-IT" smtClean="0">
                <a:ea typeface="Lucida Sans Unicode" pitchFamily="34" charset="0"/>
                <a:cs typeface="Lucida Sans Unicode" pitchFamily="34" charset="0"/>
              </a:rPr>
              <a:t> </a:t>
            </a:r>
            <a:r>
              <a:rPr lang="en-GB" altLang="it-IT" b="1" smtClean="0">
                <a:ea typeface="Lucida Sans Unicode" pitchFamily="34" charset="0"/>
                <a:cs typeface="Lucida Sans Unicode" pitchFamily="34" charset="0"/>
              </a:rPr>
              <a:t>funzioni ed attività svolte</a:t>
            </a:r>
            <a:r>
              <a:rPr lang="en-GB" altLang="it-IT" smtClean="0">
                <a:ea typeface="Lucida Sans Unicode" pitchFamily="34" charset="0"/>
                <a:cs typeface="Lucida Sans Unicode" pitchFamily="34" charset="0"/>
              </a:rPr>
              <a:t>. La classificazione deve essere fedele ed utilizzare un linguaggio che corrisponda a quello in uso nell’amministrazione. Inoltre, deve utilizzare categorie dinamiche che rispecchino l’evolversi della realtà sociale, giuridica ed amministrativa.</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Definire inequivocabilmente il rapporto tra i documenti</a:t>
            </a:r>
            <a:r>
              <a:rPr lang="en-GB" altLang="it-IT" smtClean="0">
                <a:ea typeface="Lucida Sans Unicode" pitchFamily="34" charset="0"/>
                <a:cs typeface="Lucida Sans Unicode" pitchFamily="34" charset="0"/>
              </a:rPr>
              <a:t>. La classificazione deve rappresentare in modo trasparente il rapporto che intercorre fra i documenti.</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Semplice e di facile comprensione</a:t>
            </a:r>
            <a:r>
              <a:rPr lang="en-GB" altLang="it-IT" smtClean="0">
                <a:ea typeface="Lucida Sans Unicode" pitchFamily="34" charset="0"/>
                <a:cs typeface="Lucida Sans Unicode" pitchFamily="34" charset="0"/>
              </a:rPr>
              <a:t>. La relativa semplicità ed intuitività della classificazione la rende più maneggevole e riduce le possibilità di errore nelle operazioni di classificazione</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smtClean="0">
                <a:ea typeface="Lucida Sans Unicode" pitchFamily="34" charset="0"/>
                <a:cs typeface="Lucida Sans Unicode" pitchFamily="34" charset="0"/>
              </a:rPr>
              <a:t>Esaustiva</a:t>
            </a:r>
            <a:r>
              <a:rPr lang="en-GB" altLang="it-IT" smtClean="0">
                <a:ea typeface="Lucida Sans Unicode" pitchFamily="34" charset="0"/>
                <a:cs typeface="Lucida Sans Unicode" pitchFamily="34" charset="0"/>
              </a:rPr>
              <a:t>. La classificazione deve coprire tutti gli ambiti funzionali dell’amministrazione. Allo stesso tempo, si deve evitare sia l’accorpamento eccessivo (classificazione troppo sintetica), che la frammentazione non necessaria (moltiplicazione delle voci).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D8748B-6A33-4BBC-AA2B-01A0281F9E5B}" type="slidenum">
              <a:rPr lang="it-IT" altLang="it-IT"/>
              <a:pPr>
                <a:defRPr/>
              </a:pPr>
              <a:t>‹N›</a:t>
            </a:fld>
            <a:endParaRPr lang="it-IT" altLang="it-IT"/>
          </a:p>
        </p:txBody>
      </p:sp>
    </p:spTree>
    <p:extLst>
      <p:ext uri="{BB962C8B-B14F-4D97-AF65-F5344CB8AC3E}">
        <p14:creationId xmlns:p14="http://schemas.microsoft.com/office/powerpoint/2010/main" xmlns="" val="317295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79FD6B8-AF04-4D03-8C93-F8F3F7BAB0DC}" type="slidenum">
              <a:rPr lang="it-IT" altLang="it-IT"/>
              <a:pPr>
                <a:defRPr/>
              </a:pPr>
              <a:t>‹N›</a:t>
            </a:fld>
            <a:endParaRPr lang="it-IT" altLang="it-IT"/>
          </a:p>
        </p:txBody>
      </p:sp>
    </p:spTree>
    <p:extLst>
      <p:ext uri="{BB962C8B-B14F-4D97-AF65-F5344CB8AC3E}">
        <p14:creationId xmlns:p14="http://schemas.microsoft.com/office/powerpoint/2010/main" xmlns="" val="233789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92ADCAC-DFC6-4825-9F14-98A707B50392}" type="slidenum">
              <a:rPr lang="it-IT" altLang="it-IT"/>
              <a:pPr>
                <a:defRPr/>
              </a:pPr>
              <a:t>‹N›</a:t>
            </a:fld>
            <a:endParaRPr lang="it-IT" altLang="it-IT"/>
          </a:p>
        </p:txBody>
      </p:sp>
    </p:spTree>
    <p:extLst>
      <p:ext uri="{BB962C8B-B14F-4D97-AF65-F5344CB8AC3E}">
        <p14:creationId xmlns:p14="http://schemas.microsoft.com/office/powerpoint/2010/main" xmlns="" val="2549059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CA90A5A-156D-4C9B-9F02-D68F5CCEE421}" type="slidenum">
              <a:rPr lang="it-IT" altLang="it-IT"/>
              <a:pPr>
                <a:defRPr/>
              </a:pPr>
              <a:t>‹N›</a:t>
            </a:fld>
            <a:endParaRPr lang="it-IT" altLang="it-IT"/>
          </a:p>
        </p:txBody>
      </p:sp>
    </p:spTree>
    <p:extLst>
      <p:ext uri="{BB962C8B-B14F-4D97-AF65-F5344CB8AC3E}">
        <p14:creationId xmlns:p14="http://schemas.microsoft.com/office/powerpoint/2010/main" xmlns="" val="160383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4E9ED17-FD0C-47AF-AAA4-64440DF1BBEF}" type="slidenum">
              <a:rPr lang="it-IT" altLang="it-IT"/>
              <a:pPr>
                <a:defRPr/>
              </a:pPr>
              <a:t>‹N›</a:t>
            </a:fld>
            <a:endParaRPr lang="it-IT" altLang="it-IT"/>
          </a:p>
        </p:txBody>
      </p:sp>
    </p:spTree>
    <p:extLst>
      <p:ext uri="{BB962C8B-B14F-4D97-AF65-F5344CB8AC3E}">
        <p14:creationId xmlns:p14="http://schemas.microsoft.com/office/powerpoint/2010/main" xmlns="" val="1829297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9CDB79D-A2BA-4300-BB4F-77F4118587DA}" type="slidenum">
              <a:rPr lang="it-IT" altLang="it-IT"/>
              <a:pPr>
                <a:defRPr/>
              </a:pPr>
              <a:t>‹N›</a:t>
            </a:fld>
            <a:endParaRPr lang="it-IT" altLang="it-IT"/>
          </a:p>
        </p:txBody>
      </p:sp>
    </p:spTree>
    <p:extLst>
      <p:ext uri="{BB962C8B-B14F-4D97-AF65-F5344CB8AC3E}">
        <p14:creationId xmlns:p14="http://schemas.microsoft.com/office/powerpoint/2010/main" xmlns="" val="206441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BFAC68-297B-415F-BBAB-1FF507EC609D}" type="slidenum">
              <a:rPr lang="it-IT" altLang="it-IT"/>
              <a:pPr>
                <a:defRPr/>
              </a:pPr>
              <a:t>‹N›</a:t>
            </a:fld>
            <a:endParaRPr lang="it-IT" altLang="it-IT"/>
          </a:p>
        </p:txBody>
      </p:sp>
    </p:spTree>
    <p:extLst>
      <p:ext uri="{BB962C8B-B14F-4D97-AF65-F5344CB8AC3E}">
        <p14:creationId xmlns:p14="http://schemas.microsoft.com/office/powerpoint/2010/main" xmlns="" val="4129150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5623B23-206F-4B66-AB13-1D53F2983921}" type="slidenum">
              <a:rPr lang="it-IT" altLang="it-IT"/>
              <a:pPr>
                <a:defRPr/>
              </a:pPr>
              <a:t>‹N›</a:t>
            </a:fld>
            <a:endParaRPr lang="it-IT" altLang="it-IT"/>
          </a:p>
        </p:txBody>
      </p:sp>
    </p:spTree>
    <p:extLst>
      <p:ext uri="{BB962C8B-B14F-4D97-AF65-F5344CB8AC3E}">
        <p14:creationId xmlns:p14="http://schemas.microsoft.com/office/powerpoint/2010/main" xmlns="" val="188058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618BBB0-D643-4CB6-A1FC-4993F5D83879}" type="slidenum">
              <a:rPr lang="it-IT" altLang="it-IT"/>
              <a:pPr>
                <a:defRPr/>
              </a:pPr>
              <a:t>‹N›</a:t>
            </a:fld>
            <a:endParaRPr lang="it-IT" altLang="it-IT"/>
          </a:p>
        </p:txBody>
      </p:sp>
    </p:spTree>
    <p:extLst>
      <p:ext uri="{BB962C8B-B14F-4D97-AF65-F5344CB8AC3E}">
        <p14:creationId xmlns:p14="http://schemas.microsoft.com/office/powerpoint/2010/main" xmlns="" val="75931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7655F3B-75A6-4E8A-992C-2A83E77604FF}" type="slidenum">
              <a:rPr lang="it-IT" altLang="it-IT"/>
              <a:pPr>
                <a:defRPr/>
              </a:pPr>
              <a:t>‹N›</a:t>
            </a:fld>
            <a:endParaRPr lang="it-IT" altLang="it-IT"/>
          </a:p>
        </p:txBody>
      </p:sp>
    </p:spTree>
    <p:extLst>
      <p:ext uri="{BB962C8B-B14F-4D97-AF65-F5344CB8AC3E}">
        <p14:creationId xmlns:p14="http://schemas.microsoft.com/office/powerpoint/2010/main" xmlns="" val="162907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C68F605-87BF-438A-B8A6-A3CBCB2A0E6D}" type="slidenum">
              <a:rPr lang="it-IT" altLang="it-IT"/>
              <a:pPr>
                <a:defRPr/>
              </a:pPr>
              <a:t>‹N›</a:t>
            </a:fld>
            <a:endParaRPr lang="it-IT" altLang="it-IT"/>
          </a:p>
        </p:txBody>
      </p:sp>
    </p:spTree>
    <p:extLst>
      <p:ext uri="{BB962C8B-B14F-4D97-AF65-F5344CB8AC3E}">
        <p14:creationId xmlns:p14="http://schemas.microsoft.com/office/powerpoint/2010/main" xmlns="" val="194145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A819F7D-C2B1-4FE6-B82C-577A01CF689F}" type="slidenum">
              <a:rPr lang="it-IT" altLang="it-IT"/>
              <a:pPr>
                <a:defRPr/>
              </a:pPr>
              <a:t>‹N›</a:t>
            </a:fld>
            <a:endParaRPr lang="it-IT" altLang="it-IT"/>
          </a:p>
        </p:txBody>
      </p:sp>
    </p:spTree>
    <p:extLst>
      <p:ext uri="{BB962C8B-B14F-4D97-AF65-F5344CB8AC3E}">
        <p14:creationId xmlns:p14="http://schemas.microsoft.com/office/powerpoint/2010/main" xmlns="" val="376366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CD1A6D1-F204-4746-AE7F-250F575E6AB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oleObject" Target="../embeddings/oleObject10.bin"/></Relationships>
</file>

<file path=ppt/slides/_rels/slide89.xml.rels><?xml version="1.0" encoding="UTF-8" standalone="yes"?>
<Relationships xmlns="http://schemas.openxmlformats.org/package/2006/relationships"><Relationship Id="rId2" Type="http://schemas.openxmlformats.org/officeDocument/2006/relationships/hyperlink" Target="http://www.archivi.beniculturali.it/index.php/cosa-facciamo/progetti-di-tutela/progetti-conclusi/item/download/103_e66f986ce13e01fd1f91a451ad5eb34b"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7.v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8.v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image" Target="../media/image70.wmf"/><Relationship Id="rId10" Type="http://schemas.openxmlformats.org/officeDocument/2006/relationships/image" Target="../media/image75.wmf"/><Relationship Id="rId4" Type="http://schemas.openxmlformats.org/officeDocument/2006/relationships/image" Target="../media/image69.wmf"/><Relationship Id="rId9" Type="http://schemas.openxmlformats.org/officeDocument/2006/relationships/image" Target="../media/image74.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684213" y="2205038"/>
            <a:ext cx="7772400" cy="2403475"/>
          </a:xfrm>
        </p:spPr>
        <p:txBody>
          <a:bodyPr/>
          <a:lstStyle/>
          <a:p>
            <a:pPr eaLnBrk="1" hangingPunct="1"/>
            <a:r>
              <a:rPr lang="it-IT" altLang="it-IT" sz="1800" smtClean="0">
                <a:solidFill>
                  <a:srgbClr val="7030A0"/>
                </a:solidFill>
              </a:rPr>
              <a:t> IL RUOLO DELLA SOPRINTENDENZA ARCHIVISTICA</a:t>
            </a:r>
            <a:br>
              <a:rPr lang="it-IT" altLang="it-IT" sz="1800" smtClean="0">
                <a:solidFill>
                  <a:srgbClr val="7030A0"/>
                </a:solidFill>
              </a:rPr>
            </a:br>
            <a:r>
              <a:rPr lang="it-IT" altLang="it-IT" sz="1800" smtClean="0">
                <a:solidFill>
                  <a:srgbClr val="7030A0"/>
                </a:solidFill>
              </a:rPr>
              <a:t>A SUPPORTO DELLA GESTIONE DEGLI ARCHIVI CORRENTI</a:t>
            </a:r>
            <a:r>
              <a:rPr lang="it-IT" altLang="it-IT" sz="1800" smtClean="0">
                <a:solidFill>
                  <a:srgbClr val="395D93"/>
                </a:solidFill>
              </a:rPr>
              <a:t/>
            </a:r>
            <a:br>
              <a:rPr lang="it-IT" altLang="it-IT" sz="1800" smtClean="0">
                <a:solidFill>
                  <a:srgbClr val="395D93"/>
                </a:solidFill>
              </a:rPr>
            </a:br>
            <a:r>
              <a:rPr lang="it-IT" altLang="it-IT" sz="1800" smtClean="0">
                <a:solidFill>
                  <a:srgbClr val="395D93"/>
                </a:solidFill>
              </a:rPr>
              <a:t/>
            </a:r>
            <a:br>
              <a:rPr lang="it-IT" altLang="it-IT" sz="1800" smtClean="0">
                <a:solidFill>
                  <a:srgbClr val="395D93"/>
                </a:solidFill>
              </a:rPr>
            </a:br>
            <a:r>
              <a:rPr lang="it-IT" altLang="it-IT" sz="1600" smtClean="0">
                <a:solidFill>
                  <a:srgbClr val="395D93"/>
                </a:solidFill>
              </a:rPr>
              <a:t>ORGANIZZATO da:</a:t>
            </a:r>
            <a:br>
              <a:rPr lang="it-IT" altLang="it-IT" sz="1600" smtClean="0">
                <a:solidFill>
                  <a:srgbClr val="395D93"/>
                </a:solidFill>
              </a:rPr>
            </a:br>
            <a:r>
              <a:rPr lang="it-IT" altLang="it-IT" sz="1600" smtClean="0">
                <a:solidFill>
                  <a:srgbClr val="395D93"/>
                </a:solidFill>
              </a:rPr>
              <a:t>REGIONE DEL VENETO</a:t>
            </a:r>
            <a:br>
              <a:rPr lang="it-IT" altLang="it-IT" sz="1600" smtClean="0">
                <a:solidFill>
                  <a:srgbClr val="395D93"/>
                </a:solidFill>
              </a:rPr>
            </a:br>
            <a:r>
              <a:rPr lang="it-IT" altLang="it-IT" sz="1600" smtClean="0">
                <a:solidFill>
                  <a:srgbClr val="395D93"/>
                </a:solidFill>
              </a:rPr>
              <a:t>ANAI Sezione Veneto </a:t>
            </a:r>
          </a:p>
        </p:txBody>
      </p:sp>
      <p:sp>
        <p:nvSpPr>
          <p:cNvPr id="4099" name="Rectangle 5"/>
          <p:cNvSpPr>
            <a:spLocks noGrp="1" noChangeArrowheads="1"/>
          </p:cNvSpPr>
          <p:nvPr>
            <p:ph type="subTitle" idx="1"/>
          </p:nvPr>
        </p:nvSpPr>
        <p:spPr>
          <a:xfrm>
            <a:off x="1150937" y="5949280"/>
            <a:ext cx="6769100" cy="696913"/>
          </a:xfrm>
        </p:spPr>
        <p:txBody>
          <a:bodyPr/>
          <a:lstStyle/>
          <a:p>
            <a:pPr algn="l" eaLnBrk="1" hangingPunct="1"/>
            <a:r>
              <a:rPr lang="it-IT" altLang="it-IT" sz="1800" dirty="0" smtClean="0">
                <a:solidFill>
                  <a:srgbClr val="395D93"/>
                </a:solidFill>
              </a:rPr>
              <a:t> </a:t>
            </a:r>
            <a:r>
              <a:rPr lang="it-IT" altLang="it-IT" sz="1800" dirty="0" smtClean="0">
                <a:solidFill>
                  <a:srgbClr val="C00000"/>
                </a:solidFill>
              </a:rPr>
              <a:t>Maria Volpato </a:t>
            </a:r>
            <a:r>
              <a:rPr lang="it-IT" altLang="it-IT" sz="1800" dirty="0" smtClean="0">
                <a:solidFill>
                  <a:srgbClr val="395D93"/>
                </a:solidFill>
              </a:rPr>
              <a:t>– Soprintendenza archivistica per il Veneto</a:t>
            </a:r>
          </a:p>
          <a:p>
            <a:pPr algn="l" eaLnBrk="1" hangingPunct="1"/>
            <a:r>
              <a:rPr lang="it-IT" altLang="it-IT" sz="1800" dirty="0" smtClean="0">
                <a:solidFill>
                  <a:srgbClr val="395D93"/>
                </a:solidFill>
              </a:rPr>
              <a:t>                                     Venezia 24 marzo 2014</a:t>
            </a:r>
          </a:p>
        </p:txBody>
      </p:sp>
      <p:sp>
        <p:nvSpPr>
          <p:cNvPr id="4100" name="Rectangle 6"/>
          <p:cNvSpPr>
            <a:spLocks noChangeArrowheads="1"/>
          </p:cNvSpPr>
          <p:nvPr/>
        </p:nvSpPr>
        <p:spPr bwMode="auto">
          <a:xfrm>
            <a:off x="250825" y="620713"/>
            <a:ext cx="8569325"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000" i="1" dirty="0">
                <a:solidFill>
                  <a:srgbClr val="395D93"/>
                </a:solidFill>
              </a:rPr>
              <a:t>Il presente degli archivi</a:t>
            </a:r>
            <a:r>
              <a:rPr lang="it-IT" altLang="it-IT" sz="2000" i="1" dirty="0" smtClean="0">
                <a:solidFill>
                  <a:srgbClr val="395D93"/>
                </a:solidFill>
              </a:rPr>
              <a:t>: fragilità dell’inizio </a:t>
            </a:r>
          </a:p>
          <a:p>
            <a:pPr algn="ctr" eaLnBrk="1" hangingPunct="1">
              <a:buFontTx/>
              <a:buNone/>
            </a:pPr>
            <a:r>
              <a:rPr lang="it-IT" altLang="it-IT" sz="2000" i="1" dirty="0">
                <a:solidFill>
                  <a:srgbClr val="395D93"/>
                </a:solidFill>
              </a:rPr>
              <a:t>d</a:t>
            </a:r>
            <a:r>
              <a:rPr lang="it-IT" altLang="it-IT" sz="2000" i="1" dirty="0" smtClean="0">
                <a:solidFill>
                  <a:srgbClr val="395D93"/>
                </a:solidFill>
              </a:rPr>
              <a:t>inamiche di sopravvivenza </a:t>
            </a:r>
            <a:endParaRPr lang="it-IT" altLang="it-IT" sz="2000" i="1" dirty="0">
              <a:solidFill>
                <a:srgbClr val="395D93"/>
              </a:solidFill>
            </a:endParaRPr>
          </a:p>
          <a:p>
            <a:pPr algn="ctr" eaLnBrk="1" hangingPunct="1">
              <a:buFontTx/>
              <a:buNone/>
            </a:pPr>
            <a:r>
              <a:rPr lang="it-IT" altLang="it-IT" sz="2000" i="1" dirty="0" smtClean="0">
                <a:solidFill>
                  <a:srgbClr val="395D93"/>
                </a:solidFill>
              </a:rPr>
              <a:t>.</a:t>
            </a:r>
            <a:endParaRPr lang="it-IT" altLang="it-IT" sz="2000" i="1" dirty="0">
              <a:solidFill>
                <a:srgbClr val="395D93"/>
              </a:solidFill>
            </a:endParaRPr>
          </a:p>
        </p:txBody>
      </p:sp>
      <p:sp>
        <p:nvSpPr>
          <p:cNvPr id="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101" name="Picture 5" descr="Logo-MiBACT-800x300px-20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787" y="60614"/>
            <a:ext cx="1533525" cy="5810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it-IT" altLang="it-IT" sz="7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panose="020B0604020202020204" pitchFamily="34" charset="0"/>
            </a:endParaRPr>
          </a:p>
        </p:txBody>
      </p:sp>
      <p:pic>
        <p:nvPicPr>
          <p:cNvPr id="4104" name="Picture 8" descr="logo-save ORIGINAL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0787" y="745332"/>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rchivio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443663" cy="436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5" descr="Archivio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175" y="3419475"/>
            <a:ext cx="5076825" cy="343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 Box 8"/>
          <p:cNvSpPr txBox="1">
            <a:spLocks noChangeArrowheads="1"/>
          </p:cNvSpPr>
          <p:nvPr/>
        </p:nvSpPr>
        <p:spPr bwMode="auto">
          <a:xfrm>
            <a:off x="250825" y="4941888"/>
            <a:ext cx="3600450" cy="153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solidFill>
                  <a:srgbClr val="395D93"/>
                </a:solidFill>
              </a:rPr>
              <a:t>Immagini di lavoro dalle ispezioni della Soprintendenza. Comuni</a:t>
            </a:r>
            <a:r>
              <a:rPr lang="it-IT" altLang="it-IT" sz="1800" dirty="0" smtClean="0">
                <a:solidFill>
                  <a:srgbClr val="395D93"/>
                </a:solidFill>
              </a:rPr>
              <a:t>.</a:t>
            </a:r>
          </a:p>
          <a:p>
            <a:pPr algn="ctr" eaLnBrk="1" hangingPunct="1">
              <a:buFontTx/>
              <a:buNone/>
            </a:pPr>
            <a:r>
              <a:rPr lang="it-IT" altLang="it-IT" sz="1100" i="1" dirty="0" smtClean="0">
                <a:solidFill>
                  <a:srgbClr val="395D93"/>
                </a:solidFill>
              </a:rPr>
              <a:t>Il presente degli archivi: fragilità dell’inizio </a:t>
            </a:r>
          </a:p>
          <a:p>
            <a:pPr algn="ctr" eaLnBrk="1" hangingPunct="1">
              <a:buFontTx/>
              <a:buNone/>
            </a:pPr>
            <a:r>
              <a:rPr lang="it-IT" altLang="it-IT" sz="1100" i="1" dirty="0" smtClean="0">
                <a:solidFill>
                  <a:srgbClr val="395D93"/>
                </a:solidFill>
              </a:rPr>
              <a:t>dinamiche di sopravvivenza </a:t>
            </a:r>
          </a:p>
          <a:p>
            <a:pPr algn="ctr" eaLnBrk="1" hangingPunct="1">
              <a:buFontTx/>
              <a:buNone/>
            </a:pPr>
            <a:r>
              <a:rPr lang="it-IT" altLang="it-IT" sz="1100" i="1" dirty="0" smtClean="0">
                <a:solidFill>
                  <a:srgbClr val="FF0000"/>
                </a:solidFill>
              </a:rPr>
              <a:t>Maria Volpato</a:t>
            </a:r>
          </a:p>
          <a:p>
            <a:pPr eaLnBrk="1" hangingPunct="1">
              <a:spcBef>
                <a:spcPct val="0"/>
              </a:spcBef>
              <a:buFontTx/>
              <a:buNone/>
            </a:pPr>
            <a:endParaRPr lang="it-IT" altLang="it-IT" sz="1800" dirty="0">
              <a:solidFill>
                <a:srgbClr val="395D93"/>
              </a:solidFill>
            </a:endParaRPr>
          </a:p>
        </p:txBody>
      </p:sp>
      <p:sp>
        <p:nvSpPr>
          <p:cNvPr id="37893" name="Text Box 9"/>
          <p:cNvSpPr txBox="1">
            <a:spLocks noChangeArrowheads="1"/>
          </p:cNvSpPr>
          <p:nvPr/>
        </p:nvSpPr>
        <p:spPr bwMode="auto">
          <a:xfrm>
            <a:off x="5867400" y="188913"/>
            <a:ext cx="31686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a:t>
            </a:r>
            <a:endParaRPr lang="it-IT" altLang="it-IT" sz="1200" i="1" dirty="0">
              <a:solidFill>
                <a:srgbClr val="395D93"/>
              </a:solidFill>
            </a:endParaRPr>
          </a:p>
        </p:txBody>
      </p:sp>
      <p:sp>
        <p:nvSpPr>
          <p:cNvPr id="37894" name="Text Box 10"/>
          <p:cNvSpPr txBox="1">
            <a:spLocks noChangeArrowheads="1"/>
          </p:cNvSpPr>
          <p:nvPr/>
        </p:nvSpPr>
        <p:spPr bwMode="auto">
          <a:xfrm>
            <a:off x="5435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a:solidFill>
                  <a:srgbClr val="395D93"/>
                </a:solidFill>
              </a:rPr>
              <a:t>Treviso, 9 maggio 2013</a:t>
            </a:r>
          </a:p>
        </p:txBody>
      </p:sp>
      <p:pic>
        <p:nvPicPr>
          <p:cNvPr id="7"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89019" y="836712"/>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614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260648"/>
            <a:ext cx="8229600" cy="1143000"/>
          </a:xfrm>
        </p:spPr>
        <p:txBody>
          <a:bodyPr/>
          <a:lstStyle/>
          <a:p>
            <a:pPr eaLnBrk="1" hangingPunct="1"/>
            <a:r>
              <a:rPr lang="it-IT" altLang="it-IT" sz="1200" i="1" dirty="0" smtClean="0">
                <a:solidFill>
                  <a:srgbClr val="395D93"/>
                </a:solidFill>
              </a:rPr>
              <a:t>Il presente degli archivi: fragilità dell’inizio </a:t>
            </a:r>
            <a:br>
              <a:rPr lang="it-IT" altLang="it-IT" sz="1200" i="1" dirty="0" smtClean="0">
                <a:solidFill>
                  <a:srgbClr val="395D93"/>
                </a:solidFill>
              </a:rPr>
            </a:br>
            <a:r>
              <a:rPr lang="it-IT" altLang="it-IT" sz="1200" i="1" dirty="0" smtClean="0">
                <a:solidFill>
                  <a:srgbClr val="395D93"/>
                </a:solidFill>
              </a:rPr>
              <a:t>dinamiche di sopravvivenza </a:t>
            </a:r>
            <a:br>
              <a:rPr lang="it-IT" altLang="it-IT" sz="1200" i="1" dirty="0" smtClean="0">
                <a:solidFill>
                  <a:srgbClr val="395D93"/>
                </a:solidFill>
              </a:rPr>
            </a:br>
            <a:r>
              <a:rPr lang="it-IT" altLang="it-IT" sz="1200" i="1" dirty="0" smtClean="0">
                <a:solidFill>
                  <a:srgbClr val="FF0000"/>
                </a:solidFill>
              </a:rPr>
              <a:t>Maria Volpato </a:t>
            </a:r>
            <a:r>
              <a:rPr lang="it-IT" altLang="it-IT" sz="1200" i="1" dirty="0" smtClean="0">
                <a:solidFill>
                  <a:srgbClr val="002060"/>
                </a:solidFill>
              </a:rPr>
              <a:t>Venezia 24 marzo 2014</a:t>
            </a:r>
            <a:r>
              <a:rPr lang="it-IT" sz="1200" dirty="0" smtClean="0">
                <a:solidFill>
                  <a:srgbClr val="002060"/>
                </a:solidFill>
              </a:rPr>
              <a:t>I</a:t>
            </a:r>
            <a:r>
              <a:rPr lang="it-IT" sz="1200" dirty="0" smtClean="0"/>
              <a:t/>
            </a:r>
            <a:br>
              <a:rPr lang="it-IT" sz="1200" dirty="0" smtClean="0"/>
            </a:br>
            <a:r>
              <a:rPr lang="it-IT" sz="2400" dirty="0" smtClean="0"/>
              <a:t>  </a:t>
            </a:r>
            <a:r>
              <a:rPr lang="it-IT" sz="2000" dirty="0" smtClean="0"/>
              <a:t>I nuovi supporti, le nuove</a:t>
            </a:r>
            <a:br>
              <a:rPr lang="it-IT" sz="2000" dirty="0" smtClean="0"/>
            </a:br>
            <a:r>
              <a:rPr lang="it-IT" sz="2000" dirty="0" smtClean="0"/>
              <a:t> forme, nostalgia, voglia di buttarsi avanti, il mondo senza carta…..</a:t>
            </a:r>
            <a:endParaRPr lang="it-IT" sz="2000" dirty="0"/>
          </a:p>
        </p:txBody>
      </p:sp>
      <p:sp>
        <p:nvSpPr>
          <p:cNvPr id="3" name="Segnaposto contenuto 2"/>
          <p:cNvSpPr>
            <a:spLocks noGrp="1"/>
          </p:cNvSpPr>
          <p:nvPr>
            <p:ph idx="1"/>
          </p:nvPr>
        </p:nvSpPr>
        <p:spPr/>
        <p:txBody>
          <a:bodyPr/>
          <a:lstStyle/>
          <a:p>
            <a:pPr marL="0" indent="0" algn="just">
              <a:buNone/>
            </a:pPr>
            <a:r>
              <a:rPr lang="it-IT" sz="1800" dirty="0" smtClean="0"/>
              <a:t>Come si presentano le tipologie documentarie di oggi? (documenti ibridi, documenti nativi digitali)</a:t>
            </a:r>
          </a:p>
          <a:p>
            <a:pPr marL="0" indent="0" algn="just">
              <a:buNone/>
            </a:pPr>
            <a:r>
              <a:rPr lang="it-IT" sz="1800" dirty="0" smtClean="0"/>
              <a:t>come sono i supporti destinati a rendere possibile l’accesso, la conservazione e la consultazione dei documenti? (microfilm, cassette, floppy, </a:t>
            </a:r>
            <a:r>
              <a:rPr lang="it-IT" sz="1800" dirty="0" err="1" smtClean="0"/>
              <a:t>CD-Rom</a:t>
            </a:r>
            <a:r>
              <a:rPr lang="it-IT" sz="1800" dirty="0" smtClean="0"/>
              <a:t>, DVD, USB)</a:t>
            </a:r>
          </a:p>
          <a:p>
            <a:pPr marL="0" indent="0" algn="just">
              <a:buNone/>
            </a:pPr>
            <a:r>
              <a:rPr lang="it-IT" sz="1800" dirty="0" smtClean="0"/>
              <a:t>Cambieranno </a:t>
            </a:r>
            <a:r>
              <a:rPr lang="it-IT" sz="1800" dirty="0" smtClean="0"/>
              <a:t>forse anche </a:t>
            </a:r>
            <a:r>
              <a:rPr lang="it-IT" sz="1800" dirty="0" smtClean="0"/>
              <a:t>i luoghi di conservazione, non più i depositi fisici dei documenti ma depositi di documenti digitali (Parer Polo Archivistico della Regione Emilia Romagna, </a:t>
            </a:r>
            <a:r>
              <a:rPr lang="it-IT" sz="1800" dirty="0" err="1" smtClean="0"/>
              <a:t>DigiP</a:t>
            </a:r>
            <a:r>
              <a:rPr lang="it-IT" sz="1800" dirty="0" smtClean="0"/>
              <a:t> Polo Archivistico della Regione Marche, il Polo Archivistico della Regione Toscana ecc.) dove lo spazio non sarà più il problema.</a:t>
            </a:r>
          </a:p>
          <a:p>
            <a:pPr marL="0" indent="0" algn="just">
              <a:buNone/>
            </a:pPr>
            <a:r>
              <a:rPr lang="it-IT" sz="1800" dirty="0" smtClean="0"/>
              <a:t>Il problema sarà quello di salvare continuamente i documenti presenti negli archivi acquisiti, nella loro forma e nel loro contenuto tenendo conto della necessità di esibirli e conservarli come autentici</a:t>
            </a:r>
            <a:r>
              <a:rPr lang="it-IT" sz="2000" dirty="0" smtClean="0"/>
              <a:t>.</a:t>
            </a:r>
            <a:endParaRPr lang="it-IT" sz="2000"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68344" y="5445224"/>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82" name="Picture 2" descr="Grammofono06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0"/>
            <a:ext cx="1183325" cy="1381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p:cNvPicPr>
            <a:picLocks noChangeAspect="1"/>
          </p:cNvPicPr>
          <p:nvPr/>
        </p:nvPicPr>
        <p:blipFill>
          <a:blip r:embed="rId4"/>
          <a:stretch>
            <a:fillRect/>
          </a:stretch>
        </p:blipFill>
        <p:spPr>
          <a:xfrm>
            <a:off x="4567237" y="3424237"/>
            <a:ext cx="9525" cy="9525"/>
          </a:xfrm>
          <a:prstGeom prst="rect">
            <a:avLst/>
          </a:prstGeom>
        </p:spPr>
      </p:pic>
      <p:pic>
        <p:nvPicPr>
          <p:cNvPr id="148484" name="Picture 4" descr="Click to enlarge image ASC09_CASTELBARCO_15B.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magine 5"/>
          <p:cNvPicPr>
            <a:picLocks noChangeAspect="1"/>
          </p:cNvPicPr>
          <p:nvPr/>
        </p:nvPicPr>
        <p:blipFill>
          <a:blip r:embed="rId4"/>
          <a:stretch>
            <a:fillRect/>
          </a:stretch>
        </p:blipFill>
        <p:spPr>
          <a:xfrm>
            <a:off x="4719637" y="3576637"/>
            <a:ext cx="9525" cy="9525"/>
          </a:xfrm>
          <a:prstGeom prst="rect">
            <a:avLst/>
          </a:prstGeom>
        </p:spPr>
      </p:pic>
      <p:pic>
        <p:nvPicPr>
          <p:cNvPr id="148486" name="Picture 6" descr="Click to enlarge image ASC09_CASTELBARCO_15B.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Immagine 6"/>
          <p:cNvPicPr>
            <a:picLocks noChangeAspect="1"/>
          </p:cNvPicPr>
          <p:nvPr/>
        </p:nvPicPr>
        <p:blipFill>
          <a:blip r:embed="rId4"/>
          <a:stretch>
            <a:fillRect/>
          </a:stretch>
        </p:blipFill>
        <p:spPr>
          <a:xfrm>
            <a:off x="4872037" y="3729037"/>
            <a:ext cx="9525" cy="9525"/>
          </a:xfrm>
          <a:prstGeom prst="rect">
            <a:avLst/>
          </a:prstGeom>
        </p:spPr>
      </p:pic>
      <p:pic>
        <p:nvPicPr>
          <p:cNvPr id="8" name="Immagine 7"/>
          <p:cNvPicPr>
            <a:picLocks noChangeAspect="1"/>
          </p:cNvPicPr>
          <p:nvPr/>
        </p:nvPicPr>
        <p:blipFill>
          <a:blip r:embed="rId4"/>
          <a:stretch>
            <a:fillRect/>
          </a:stretch>
        </p:blipFill>
        <p:spPr>
          <a:xfrm>
            <a:off x="5024437" y="3881437"/>
            <a:ext cx="9525" cy="9525"/>
          </a:xfrm>
          <a:prstGeom prst="rect">
            <a:avLst/>
          </a:prstGeom>
        </p:spPr>
      </p:pic>
      <p:pic>
        <p:nvPicPr>
          <p:cNvPr id="148488" name="Picture 8" descr="Click to enlarge image ASC09_CASTELBARCO_15B.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magine 8"/>
          <p:cNvPicPr>
            <a:picLocks noChangeAspect="1"/>
          </p:cNvPicPr>
          <p:nvPr/>
        </p:nvPicPr>
        <p:blipFill>
          <a:blip r:embed="rId4"/>
          <a:stretch>
            <a:fillRect/>
          </a:stretch>
        </p:blipFill>
        <p:spPr>
          <a:xfrm>
            <a:off x="5176837" y="4033837"/>
            <a:ext cx="9525" cy="9525"/>
          </a:xfrm>
          <a:prstGeom prst="rect">
            <a:avLst/>
          </a:prstGeom>
        </p:spPr>
      </p:pic>
    </p:spTree>
    <p:extLst>
      <p:ext uri="{BB962C8B-B14F-4D97-AF65-F5344CB8AC3E}">
        <p14:creationId xmlns:p14="http://schemas.microsoft.com/office/powerpoint/2010/main" xmlns="" val="449706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Magazzino"/>
          <p:cNvPicPr>
            <a:picLocks noGrp="1" noChangeAspect="1" noChangeArrowheads="1"/>
          </p:cNvPicPr>
          <p:nvPr>
            <p:ph type="title"/>
          </p:nvPr>
        </p:nvPicPr>
        <p:blipFill>
          <a:blip r:embed="rId2" cstate="print">
            <a:extLst>
              <a:ext uri="{28A0092B-C50C-407E-A947-70E740481C1C}">
                <a14:useLocalDpi xmlns:a14="http://schemas.microsoft.com/office/drawing/2010/main" xmlns="" val="0"/>
              </a:ext>
            </a:extLst>
          </a:blip>
          <a:srcRect/>
          <a:stretch>
            <a:fillRect/>
          </a:stretch>
        </p:blipFill>
        <p:spPr>
          <a:xfrm>
            <a:off x="4965700" y="333375"/>
            <a:ext cx="4178300" cy="6524625"/>
          </a:xfrm>
          <a:noFill/>
        </p:spPr>
      </p:pic>
      <p:pic>
        <p:nvPicPr>
          <p:cNvPr id="21507" name="Picture 5" descr="Degrado negli archivi"/>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546475"/>
            <a:ext cx="47879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Text Box 8"/>
          <p:cNvSpPr txBox="1">
            <a:spLocks noChangeArrowheads="1"/>
          </p:cNvSpPr>
          <p:nvPr/>
        </p:nvSpPr>
        <p:spPr bwMode="auto">
          <a:xfrm>
            <a:off x="611188" y="1484313"/>
            <a:ext cx="416492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dirty="0" smtClean="0">
                <a:solidFill>
                  <a:srgbClr val="395D93"/>
                </a:solidFill>
              </a:rPr>
              <a:t>E </a:t>
            </a:r>
            <a:r>
              <a:rPr lang="it-IT" altLang="it-IT" sz="1200" dirty="0" smtClean="0">
                <a:solidFill>
                  <a:srgbClr val="395D93"/>
                </a:solidFill>
              </a:rPr>
              <a:t>non </a:t>
            </a:r>
            <a:r>
              <a:rPr lang="it-IT" altLang="it-IT" sz="1200" dirty="0" smtClean="0">
                <a:solidFill>
                  <a:srgbClr val="395D93"/>
                </a:solidFill>
              </a:rPr>
              <a:t>saranno più questi gli </a:t>
            </a:r>
            <a:r>
              <a:rPr lang="it-IT" altLang="it-IT" sz="1200" dirty="0">
                <a:solidFill>
                  <a:srgbClr val="395D93"/>
                </a:solidFill>
              </a:rPr>
              <a:t>ambienti di </a:t>
            </a:r>
            <a:r>
              <a:rPr lang="it-IT" altLang="it-IT" sz="1200" dirty="0" smtClean="0">
                <a:solidFill>
                  <a:srgbClr val="395D93"/>
                </a:solidFill>
              </a:rPr>
              <a:t>conservazione</a:t>
            </a:r>
            <a:r>
              <a:rPr lang="it-IT" altLang="it-IT" sz="1800" dirty="0" smtClean="0">
                <a:solidFill>
                  <a:srgbClr val="395D93"/>
                </a:solidFill>
              </a:rPr>
              <a:t>…</a:t>
            </a:r>
            <a:endParaRPr lang="it-IT" altLang="it-IT" sz="1800" dirty="0">
              <a:solidFill>
                <a:srgbClr val="395D93"/>
              </a:solidFill>
            </a:endParaRPr>
          </a:p>
        </p:txBody>
      </p:sp>
      <p:sp>
        <p:nvSpPr>
          <p:cNvPr id="21509" name="Text Box 10"/>
          <p:cNvSpPr txBox="1">
            <a:spLocks noChangeArrowheads="1"/>
          </p:cNvSpPr>
          <p:nvPr/>
        </p:nvSpPr>
        <p:spPr bwMode="auto">
          <a:xfrm>
            <a:off x="4427984"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Venezia, 24 marzo 2014</a:t>
            </a:r>
            <a:endParaRPr lang="it-IT" altLang="it-IT" sz="1200" i="1" dirty="0">
              <a:solidFill>
                <a:srgbClr val="395D93"/>
              </a:solidFill>
            </a:endParaRPr>
          </a:p>
        </p:txBody>
      </p:sp>
      <p:pic>
        <p:nvPicPr>
          <p:cNvPr id="6"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787" y="745332"/>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4317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g0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159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6"/>
          <p:cNvSpPr txBox="1">
            <a:spLocks noChangeArrowheads="1"/>
          </p:cNvSpPr>
          <p:nvPr/>
        </p:nvSpPr>
        <p:spPr bwMode="auto">
          <a:xfrm>
            <a:off x="5958701" y="5589240"/>
            <a:ext cx="31686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it-IT" altLang="it-IT" sz="1100" i="1" dirty="0" smtClean="0">
              <a:solidFill>
                <a:srgbClr val="395D93"/>
              </a:solidFill>
            </a:endParaRPr>
          </a:p>
          <a:p>
            <a:pPr algn="r" eaLnBrk="1" hangingPunct="1">
              <a:spcBef>
                <a:spcPct val="0"/>
              </a:spcBef>
              <a:buFontTx/>
              <a:buNone/>
            </a:pPr>
            <a:r>
              <a:rPr lang="it-IT" altLang="it-IT" sz="1100" i="1" dirty="0" smtClean="0">
                <a:solidFill>
                  <a:srgbClr val="395D93"/>
                </a:solidFill>
              </a:rPr>
              <a:t>Il presente degli archivi: fragilità dell’inizio </a:t>
            </a:r>
            <a:br>
              <a:rPr lang="it-IT" altLang="it-IT" sz="1100" i="1" dirty="0" smtClean="0">
                <a:solidFill>
                  <a:srgbClr val="395D93"/>
                </a:solidFill>
              </a:rPr>
            </a:br>
            <a:r>
              <a:rPr lang="it-IT" altLang="it-IT" sz="1100" i="1" dirty="0" smtClean="0">
                <a:solidFill>
                  <a:srgbClr val="395D93"/>
                </a:solidFill>
              </a:rPr>
              <a:t>dinamiche di sopravvivenza </a:t>
            </a:r>
            <a:br>
              <a:rPr lang="it-IT" altLang="it-IT" sz="1100" i="1" dirty="0" smtClean="0">
                <a:solidFill>
                  <a:srgbClr val="395D93"/>
                </a:solidFill>
              </a:rPr>
            </a:br>
            <a:r>
              <a:rPr lang="it-IT" altLang="it-IT" sz="1100" i="1" dirty="0" smtClean="0">
                <a:solidFill>
                  <a:srgbClr val="FF0000"/>
                </a:solidFill>
              </a:rPr>
              <a:t>Maria </a:t>
            </a:r>
            <a:r>
              <a:rPr lang="it-IT" altLang="it-IT" sz="1100" i="1" dirty="0" err="1" smtClean="0">
                <a:solidFill>
                  <a:srgbClr val="FF0000"/>
                </a:solidFill>
              </a:rPr>
              <a:t>Volpato</a:t>
            </a:r>
            <a:r>
              <a:rPr lang="it-IT" sz="1100" dirty="0" err="1" smtClean="0"/>
              <a:t>I</a:t>
            </a:r>
            <a:r>
              <a:rPr lang="it-IT" sz="1200" dirty="0" smtClean="0"/>
              <a:t/>
            </a:r>
            <a:br>
              <a:rPr lang="it-IT" sz="1200" dirty="0" smtClean="0"/>
            </a:br>
            <a:r>
              <a:rPr lang="it-IT" sz="1200" dirty="0" smtClean="0"/>
              <a:t>Venezia, 24 marzo 2014</a:t>
            </a:r>
            <a:endParaRPr lang="it-IT" altLang="it-IT" sz="1200" i="1" dirty="0">
              <a:solidFill>
                <a:srgbClr val="395D93"/>
              </a:solidFill>
            </a:endParaRPr>
          </a:p>
        </p:txBody>
      </p:sp>
      <p:pic>
        <p:nvPicPr>
          <p:cNvPr id="4"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90913" y="6041697"/>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33417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r>
              <a:rPr lang="it-IT" altLang="it-IT" sz="2400" smtClean="0"/>
              <a:t>Archivio Comunale di Grantorto (Pd)</a:t>
            </a:r>
          </a:p>
        </p:txBody>
      </p:sp>
      <p:pic>
        <p:nvPicPr>
          <p:cNvPr id="30723" name="Picture 3" descr="PIC_00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75" y="260350"/>
            <a:ext cx="9159875"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Rectangle 4"/>
          <p:cNvSpPr>
            <a:spLocks noChangeArrowheads="1"/>
          </p:cNvSpPr>
          <p:nvPr/>
        </p:nvSpPr>
        <p:spPr bwMode="auto">
          <a:xfrm>
            <a:off x="387982" y="6396038"/>
            <a:ext cx="2103461" cy="707886"/>
          </a:xfrm>
          <a:prstGeom prst="rect">
            <a:avLst/>
          </a:prstGeom>
          <a:noFill/>
          <a:ln w="9525">
            <a:noFill/>
            <a:miter lim="800000"/>
            <a:headEnd/>
            <a:tailEnd/>
          </a:ln>
          <a:effectLst/>
        </p:spPr>
        <p:txBody>
          <a:bodyPr wrap="none">
            <a:spAutoFit/>
          </a:bodyPr>
          <a:lstStyle/>
          <a:p>
            <a:pPr algn="ctr" eaLnBrk="1" hangingPunct="1">
              <a:buFontTx/>
              <a:buNone/>
            </a:pPr>
            <a:r>
              <a:rPr lang="it-IT" altLang="it-IT" sz="800" i="1" dirty="0" smtClean="0">
                <a:solidFill>
                  <a:srgbClr val="395D93"/>
                </a:solidFill>
              </a:rPr>
              <a:t>Archivio Comunale di Grantorto (Pd) </a:t>
            </a:r>
          </a:p>
          <a:p>
            <a:pPr algn="ctr" eaLnBrk="1" hangingPunct="1">
              <a:buFontTx/>
              <a:buNone/>
            </a:pPr>
            <a:r>
              <a:rPr lang="it-IT" altLang="it-IT" sz="800" i="1" dirty="0" smtClean="0">
                <a:solidFill>
                  <a:srgbClr val="395D93"/>
                </a:solidFill>
              </a:rPr>
              <a:t>Il </a:t>
            </a:r>
            <a:r>
              <a:rPr lang="it-IT" altLang="it-IT" sz="800" i="1" dirty="0">
                <a:solidFill>
                  <a:srgbClr val="395D93"/>
                </a:solidFill>
              </a:rPr>
              <a:t>presente degli archivi: fragilità dell’inizio </a:t>
            </a:r>
          </a:p>
          <a:p>
            <a:pPr algn="ctr" eaLnBrk="1" hangingPunct="1">
              <a:buFontTx/>
              <a:buNone/>
            </a:pPr>
            <a:r>
              <a:rPr lang="it-IT" altLang="it-IT" sz="800" i="1" dirty="0">
                <a:solidFill>
                  <a:srgbClr val="395D93"/>
                </a:solidFill>
              </a:rPr>
              <a:t>dinamiche di sopravvivenza </a:t>
            </a:r>
          </a:p>
          <a:p>
            <a:pPr algn="ctr" eaLnBrk="1" hangingPunct="1">
              <a:buFontTx/>
              <a:buNone/>
            </a:pPr>
            <a:r>
              <a:rPr lang="it-IT" altLang="it-IT" sz="800" i="1" dirty="0">
                <a:solidFill>
                  <a:srgbClr val="FF0000"/>
                </a:solidFill>
              </a:rPr>
              <a:t>Maria Volpato</a:t>
            </a:r>
          </a:p>
          <a:p>
            <a:pPr algn="ctr" eaLnBrk="1" hangingPunct="1">
              <a:buFontTx/>
              <a:buNone/>
            </a:pPr>
            <a:r>
              <a:rPr lang="it-IT" altLang="it-IT" sz="800" i="1" dirty="0">
                <a:solidFill>
                  <a:srgbClr val="FF0000"/>
                </a:solidFill>
              </a:rPr>
              <a:t>Venezia, 24 marzo 2014 </a:t>
            </a:r>
          </a:p>
        </p:txBody>
      </p:sp>
      <p:pic>
        <p:nvPicPr>
          <p:cNvPr id="30725" name="Picture 3" descr="PIC_000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8913"/>
            <a:ext cx="9159875"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33207" y="344488"/>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37021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p:txBody>
          <a:bodyPr/>
          <a:lstStyle/>
          <a:p>
            <a:pPr eaLnBrk="1" hangingPunct="1"/>
            <a:endParaRPr lang="it-IT" altLang="it-IT" smtClean="0"/>
          </a:p>
        </p:txBody>
      </p:sp>
      <p:pic>
        <p:nvPicPr>
          <p:cNvPr id="26627" name="Picture 4" descr="img0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58838"/>
            <a:ext cx="8893175" cy="599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 Box 7"/>
          <p:cNvSpPr txBox="1">
            <a:spLocks noChangeArrowheads="1"/>
          </p:cNvSpPr>
          <p:nvPr/>
        </p:nvSpPr>
        <p:spPr bwMode="auto">
          <a:xfrm>
            <a:off x="179388" y="333375"/>
            <a:ext cx="48782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solidFill>
                  <a:srgbClr val="395D93"/>
                </a:solidFill>
              </a:rPr>
              <a:t>Archivio di Stato di Firenze </a:t>
            </a:r>
            <a:r>
              <a:rPr lang="it-IT" altLang="it-IT" sz="1800" dirty="0" smtClean="0">
                <a:solidFill>
                  <a:srgbClr val="395D93"/>
                </a:solidFill>
              </a:rPr>
              <a:t>costruito nel 1989</a:t>
            </a:r>
            <a:r>
              <a:rPr lang="it-IT" altLang="it-IT" sz="1800" dirty="0">
                <a:solidFill>
                  <a:srgbClr val="395D93"/>
                </a:solidFill>
              </a:rPr>
              <a:t>.</a:t>
            </a:r>
          </a:p>
        </p:txBody>
      </p:sp>
      <p:sp>
        <p:nvSpPr>
          <p:cNvPr id="26629" name="Text Box 8"/>
          <p:cNvSpPr txBox="1">
            <a:spLocks noChangeArrowheads="1"/>
          </p:cNvSpPr>
          <p:nvPr/>
        </p:nvSpPr>
        <p:spPr bwMode="auto">
          <a:xfrm>
            <a:off x="6660232" y="378231"/>
            <a:ext cx="31686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a:t>
            </a:r>
            <a:endParaRPr lang="it-IT" altLang="it-IT" sz="1200" i="1" dirty="0">
              <a:solidFill>
                <a:srgbClr val="395D93"/>
              </a:solidFill>
            </a:endParaRPr>
          </a:p>
        </p:txBody>
      </p:sp>
      <p:sp>
        <p:nvSpPr>
          <p:cNvPr id="26630" name="Text Box 9"/>
          <p:cNvSpPr txBox="1">
            <a:spLocks noChangeArrowheads="1"/>
          </p:cNvSpPr>
          <p:nvPr/>
        </p:nvSpPr>
        <p:spPr bwMode="auto">
          <a:xfrm>
            <a:off x="5435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a:solidFill>
                  <a:srgbClr val="395D93"/>
                </a:solidFill>
              </a:rPr>
              <a:t>Verona, 11 dicembre 2009</a:t>
            </a:r>
          </a:p>
        </p:txBody>
      </p:sp>
      <p:sp>
        <p:nvSpPr>
          <p:cNvPr id="3" name="Rettangolo 2"/>
          <p:cNvSpPr/>
          <p:nvPr/>
        </p:nvSpPr>
        <p:spPr>
          <a:xfrm>
            <a:off x="3788482" y="-13396"/>
            <a:ext cx="5248013" cy="562075"/>
          </a:xfrm>
          <a:prstGeom prst="rect">
            <a:avLst/>
          </a:prstGeom>
        </p:spPr>
        <p:txBody>
          <a:bodyPr wrap="square">
            <a:spAutoFit/>
          </a:bodyPr>
          <a:lstStyle/>
          <a:p>
            <a:pPr algn="ctr" eaLnBrk="1" hangingPunct="1">
              <a:buFontTx/>
              <a:buNone/>
            </a:pPr>
            <a:r>
              <a:rPr lang="it-IT" altLang="it-IT" sz="1000" i="1" dirty="0" smtClean="0">
                <a:solidFill>
                  <a:srgbClr val="395D93"/>
                </a:solidFill>
              </a:rPr>
              <a:t>Il presente degli archivi: fragilità dell’inizio </a:t>
            </a:r>
          </a:p>
          <a:p>
            <a:pPr algn="ctr" eaLnBrk="1" hangingPunct="1">
              <a:buFontTx/>
              <a:buNone/>
            </a:pPr>
            <a:r>
              <a:rPr lang="it-IT" altLang="it-IT" sz="1000" i="1" dirty="0" smtClean="0">
                <a:solidFill>
                  <a:srgbClr val="395D93"/>
                </a:solidFill>
              </a:rPr>
              <a:t>dinamiche di sopravvivenza </a:t>
            </a:r>
          </a:p>
          <a:p>
            <a:pPr algn="ctr" eaLnBrk="1" hangingPunct="1">
              <a:buFontTx/>
              <a:buNone/>
            </a:pPr>
            <a:r>
              <a:rPr lang="it-IT" altLang="it-IT" sz="1000" i="1" dirty="0" smtClean="0">
                <a:solidFill>
                  <a:srgbClr val="FF0000"/>
                </a:solidFill>
              </a:rPr>
              <a:t>Maria Volpato Venezia 24 marzo 2014</a:t>
            </a:r>
          </a:p>
        </p:txBody>
      </p:sp>
      <p:pic>
        <p:nvPicPr>
          <p:cNvPr id="8"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0352" y="153580"/>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72568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02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145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5" name="Picture 3" descr="img0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063" y="0"/>
            <a:ext cx="2519362" cy="335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4" descr="img02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063" y="4581525"/>
            <a:ext cx="3298825" cy="331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Text Box 9"/>
          <p:cNvSpPr txBox="1">
            <a:spLocks noChangeArrowheads="1"/>
          </p:cNvSpPr>
          <p:nvPr/>
        </p:nvSpPr>
        <p:spPr bwMode="auto">
          <a:xfrm>
            <a:off x="5219700" y="4292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33798" name="Text Box 10"/>
          <p:cNvSpPr txBox="1">
            <a:spLocks noChangeArrowheads="1"/>
          </p:cNvSpPr>
          <p:nvPr/>
        </p:nvSpPr>
        <p:spPr bwMode="auto">
          <a:xfrm>
            <a:off x="5508625" y="3500438"/>
            <a:ext cx="3332163" cy="100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900" dirty="0">
                <a:solidFill>
                  <a:srgbClr val="395D93"/>
                </a:solidFill>
              </a:rPr>
              <a:t>Archivio generale della Regione del Veneto. Scaffalature e arredi</a:t>
            </a:r>
            <a:r>
              <a:rPr lang="it-IT" altLang="it-IT" sz="900" dirty="0" smtClean="0">
                <a:solidFill>
                  <a:srgbClr val="395D93"/>
                </a:solidFill>
              </a:rPr>
              <a:t>.</a:t>
            </a:r>
            <a:r>
              <a:rPr lang="it-IT" altLang="it-IT" sz="900" i="1" dirty="0">
                <a:solidFill>
                  <a:srgbClr val="395D93"/>
                </a:solidFill>
              </a:rPr>
              <a:t> Il presente degli archivi: fragilità dell’inizio </a:t>
            </a:r>
          </a:p>
          <a:p>
            <a:pPr algn="ctr" eaLnBrk="1" hangingPunct="1">
              <a:buFontTx/>
              <a:buNone/>
            </a:pPr>
            <a:r>
              <a:rPr lang="it-IT" altLang="it-IT" sz="900" i="1" dirty="0">
                <a:solidFill>
                  <a:srgbClr val="395D93"/>
                </a:solidFill>
              </a:rPr>
              <a:t>dinamiche di sopravvivenza </a:t>
            </a:r>
          </a:p>
          <a:p>
            <a:pPr algn="ctr" eaLnBrk="1" hangingPunct="1">
              <a:buFontTx/>
              <a:buNone/>
            </a:pPr>
            <a:r>
              <a:rPr lang="it-IT" altLang="it-IT" sz="900" i="1" dirty="0">
                <a:solidFill>
                  <a:srgbClr val="FF0000"/>
                </a:solidFill>
              </a:rPr>
              <a:t>Maria </a:t>
            </a:r>
            <a:r>
              <a:rPr lang="it-IT" altLang="it-IT" sz="900" i="1" dirty="0" smtClean="0">
                <a:solidFill>
                  <a:srgbClr val="FF0000"/>
                </a:solidFill>
              </a:rPr>
              <a:t>Volpato</a:t>
            </a:r>
          </a:p>
          <a:p>
            <a:pPr algn="ctr" eaLnBrk="1" hangingPunct="1">
              <a:buFontTx/>
              <a:buNone/>
            </a:pPr>
            <a:r>
              <a:rPr lang="it-IT" altLang="it-IT" sz="900" i="1" dirty="0" smtClean="0">
                <a:solidFill>
                  <a:srgbClr val="FF0000"/>
                </a:solidFill>
              </a:rPr>
              <a:t>Venezia, 24 marzo 2014 </a:t>
            </a:r>
            <a:endParaRPr lang="it-IT" altLang="it-IT" sz="900" i="1" dirty="0">
              <a:solidFill>
                <a:srgbClr val="FF0000"/>
              </a:solidFill>
            </a:endParaRPr>
          </a:p>
          <a:p>
            <a:pPr eaLnBrk="1" hangingPunct="1">
              <a:spcBef>
                <a:spcPct val="0"/>
              </a:spcBef>
              <a:buFontTx/>
              <a:buNone/>
            </a:pPr>
            <a:endParaRPr lang="it-IT" altLang="it-IT" sz="900" dirty="0">
              <a:solidFill>
                <a:srgbClr val="395D93"/>
              </a:solidFill>
            </a:endParaRPr>
          </a:p>
        </p:txBody>
      </p:sp>
      <p:pic>
        <p:nvPicPr>
          <p:cNvPr id="8" name="Picture 8" descr="logo-save ORIGINAL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34307" y="3956757"/>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4927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vlcsnap-2009-11-18-12h29m56s13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9"/>
          <p:cNvSpPr txBox="1">
            <a:spLocks noChangeArrowheads="1"/>
          </p:cNvSpPr>
          <p:nvPr/>
        </p:nvSpPr>
        <p:spPr bwMode="auto">
          <a:xfrm>
            <a:off x="857809" y="282907"/>
            <a:ext cx="3399841" cy="112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1200" i="1" dirty="0">
                <a:solidFill>
                  <a:srgbClr val="395D93"/>
                </a:solidFill>
              </a:rPr>
              <a:t>Il presente degli archivi: fragilità dell’inizio </a:t>
            </a:r>
          </a:p>
          <a:p>
            <a:pPr algn="ctr" eaLnBrk="1" hangingPunct="1">
              <a:buFontTx/>
              <a:buNone/>
            </a:pPr>
            <a:r>
              <a:rPr lang="it-IT" altLang="it-IT" sz="1200" i="1" dirty="0">
                <a:solidFill>
                  <a:srgbClr val="395D93"/>
                </a:solidFill>
              </a:rPr>
              <a:t>dinamiche di sopravvivenza </a:t>
            </a:r>
          </a:p>
          <a:p>
            <a:pPr algn="ctr" eaLnBrk="1" hangingPunct="1">
              <a:buNone/>
            </a:pPr>
            <a:r>
              <a:rPr lang="it-IT" altLang="it-IT" sz="1200" i="1" dirty="0">
                <a:solidFill>
                  <a:srgbClr val="FF0000"/>
                </a:solidFill>
              </a:rPr>
              <a:t>Maria </a:t>
            </a:r>
            <a:r>
              <a:rPr lang="it-IT" altLang="it-IT" sz="1200" i="1" dirty="0" smtClean="0">
                <a:solidFill>
                  <a:srgbClr val="FF0000"/>
                </a:solidFill>
              </a:rPr>
              <a:t>Volpato </a:t>
            </a:r>
            <a:r>
              <a:rPr lang="it-IT" altLang="it-IT" sz="1200" i="1" dirty="0">
                <a:solidFill>
                  <a:srgbClr val="FF0000"/>
                </a:solidFill>
              </a:rPr>
              <a:t>Venezia, 24 marzo 2014 </a:t>
            </a:r>
          </a:p>
          <a:p>
            <a:pPr algn="ctr" eaLnBrk="1" hangingPunct="1">
              <a:buFontTx/>
              <a:buNone/>
            </a:pPr>
            <a:endParaRPr lang="it-IT" altLang="it-IT" sz="1200" i="1" dirty="0">
              <a:solidFill>
                <a:srgbClr val="FF0000"/>
              </a:solidFill>
            </a:endParaRPr>
          </a:p>
          <a:p>
            <a:pPr eaLnBrk="1" hangingPunct="1">
              <a:spcBef>
                <a:spcPct val="0"/>
              </a:spcBef>
              <a:buFontTx/>
              <a:buNone/>
            </a:pPr>
            <a:r>
              <a:rPr lang="it-IT" altLang="it-IT" sz="1200" dirty="0" smtClean="0">
                <a:solidFill>
                  <a:srgbClr val="395D93"/>
                </a:solidFill>
              </a:rPr>
              <a:t>Archivio </a:t>
            </a:r>
            <a:r>
              <a:rPr lang="it-IT" altLang="it-IT" sz="1200" dirty="0">
                <a:solidFill>
                  <a:srgbClr val="395D93"/>
                </a:solidFill>
              </a:rPr>
              <a:t>storico del Comune di Venezia Mestre.</a:t>
            </a: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61450" y="1060285"/>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6439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r>
              <a:rPr lang="it-IT" sz="1800" dirty="0" smtClean="0"/>
              <a:t>I Poli archivistici Regionali</a:t>
            </a:r>
            <a:br>
              <a:rPr lang="it-IT" sz="1800" dirty="0" smtClean="0"/>
            </a:br>
            <a:r>
              <a:rPr lang="it-IT" altLang="it-IT" sz="800" i="1" dirty="0">
                <a:solidFill>
                  <a:srgbClr val="395D93"/>
                </a:solidFill>
              </a:rPr>
              <a:t>Il presente degli archivi: fragilità dell’inizio </a:t>
            </a:r>
            <a:br>
              <a:rPr lang="it-IT" altLang="it-IT" sz="800" i="1" dirty="0">
                <a:solidFill>
                  <a:srgbClr val="395D93"/>
                </a:solidFill>
              </a:rPr>
            </a:br>
            <a:r>
              <a:rPr lang="it-IT" altLang="it-IT" sz="800" i="1" dirty="0">
                <a:solidFill>
                  <a:srgbClr val="395D93"/>
                </a:solidFill>
              </a:rPr>
              <a:t>dinamiche di sopravvivenza </a:t>
            </a:r>
            <a:br>
              <a:rPr lang="it-IT" altLang="it-IT" sz="800" i="1" dirty="0">
                <a:solidFill>
                  <a:srgbClr val="395D93"/>
                </a:solidFill>
              </a:rPr>
            </a:br>
            <a:r>
              <a:rPr lang="it-IT" altLang="it-IT" sz="800" i="1" dirty="0">
                <a:solidFill>
                  <a:srgbClr val="FF0000"/>
                </a:solidFill>
              </a:rPr>
              <a:t>Maria Volpato Venezia, 24 marzo 2014 </a:t>
            </a:r>
            <a:br>
              <a:rPr lang="it-IT" altLang="it-IT" sz="800" i="1" dirty="0">
                <a:solidFill>
                  <a:srgbClr val="FF0000"/>
                </a:solidFill>
              </a:rPr>
            </a:br>
            <a:endParaRPr lang="it-IT" sz="800"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0" y="1402205"/>
            <a:ext cx="4095700" cy="5316534"/>
          </a:xfrm>
        </p:spPr>
      </p:pic>
      <p:sp>
        <p:nvSpPr>
          <p:cNvPr id="4" name="AutoShape 2" descr="data:image/jpeg;base64,/9j/4AAQSkZJRgABAQAAAQABAAD/2wCEAAkGBwgHBgkIBwgKCgkLDRYPDQwMDRsUFRAWIB0iIiAdHx8kKDQsJCYxJx8fLT0tMTU3Ojo6Iys/RD84QzQ5OjcBCgoKDQwNGg8PGjclHyU3Nzc3Nzc3Nzc3Nzc3Nzc3Nzc3Nzc3Nzc3Nzc3Nzc3Nzc3Nzc3Nzc3Nzc3Nzc3Nzc3N//AABEIAIcAaAMBIgACEQEDEQH/xAAbAAABBQEBAAAAAAAAAAAAAAAEAAECBQYDB//EAEMQAAIBAwMBBQQFCQYGAwAAAAECAwAEEQUSITEGE0FRYRQicdEWgZGjsQcVIyQyQlShwVJikqKy8CU0c3SC4TNEU//EABgBAQEBAQEAAAAAAAAAAAAAAAABAgQD/8QAIREBAAICAgICAwAAAAAAAAAAAAECERMSUQMUIWExMkH/2gAMAwEAAhEDEQA/AM095occghbsxIsoBLM8e0Drn8DXG31qYTFtM7N91noI7fgfXtr0LTr7RdQum/NPcSyBf0km8Bgc9Mdc9TV2oCNtKRqmAWcAkj/flWcLyZaxv+1d1oktwFjspVI7iBxjcoznPl4Y+FVYTt9etklYs+He1qNWns1LmRrnAXAMTsgz+H19aq9Fs5tQ1D2mSe4aFT+j3tn+lTEGQcfZftpNj2nVlhB/vsf61Z2nYDUpmU3/AGhmdeu2Mhc+meTW1ij93HBA6DFSuHRYgJJxE58eM/zq4g5Ms35NtONt+nuLm4lxz+nfaPqJpoPyb9m4UDXImJB/eY4/Gite7S6XYQhNQ1B1GMhInZXOPVcfZWTm7Tan2naS00KyEVo4KST3DE716eOaGZbWLsJ2VTH/AA8t8ec13h7M6NZ82mmQAk4LMgPHrQuiW+pWsardXyTIBjDlmOfiTRms6rbaVplxezwmVI1/+ONAWY+AFTBkVLYWfdBGiRVByAhA8DxjHSpJbWqjmONfTArE2vbpbuzW7jtBE4cobeRDgepYDxzV3B2mspUzLJsf9raTnA9MVMGZX0iwxRM8O1XXBVlHIpVWDU4J49sZdtxABwcdaarBl4xP2sF/BcTXYSK/kwBPDbhWUZzgMGz8xRuldu7rT9MEPt73J3k7XhBZV44DHrV3pH5PLC1mDXcvtTEEAMOAfPFUXa3TLYXskiW4ybpE2g4G3HoM8/CtGYFR9u7Gdg93bXEjDnLzBV+xVq4P5SLezRFtrGKXxbuJmfaPU7APLx8a84j072jV5La3RFVZmTc2cLycevhit92KtovzRdsIwpNn72FwCd7558eg+yosxAxPyh67cJ+qdn52Bb3WMMhBH2iq/U9a13VyGvNFkSSNCVb2QkL5dT0869Mt2UqEyvThfSudxJEG2gAuTj4VWcvLba21C6m7q27LR+0RKA8137o3fDkePnVvFF29QbYV0618goGAPhtNazvJFkuQMoxl/tf3V5rpG7ry7gheAMZ60XLJSQdvS8SSa1aoZFZsd0nGCB/Y9aEu9D7XXq91d67CYyeQoI+HAArWanPtvrAq2AVlVj4AZB/pUu/j7zYdzcbgQOD9dQywsXZzWrK3nCdoWRUwWSIMM5/8uOlT+iOos2ZddmLn+6xz/mrQ3Fzb3FtqESTRvMI29xOCMbsf0qwtZFZIyCAmAePHNDLI2PZzWbPtDp1zNfNdQ+0xs53Y43D90mlWujkX2qKOfarGVSn+IY+ulQyPjKhwQvjjnivOO2LFdSZc4/XosnI8R1rdtc+77rq+0cngEHyNef8AbuZPzjcS79w9oicBT4AD5mqkK+3uoJLwRwOiSx3bGQmMdDIcZPQ8HHpWo7Dh20e9RsZNo2DkcgO/2da8yvLh21Ka6gyuXJUheg6dD6VufydzpIkkTvtdrKdQOBk7l+f40amHrNr70IxjOBTXEERy5HvY6jNV2l6naexRN7THkoPEeVdn1rTSHVrtFOPFgPsoyGkDJqNwoHClSfUbRTPGHJV1yhGGHlQNzremxa3cyPqMCbkQAM6+IOCPX5VB9bs2QlJzub93nJPlUEO0lmb0WEMMnd++5JwegPT+Vd49sFuqKW933Qp/aY+Y/maptU17TfbLGNtRjiMJl7xQ4Pj+ywPPP9KY6pp1qxmnmuADwrbHxjw5Ioou7hs0iurkRfrEduWbPVgQevqcVHTbsLbqk2wSMm7IbwGPwyKqdX1+0ltLv2YSOZYCiNtI3daBguZ3tkW3sLgyqnVk5XNBs43El1bpHyqSoWPxYY/360qyvZ+61U6pZpNpl5sNzHuleJiFG4ZOfClSFw3SaBAxUvp+kLuHP6ghwfLwpDsvZMwzp+jCRvdDfm9fnRtgkPsMCGGIAxjgR8fVnmiiFTuZIo0IRvIKftqoql7NWcUpRtN0X+7/AMPTJ/maOj0GBMbNP0lD6WCV3hvIbzUDiFd0SYLEZwTjj+tH+75D7DUAC6LHnmz0wn/sUqR0dDx3Gmq3n+b1PHl1qwUoCMIufga43zusYZMx4HIBwD8c0FX7BMJnRRZjA6izQf8Auuxt7zHE0Cn0gX5Vz0tWLyKkKhCxYu7PISc+Z/AcVYd1J1CQD4gigrWstRZvdvwvwjT+qUDqVtfRhVivW7w5O8WsZA+xaOu9XggJXfC7DqEUn+ZNU0movfzMqxIg/eIwd3x4oIQR61cgquvkleGCRJ7v+Wmk07Vwctr1x8dqfKpBbhWUWywpHHxgwKS31mio5LgYLdznHhCoIorjaWl4JIml1meRVdSyHGH5HHFKrCJ7lwNxym4Z4A8aVSCUdPu7Xu1SCe2kj6oy3Axg9B18OlS1G7dFQRCMq2Q2HDHNebn8nyOiyWd8sUh4mQxgjPj54Ncz2H1W3uvc1KPuWA2yrEuVI8CMcehFaRrOymo6pPqV09zolwYu+aNZ1JHQkAkHrwByK3qHdjvT3efAtk1ndLsrq10eOxS9beEAMu3c2T1PgKDtJW0aWRtQSR0Bwtyz7gfj5E/ZxUGzT2VT70jP9dEAwkArESo8SKzdn2gs5mKxTJkdV6GjLvX7G0sZry8uFgtYBmWV84HkAOpJ8AKBu0/aGw0OKNpSzSyD9HCo5f5CvO9Q7X6hNMN6kxseY484X6/Gsf2l7YDWdcmu1hmFtnbCHYbwnr5Z648KWldoNLSUm4juk44KqGz9hzRcNvZSvfJueFgredWtlbqkrYJAx/vmqnStZ0y4t1kgulRSTxKQp+w81ZrrVkAIY7yBnbjarZJNBa20CtJg5z197PSu8nssXDYJ+NUzaiFO2SfrwAqn5UNNrNlDKiPcR7ife3ttI+oig0CLFJgpABhwc9PGlQtlqUVwI1t5UdSRkq4Pj6U9SFlX6cnc3t6DLI3eMJBG0ZO0EY4PxB4qwBUng8+qEVj1d88O+fjXVnuIiNzzIfUkV2ev9uXf9NnMwhjM3tCKSRjnFCXZttTtntbuWFVk6nduwfDHSsusk8jKqvIzE4ChiSTUTPMOO9kH/kanrfZvjpnO12karoTrKp3Wu/EUq84A5B9OKoNW1u81W3gt7u5la2t89yp/ePix82/AcV6CZ5nQq00hA6AucUE1nbtybeI555QU9ae2t8dPOILaW4b9GuVzycitdo3Z9pkAjSXB5JO2rqOyhGTHbx8DJ2xjgedd442RC0alVBAJUcA1PXns3x0eHs5JEB3cUm4dDlB+JowaWyadOLmDeeACxH8ip60Okk7EKjysx6AEmmM8pXBlkxnONxp689pvjoANKMV7Htt55IpVOVYg7SMc5+ddH7OCU71hnDZ4AcAD+dFjvQu8b9pON3OM/GpLLJ/+j/4jT157XfHSWk9mxa39ncLHLuSdGYlxge8PWlR2mySG6t8yMQZU6sf7QpV528XGW48nL8KkHHStjqYnls70XPePA0Fr7NvJI70qudv884rHDnjzq71O4SHWbWdZEljjSA+44Ye6qhhx6g12eSuZhy0nES7adp7Weq2Msc4kAu+4kKAja4xkeox4+NBJpck8TSiRVdhI8cRHLqv7Rz9v2GreKWG2v0T2iFkm1L2lXEgwIwDgk+H7XQ+VcYriJEs7vvIv1OKeKRN4yWO7bgeIO/w8jWOVst8YVOm6cb52HfLEoKpuYZ95jhRxXePQ5HtY5faIBJK/dpDk7mYMFI+rOfhXbs0YUkaZ5oYpY5YSDK2Pc3e8R69B9ZopZoLW50x5J4mjS6m7wo4O0Mwwfhjn6qtr25TEJWsYy5WNj3MN4ntcfs9xZ7xLyFAEgBJHXjBoc6XcQrc2z3UaRLdJC45wSc7W+FdUtY7OHUbYXVvJIbYDKyjaTvUgAnrwM111mRGi1Fo54m3XUTJtlUkgKQSOfMis8pz8NYjAS102aO9Cw3aRzpLLEDgg5Qe8Rx64prDSkllsxNOq99JGGj2nIVs4IPrtx6ZFHm7gn1+CWN40TuGkcswUd48ZJ5PjlgKlaXEUcGmi8kgPcXEJhlDDcqHJdW8gpx186WvZIrUA9hNJCiQXKPbyXLhFGQFIALMc+n4VH807ZPeuY1tyiOJipx75wBjqD1z5YNWFk0EC28M1xBta4uEZ1kB274wob4ZzzXFLeIWl3pqXMBn3xyb+8ARiNwYBvQMD9Rpzk4xIe2gkttTit5RiSO4VWHqGFPXaS4S718XEf7El0pX1G4YpVjyZ+Mt+P+s9g0gcU2aVdrkSzSzUaVTCnzxTj0qNKqJdPCmzUaeoHzSB8qjSoJ5qSmueaktFWemn9ctP+sn+oUqbTf8AnLT/AKyf6hT1yeb9nR4vweXs1q8UjRvajcpwcSL86h9H9U/hvvF+dPSq77M6qm+j2q/w33i/Ol9HtV/hfvF+dPSpvsuqpvo9qv8AC/eL86X0e1X+E+8T509Km6xqqb6Par/C/eL86R7Parj/AJb7xfnSpU32NVS+j2q+Nr94vzpfR7Vf4X7xfnSpU3WNVS+j2q/wv3i/OnHZ/VB/9b7xfnT0qbrGqo2x0fUI7q2Z7fCpKpJ3rxyPWlSpV43vMy9a1ivx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data:image/jpeg;base64,/9j/4AAQSkZJRgABAQAAAQABAAD/2wCEAAkGBhQSERQUExMWFRUWGBgXFhgYGRoYGhgYHhcYGBgfHRgXHyYfGhojGxcVIS8gIycpLC0sGCAyNTAqNSY3LCkBCQoKDgwOGg8PGjQkHyQsMiwsLCwsNCwsLCwsLSwsLCwsLCwqLCwsLCwsKSwsLCwsLCwsLCwsKSwsLCksKSwsLP/AABEIALYBFgMBIgACEQEDEQH/xAAcAAACAgMBAQAAAAAAAAAAAAAABQQGAgMHAQj/xABQEAACAQIEBAIECAkJBgUFAAABAhEAAwQSITEFEyJBBlEyYXGBFCM1QnSRkrMHFRZSVaGx09QkM0NTVGJywdE0gpOy4fBEorTC8RclY3OD/8QAGgEBAAMBAQEAAAAAAAAAAAAAAAEDBAIFBv/EADIRAAICAQMDAQYEBgMAAAAAAAABAhEDBBIhMUFR8BMUIjIzgWFxkaEFFSOx4fFSctH/2gAMAwEAAhEDEQA/AO40UUjxPH2UmFH66lJvocSmodR5UDEcdsoSGeCNDox/YKVYXxRcZivKDaTo2XYidW9X+VJeLOSzEjKSSSN4M6ifVVscfNMz5NRUN0C14HxJYvXOXbeXgmMrDQb6kRTOub+D/wDb1/wP+wV0R76qVBYAtooJgkxJjz0pmgoSpEaPPLPByl5rg2UV5XtUmwK8zDzpV4ixBFpkWMzKza9kXLn9/UAPW09q5tjFGulXY8W/uVZMmw68Gr2uZfg4xaW8RezsEDKgEmMzZiAPWda6bXOSGyVE4sntI7goooqssCiiigCiiigCiil3EfEFmywR3m4RItIDcukSBItoC2WSOqIHcilWBjWnF4xLSF7rrbRdWZ2CqB6ydBSjnYy/6CLhE87kXbxGsxbRuXbOxDF331St+E8MWVdbj5r95drt452UxBKCAlqRuLaqD5V1SXUghWfGy3bj28Nh8Rf5cC46qtpFJGYDNiGt5pUg9IIgg7EGpY43e/sN/wC3hv31QX4dbu2sfbuFUS5fIuMYgjlWQZkjdQF38qR4DwwLB04qoZnuXLhByG5cNmwl0lVvBTHKZ9VOXmCIiW7qILV+Or/9gv8A28N++oPGr/8AYL/28N++pDieCWyXRuJdJyFAb1zmWzbRVaH5+nUVaQAwL6sZFZ3+GI1nGWLvEluHFW7iKWIPKWHDHJzIIU3ACQE0Cgydail6sgdDjd7+w3/t4b99QOOXv7Df/wCJhv31VPiPh8iy4w3EbVu4wbS2xsqC/wAJuSq2nZom8rqo3NqSWBinvCPAyW8UcVcuc5xJtGCuSbmKY65jmGTFFIOnRPcBZail/scjD8dX/wCwX/t4b99R+Or/APYL/wBvDfvqi4Tw5iEzH4bcLO1stIzKFWyttlVWPSXdWuFhEFojuZH4oxIRVGMMi4GLG0pJtifi9W7nL1mTA8zmrnj1ZJl+Or/9gv8A28N++o/HV/8AsF/7eG/fVhd4LiCI+GMDAAPLH5oDSAwBmGI0ETptXj8ExBz/AMsYZpAi2BlWbkRr6QVk6tJKT3gOPVg2fjq//YL/ANvDfvqDxq//AGC/9vDfvq8ThGIH/iz6Rb+bB0LMcsljoAwE/wB3y0rdguG3UvNcfENcU54QrAUMylNjHQoKzEmZOu7j1YNvCuLLfDdD23Qhblu4AGQkBh6JKsCDoykqddZBgqDg/lPFfRcH99jq8rlkj2qhjRJMawYMdjMR7aleLON3LMLbgZlMmNRrGhnSqLd8cYi2MgW0RvqHYmfSkl5JOsnfXyrZg02Sa3RPN1eqxQe2bf6Fl4Vh2N2Qcgyk5vR030YqQPOY89t6a2eFAsc1sBMsjM7FiAeppYSJld9fZNbOHYz4Rh7Vy8VgojsqzGYgEADUzOvq0Hmazv4o5kNxlBkBF0Oh0l4+cDlMbaCNdRROTs1YcUVCuqfIl4jwu3F90w6qoyqWbq7LoqsemcxJaJMj2ircRxTn576bdR01B0101APuHlXQOItmtX7dtXclgdFPYJMmNW0Jqg4vA3GJC23YjcKrGPbA0rRgd9TBrYbeIL9A8Lcdu28Upa67LBzhmdxlkZjE7hZI9ldeZgN65V4K4VfXGBjYuBQjgl7ZA1ER15QZ8pq2XsLywE/MAUaAGANJgkTETG5nQbDnUJOfHg60MnDBb8krixS846+gJcTOuwcsohjIzCV2E6jWIquYnwszEBXDZgcsK0GI+cQBsd5jStuKo4Qrcwlc2kTlgEgsFMkkEDq3BmuUnBWmXe2WSai1+574e4G+Du3i4S6XQLlBnKu5L6GAf2VYeHcTKZlfVQfiyJkL+a0nWOxnbf153+IKF5YQ22M6FSAfMg7NPn65NL2qF/U5kXv+ktsRkfE1oMFh9SBsO5jzpvXPsQYuIfJl21PpDtV+tXQwDKZB/wC/r9VRmxqFUMGSU7vsZ0VD4lxizhwDeupbDHKuY6u3ZVXd2P5oBNL/AMa4m/8A7PY5Sn+lxIK9pBXDr8Y2uhFw2j7aopmgds0CToBvSRvFSPphbb4ozGa3AsrqQSb7kIQCDIQuw/Nr1PCqOc2KuPijMhbsC0uoIC2EAQwQIZwzD86nSrGg2qeEBJ+KcTf/ANov8tTvawxKbjUNiD8Y0HUG2LVMeG8Is4dStm0lsMczZQAWbuzHdmPmZNS68JqLYPaKU3/FmFVmXno7r6Vu1N24P/52gz/qrWOP3HI5ODvsCJD3AllR6it1hdH/AAzTawZcMtKxxYcAr8IJM7aW7RB17ggGfVUpeDYfcWbeuYyFHztW28zqfXSC3hmvYTHJiMtlnusr5C15Vm3aAg5UZ9I7Dc+2oNjgtu2UtjiSqIvHIjFAeu5duxlu6Zeehky3SCWM13X4kFsTgOHGgsWgNRARdiVY9vNEPtUUfiPDifibfVv0jqJnfzO9VtuDgK6/jPRkt5S1xyyIDb2IvAFWCjqILTcYliGy17xXA27tyxPEQrW7bgDNu9u26XLnTcWGHOBaZIyrBXUlX4gsT8Cw/wDU2wYgEKARo0QRqIltvOp6rAgbVTLPAEw92zibuOLS1oAmTzevFC0oOcyv8sUDf+aUzqaL/ATczcviF0nJiGgXHCgs12DzFYhQnNVYIaBbQqFImjivILnNek1ScHwuEttc4gquCty5kusy5RdfQOXDMoJyAvI0IKnthY8MlFFt+KM+UhHzuxJZrFq1lOa6fSNu5cykHW6Y2kxtXkWXkGiqxwO5asXbwbGm7MCGJCWspErJY2wQbqLplMQDmKzT38a2dPjreuaOtdcolo11ganyrloklUVBXjlguLa3UZyFIVTmMMWVT0zpKMJ20qdUAR4P5TxX0XB/fY+ijB/KeK+i4P77H0VLAq8dWmLpCk9J2BPf1VzjHYG4SYtv9lv9K7xXlbsGteKO2jy9T/DlqJbnKvsVLw74fQYew11gJtJCsqAgldZLCTr2gd5mpLJbY5eZb5bghXHQZB1WFIA1BYMImPUJWeLL4e9pBAULI1Bgme0aGRpO3noKhi8QgJBIBETOm+2p0n1Vwse/4m+pZPUvD8CV0XxMQuqC5LdOpYFZjLGU9Mgr5diR3yuMCq2wFS7bJJkzBLMdz0kfsri+JvIN2Xy1I7xH+VZ8HX+VYeNPjrX/ADrVj0qa6mX+ZyTScP3/AMHbnxTLusk7BTJPuMftpHjb+cloKz2O8dttNRB99bfFPF/gthigzOYBJk6Eicx9hgAeekCqHf8AwhYgGeXYY/3kY/8Av9nsjSqMWGUuUehqMkYqmWDFVL8L281y6vnbI/WKoOK/CXfOhsYX3I4/Zcpl4L8f3b2KFh7VhRekZlBtkZVZonXRgMvvmtE8GRQfBgxTg8qaf7HT7Sc62X0+MAKzrA+b+0n3+ql7cObXYgGCRJ9um5AOmnesrniG1aUqzhWzGD6QgmZlZ0APeNqww3G0vFbdq4i+S8y2bjR7GJXQE7E+cVjjvStLg9SWxum+SqeIeK2cPdCm4LrgqWSypuMNmAeIVMwiMzAazoNa2DxE7t04i1hULEuqdbsBGod05dpztARgRPXPUN4tZbuJEAfHGY1/orfeBUa7cBJAIJESJ1E7SO1aPnSsxvKsLaih5wrjHDLPxiXU5jDquXCz3iNTDXLkvAJOkwO2lMD46wA3xdlf8ThR9bQJqhYulLfz2G+lYT/1Nqp93TVtmb+Zy9pGG3q0v1OrHxSjSLNrEXyPzLTKp/w3b2S03uavRjMY8ZcPasqRveu5nU+Rt2lKn3Xac0ViteD2hIOEYl45uNZY3GHtJaVvUebzXHtVhXv5HYUgi7bN+TJ+EO+IE+pbzMq+xQBTqip3MUa7NhUAVFCgbBQAPqFbKKK5AgtcvJjebPLF8loDEwLdk6BOo6xoKSJxDhLkIGbrAHo3wCHTDAAtlgGLuF0JkMy7GrDw3Dpc+FrcVXQ3zmVgCpHKtbg6GpFvgeF0ixY7ERbTsbcHbsbNn/hJ+aIsTS6kFLt2+Fi6MSGu5UCvlNu8ijLyrwuEOoZmAwNowPISDmFScCOF5yENwEkKXZsQCWuObBVi5zAlsCF6tyg3za29+CYcrlNi0VIywbakRlKkRG2UkR5E14OD4cNPJshiZnIgJYM7ztqc1y40+bse5qd6ruRRVDiuGNh7BdbqWsPbRkzJiAbdvMLihiBqJwysQxPoCd9Th+M4dZtMqLcsqFvYeStxzCvcskQMxJJw0KTqYVfSbLVofw/hWUocPYZZLFTbQiTnkkRueZc1/vt5mto4PYExZtasHPQurh+YGOmrczrnfNrvUOS/EmhNwvwvhLlosqv1wjMbjhzy7t2Nc0jquXduzRsAKknwXhYUcs5Vc3FXO+VWOfNCzENzbkjvm9QhzasqohVCjUwAAJJk6DzJJ99Z1zufkUIB4GwmYNy2kEMJuOYIew4ABaAA2Gs6bdPrM4WvAGCVcotEDLk9N/R5KWBrPZLaCd5E7masVFNz8k0J8L4Tw9t86IQ05j1NBPNu3hoTHp37x/342AhxRRUNt9QI8H8p4r6Lg/vsfRRg/lPFfRcH99j6KMDyl/GMJmUNqeXLZIDBhGoynQtEx66YUVAOceI+IrmQg5gwgapAAkgdJjRQNBrJNU7F46w7ZmBkagkMYjmDYbDpb2yO5ronjNRzhoPQH7WqoYpB5CvQxcpHjalpTZV7l2woJUGYEDrBjcb7eh+qpfBsYj4uwsnW7a7HuwPlvAOnqqTfUeVauGYdWxNkEeldtqfZnGn6zWpJpHlSknJXfXyX/wAWYsPhXyklc65TB1AJ9Ike0g7mddtecYuusePsMFwRyyBnTSTG/YHb3RXJ8XVWk+X7ntaz5vsJcTvTj8HlvNxKwNTPM2if5m556D20nxO9Ofwc2Q/E8Op2PMn2cq5I9+1bcv05fkzzdP8AVX5ovfiosX6t8og66jWDJ3ka++O1V/was8Rw+sdT6iP6p/Oun8Z4JabK7qWggNJLdJ02adiQfdWWE8LWLTi5at2w4nKxQEiRBjLHYn668+GrjHC4V1VHoZdBOeoWW1Sdlbug87FTqecfV/RW+1I+K4O1nzPMsQY0A6YEmd9wJMnUAeVPLs87FTvzjt/+q3ULF2VaMygxqJEwapj0RGd1NlYfh9hjAfORDAEho6kYGCPO2uvl7axvrNywBoTicKAdR/4m13Gv1U0vYVFMqiggECABpppp20H1Clr/AM9h/pWF/wDU2q1RVRZ5MpXqIf8AZf3R03G8bvYdRmy3JLgMRGitGsHU+4R696V3fHt0f0dv/wA3+tbfE/oWZaSQzeQGbKdP+pNVPE1lxQjJW0fR5ZyT4ZYeHfhFuviLVprSZXdUJBMiTE61fq4lwxScXYCmDzUg+RzCP111+zxdIi4wtuIzKxywY1gtGYf3hoa51GNRa2oafI5J7mTqKhfjmxIHPtSTAGdZJ7aTU2s1NGlNPoVu5hUu2cfbuOER7zKzGIE27W4OhBMAqd5jvSZ+D2nt9HElss+cTbAsiXOIVothwR14gkSSc9tSSTVl4VYVzilZQynEGQRIPxdojQ+upCcDwwbSzazbxlXTWZA+bLa6bmut1ArF/B2WbMeJLJ5zo2cwlu4FTRxc06wsEt3YLl0Kyb+EsscKDi7DNYIlnUOzMXUqBcNwMnUgOXMxJRc2aNXo4Lhun4mzsFXoTZdQBpsMoMeqth4VYkfFWpkEdKzIGhGm4A+oU3ChVgeAaX7qXgWxFvpdUKEFgWzEySYZpUaZRprvW5OAXg8jGXAud3yZVIIaIXM8tCwToRqew0LexbVFVFgACFE9gAO+pjStjMBuY7VG5ihN+JL2afhbEdxlGwZyokH81lBMalAdJIrK5wi+S5GLcBmcqAiwoIAUeZy6mZ1J8tKcVitwEkAgkb+r21FskTHguIiPhjSQ2vLEyToRBjRdAIPnQOBXhbuquLuBn1VyoYoTcuXDAYkbOFA2AQCKd1hbuhvRIPbQzr7qncwYYSwUQKWLEdzua3UA0VyBHg/lPFfRcH99j6KMH8p4r6Lg/vsfRUsDyiiioBGxPDbdwy6KxGmo7VFfw1hj/Qp9VM6KlSa7nLhF9UIk8F4XJla0rHXrgZvVHs/yqBe8O4XCXLdxbIZhO8HYyGHZXBIggbewEWykPijZP97/ACqyM5N1ZRlxwjFyUVf5ELG+I7TgrdtM6H5mmX1T5nv6vdNJBieH3LiW/gUF3VMxgxmMTGb1/wDztWnF0qwjRibB10vWzoCTo42A1JrXjxqnX9zxs+ryKSXHXwi5t4LwKuwOFQqBA3mTqZk6wMsH1msuHcIwmGc3LNgW7mozKAek9urYaCYgmmFvMUDPIL9WUiMoJmIOs6yZ2mO1Q71ZlKT4b/c9edQfwpfoNximuWicvnBHYjY5d9wNprdgb4OikFSMyezuPdI9xHlWrg7gWZJgSdT7aiYm8otkiEZCQrNodNUUDdpUgRpvpNVNc0aYu4plc8TcHsJiWxVzPyXIS8tu/ds5HACpeItXFkEgW3JBgBG0CsTuXwbg2gTdAGhZsZihmMakLzpifZ9W850DJDdQIhswGs6MGA0ncEUj4e5sv8GckgAtYcmS9sRKk/n25A11K5TJOaL0m11M88lN8DRfA3DY6nuH1nGYn/K7UXG+BeG5SUdldepD8JvPDDVTluXCCQYI9YFe3Ki3K6Sl/wAmZpZ0udqNGOxrq6WcRdtsqwlvEggK35q3ANEfUDNojER0mAd+L8MEaG9bBkCDIMkwPbqRtUW8oIIIkEag6gint3BXsAuW0DfwbCBZ3u2J/qiT1oNTyzrHonpCGZNxqi3DNZr3IT8N8HOt2zfzggMrhQjgsR1BZYADbU9tal8ecm85YEHSQY06R5Ej30/8N3rd21bu236biyuXZGEZ0yt6LSNRAMhpiKh8Z4SXvnWWbL6I2OVokE6Do858hURyvf8AEWywpRqBRsZ6a/4h+0V2WqRhvAq3Qlw3mGozLlEgg9SyT2IImKu1NRkjOq7HGmxSg5bu4htMot44vcNpec0uDBUcq1qD/pr5Unt8DtPiGurj7guDDpaIcBWFrqAzFgtzMblm6xlh8/QTNNcltrWOF4MbZvEMFnN/N2tivUCDBBGopRicLgrnXdt4kvn5UszsxPMxVpdmPSedf02VHWQoAilGs32+AWrcWxjiH62WWmFSwLLgKW0Clw57y2te/kpbMAY1g3SMwfrY8i7aWWzyZW6GHeUBnyi3l4eQXa1ekh2ykPHWLLsojo3tWTC7lSdQSTOwPDsCGCW7brDLeGUOINtUtrGXUDLYQFBHkwGeCtkcGzifCrb8tjijbfD27qEqDJBazdfpJLlYsZSFJJVmAM6iJgOEWhMcRuXMkBmdywDWxZtGWLZQ4ZDI3m601u4zg8C73Eu27rM6uzhQ5OVrbZ/R1U5GbTc7CSKj4m3gLua2yXm5hKlQHg8052GmmRiDr6J7GpT4Bt4Nwq2l9HHELl022cMmclCVOIFxG6ishsQvSdRyE8tMW8HKc3JxIBZ3BZTlYK9y5dYFrZBdw93SSIG8kknWbeDuoQ1i/wBSswSdT028SwlHyqGKKNSBMg6OM2lMRg1kLg7xIcX1ygjNdEMgUyMxLMVAOmpnQ05A1s+EYdv5bfZuZzINxiVkuyggNEDOQNACEQEHLNa7PgQpJTEuhPLByLlBW2brLMNJbNeMtOoVRGmuj4i/ezC3e9O0wacqsGa6VjvCszkxqJAPlU3AcZSwos2rF5grONwcvxr55ZjoB6UE6KVjsDDbBv4d4XNm7bdb75Ezxb1CnM1xteoyZuL2+YNqf1hauBlDDYgEe/Ws6rbs6EeD+U8V9Fwf32PoowfynivouD++x9FGB5RRRUAKKKKAKUcfwL3MuRZiZ1A8vOm9FSnTs5nFSVMomJ8O4g7Wj9pf9agYPwpihiLLGyQq3EZjmTQBgTs07CulUVetRJKjBP8Ah2ObTbfHrwLeJyHt7ZDKtrEMYySYMDRh7SorQeG5z0nTzG31n0vcB7RU/iI6D7qTXXPma4hFtGvJKK6onNgVtQWzOOwk6HzCgxHrOo842LeFAugQozQ/SNBl3g+3la99aTXHPmfrrXauMGWGIMgA6mNR27j1VZ7J+Sr3hLihlj3BdiPOPq0/ypFxzA822YOW4nXaaCSlwA5TA1I3BA3Ukd6ccVUgMLUTlhJ2nKIkjtSC9bxesNaHpRudZGWdNssz6/UYERdFc+rFeE4/edDmw5NxIW4qn+kyyYUglVOjCTOVl89N9jFXGZg1rIoEqZJJOd1MiABoqtufTqJxPDYm25xClGgFXRQZe0II2Es6EuQO4JG5r1BfcK4uWyrKhlSYYFSSRptmIiIkDWrV5M00qJtyrxxFDkVm3kQPIQfrPr/7PO8It4D45rZ6fmAjqkzoe0R9VdF4jZi2p1Jkan2HbsB7K5ydYlml4UisY7hBzm9YYW7pjPI+LugQIuKNzAADjqEDcdJ8wvFRcm26m1eX0rbbx+ch2uWzp1D2EA6Dbxvlm0VuuEVtiexWbkj1jIWHs77Um4vwa0QC+KuArcVgweWRtLfSdcgltYgdRnTSrE+S59CXi1q1+ED/ACVf8Tf81c1wWOFrMly4HVnAS8CSpOVVUPJORjl3nKxOhk5a6V4P/wBmH+Jv+ap1H0/uV6dVm+3/AIbuDNDYonQC+Z/4Vqh/FWFF7km8vMzpbywfTe211BIEQUVjO2m9Q0y8vG51Lqb5BAkb27ImRqoEyW7AE9qR2LOCN6fgmIU5VAcc3+rwaJGsgEG0iv52r20EnGop9T0WW9+KYcwxu2TAzKxdNATlkGdp0nz0ow/HLDhit5Om41oyQIuK7IVhoM5lYDzjSaq2BwuAVc1uziFDm2c3xoYE3cRcU6nMpz3L5PlngxoBivD+Hs+b4NezsznUPqQ952mWykF8Te33nyANNqBa34taW9yc3xpAYgKxgHNlLsoypOR4zETlMbVofxBhUuKOYma5lOZQWBlilvNcUFVzMGVcxGYggSRFJMe+Fvut18NdbmQuuZQQoCqSgbR8uJcgEBiqvPogVpwqYA5WW1eM5bhJ5jZ8t17qFiWh8rl3XcCYG0BtQse2vF+Faxz1uE25QTy7maXClITLnIYMpBiCCDUvhvHLGILizcVzbyZonTOguIddwVIMj1jcGqtasYO0rYc4a8US5YyiWu5mtnl2RqZAXkIcu2VlY7k1vwV3C2Xa7asX8945LpzMYDLdxEkloCgi4oK7F40Bmm1ULLWuKQsUDqWEyoIkRlnTfTMn2h51k7DQGOrQA99CYjvoCfcap+O4ZhLrc/4Led8UwtMRnRoCZyxEjJpaUT0klEE6CvDcwZIy4e6Y61MMBKq6zpqDqd9yZGsmo2iy6UUs8OWrS4dFsKy2xOUOSW3nXMS066htQZmDNM65ZIjwfynivouD++x9FGD+U8V9Fwf32PoowPKKKKgBRRRQBRRRQBRRRQEXiPoe8Ulu074gOg+0Uju1fi6GXN1ItytKzmEbyI9s6VtuGtdtoZT5MP2jzrT2Mb6jLF3MxLARMGNO4B7aVBuU4sW0uFgFMgmcxKwDqNNzoQJiDG9e3uEoAN2Y/N2n1DyHrJNZVJI2Twyb4K5cqvqPg93JrybpJt+Vu4ZLJPZW1K+RzDuoq9vwq3pIMsQo1PQ06j6pMny9YFRsV4Xw922VuN0vMAkzEypUqQQwgEHcGKsWVIoemmys3KvPES3LUHXUQ3uO48/Zp7KrnA+HqS1i9aZ71kDMwbLzkM5LoVssBsrAgbMrDaCbFfYuyq4KKASQAW8gvUNB876qic02izBglBSvuJsVhEuCHXMNf1qUO391mHvqFd4HZ35Ynfdt5DbTG4FPMVhgIyE76z5eYjetN9EkRnjvtPbYfXXSmiWq7lXv8PtqGAQQy5WBlsyjMYOaZ9Jvrpl4Vv3cLaPLVr1hSWa0NbtpCT1Wu9xJVviz1CDlJ0Sp78JtutxlL9GsHLMR7POdPIeup+A4ctiGtkkZnGuuYQBuNupZ22rrLljKG1HOHHKM976UauE3vhFnFnDXQOZeYJdGuX4u2pIB+cvVoR6Qg1sTh+O1JxNucltdE6cyznYAyRmnaT6I9lasPjnSzjbtpMzi65VQC2vLt/NXqbuco1Ow1NRrHi7EKIfB3rhC3WLraa2GyNdChLc3Dqttd2k51gGcozU+xtGZwWL1i/b3lek6DLGvn1En2AV58BxgEDELOcmWQH4s3HMAADUIVUeWWTm1nFvEVwYdbpwl2SYZBqQAWGYADOwMSAUDEMNAdK0J4nvsWC4J5HOIzFlzC2FyiSkZ3LQBMaEhjBiKYJPwLGBYF+3OU6lc3VOk7SPOI9QG9NMHbdVh2DGTELlhew9ZA76eyq6/iy/KxhXi4CVlboKLy84L9BGYkquQlSGMawWFkw1wsikiCVBI2gka6God9wbaKKK5JCiiigCiiigEeD+U8V9Fwf32PoowfynivouD++x9FSwPKKKKgBRRRQBRRRQBRRRQBSjjONS2yC4TkMkqoBJIIInvl37jaNZim9VLxd/PL/gH/M1WY47pUcZJbVZJxfHrTlRmCrrmJBJ2jaIEgsO+9bG8TYNOo3MzeeVifdpA90VRsRxFFYqxgiN+87R3Pt2nTcGleN4nb/PB1A0k7lQNANpdddta1rTwfcxz1E0uEdLwvH7WJulbMMxSeolMuU76a/PjTyplbs3V1LBp3IHX/oQNdgPYa514GaMYD+bbYn2ZkU/qYn3VUvH/AOEDH2eJYq1axTpbRwqqoSAMinus7k1zLTXPZHx3LtPmeWG5nacdhhcOjsTETMascqyFjVRnO0iKncPgDLlCMujAAD2ERuD/AKjtXzL/APUTiObN8MuZvOE8o/N8v2nzr0/hH4lmDfDbsgEAwmx/3a69yn5Ros+juPcMZ8l6zAxFmTbkwHUxntMR8xwBrrlYI0HLFYcN40t9TcsgszQuU6G3lkMLg+ayuXUrvKmK+dm/CVxMiPht3/yD9i1bPwS+MsQl7FPefmYchbl8mAUduhbkKIy9Kq57DKx0U1zPSyjFtsizrmI9e9QLtNLuDc9pPqiP1moIwbsoZRKnUGRt7zVEWjLOLfYwRylo3AQAHAYEbhigOoPnH66mpadVGaAvzRJmfnEggRO8dpqHawpLW0M9TFynmoX0j5QxWP8APSGmL0gFszHQKNexOw9m5/VXLfJfFPZRA4Li1tW8Vcecq3mJyqzmOXbnpQFj7hUxPFGFyZziLaAKrsLjC0yoxhSyXIZAe2YCaj8Bw8rikcaG8wYT2Nq3Ikeo9qwxngjC3DmyMjHJLJcdTC8rQEN0kixZUssMQi66VHw3ydq6GFzxBhlJBxNkEMFINxAQzKWVSJ0YqCQO4BNYP4lwgmcVYEObZm6gh1Khl39IFlBXcZh51Cu+BMEwINnQyIFy4AA1u7bbKA0JK3rs5Yktm31rZ+RmFzZuWxObOJuXTB5lu6IBeAoezbIUdIggABiC+D8SeSYnH8MSwGIskqFLAXElQ4zISJ0DDUeY2rUvijCwzfCLYVSVZmYKoYXGtEFmgTnVh6+29RLfgXBhCgtNlyLbg3bphFVVUCX6YCLqIMid9a3P4Pwpk8tgczOGW7dVlZ2uO5VlcMhJvXfRI9MjbSnwjkY4XiFq6XFu4jlGKOEYNkYbq0HpYeR1qRUHh/BbVhrjW1Ia4Zcl3eTmZvnsYEu2gjeNgKnVy67EhRRRUAKKKKAR4P5TxX0XB/fY+ijB/KeK+i4P77H0VLA8oooqAFFFFAFFFFAFFFFAFUvxziCl23AnMFU6xAlzP6o99XSq74k4XcuOrIuYZYMEaak9/bVuJ1Iqyq4nOm4kjHM1hpJUglFmDIEmdCsa66SKW38XbnTDkDzyKPM7e22h18xMRV4xHAr4BJtNABJ2Og9QMmll7gV9/Rtk9tGX/X/vat8ZR8nn5IyrozT+DvErcxjBgyryHktA0Yp6+1cy/CDdzcTxZ78wA+0IgPukGu0eDvDmIs4k3btkhQjKNUJklSIGbsAfrrjf4STPFsb2+N/9iV3jknmdO+DRpIuOPlVyVuiiithqCuofgFtB8TilYAqbVvMDrm6m0juO/url9dQ/AKgOIxc/1Vvz/Pbsup+us+p+k/XclHUcJjvgbHCXXMZS2FdjJa2IBtk7m5akb6smUyxDEMMJcLIQbbBAXy7CRmOWVJDDSNCKW8V4QHhXblsG5lq8BrbuDS0X7dyCJysAQfSqXwfi5uWrgdAl5bht3bczlfKrGD3Qqc6kwSpGgOg8h+STTdqHcqZdqHcrTE86YcOtM2Dxiq/LY3HCvn5eUlLcfGZWy698rew7VBxvhfG3bC5MWF6ZzLfugEfBryCHgz1vabP/AHc0SAtOPDWEW7ZxCOJU3zI84W2R+sCtjeBMLAAVwOietmLBFCKCXJOyjUEHfXU1Q5VJm6Hyr8j3gfDcXbxN+5euI1q8Om2HduUUOVMuYAEPbgtGWGXQNmLV5c+Fy9wX7ItKLnpQQpW80ElQIAtgBpbcHbet13wbhWzTbPUSW631kQe+xG471steFcOueEPWIfrfUZzcI32LE/XXDaOzRGOBk3cMEJG4Y7pbACkQPT5h1mZHn0+20xx9K5hwI3TNOYXVPzgQF5WdTuZiIrw+BsIQQbRMqiEl3JKpBUFiZMQNTvAnas/yNwuYsbUksjmWY9SCFOp0gdhpqfMytekDQqY/cXsMzMnSsNkkZuoQMxBzWwdTsCI1DSGTHTo2GIzNuHBCZ+nbdim/rOmlbuHeG7Fhs1pSugESSDChF38lEe800qGwIEscQVY5mHYwNWDDULaB0VQIY88+qEGsnK+Hrr2iobskKKKKgCPB/KeK+i4P77H0UYP5TxX0XB/fY+ipYHlFFFQAooooAooooAooooAooooAqv2cA924ysXRUN0yNCzPdLKRmWNFG4mMwgjUVYKKlOgL7nD2QHkNlPcN1BjG5YyQx0ltZjbvXzN49+UsXqx+M1LaGcizI7GZ0r6pqo8d/BrhMTiGvtZtF2Az51ZgSO8Ky6kaHXsK0afMscm5EM+ZqK+jr/4MOG28pOFtsc4JEEDLGUwJ2E5tyZHurC94A4VmAGEtKo1LQxk7AAT7Tr6t62++RfZnLaXVnzpXT/wDJ/KcU2vTatyASNM7TtrI/wBR3q+WfAfBwOrC2t9JDmBsNfMxPvptwngmEwyv8BsJbNyFZlkbSe+ugkxoPXVebUKcHFJkKSb4Y5tWVYFpMN69Mo233B1Pvqq8VsjD3GxdnMwQC3cQSxu2e8QJJttLKdZ6k0zzVRxnj7FIOkpA9FSgIXygT27TMVK8BeNMTicalm4bZUqxnLqCqnLsdYBOnrqn3acU5dihavHKWzuXmyOaguWyHRgGVgQQQRIM+RBB99Q7ywpYkBRuxIAHvJidDpUdLAtYpbecnB382UgQqX2M8sMOk2rkuy75X6c3WFq0pwe0CpK5svo5iWA9gYwD6wJqr2jRY8MWV7h9onB40czlfGXDzC/LCAW0JYvBCgDXMQR5gjSs8NwXHKLeXGDKuSV0cMA1otLOhYyouiQR6QIC7DfeMWOIHlm9luO/LUspuZbVpsoKAmTEQAZmO9QRgbaynwJ4Vhb/AJy60qEySDE7aAmBpqw783fJalSolYPguNLI17EK2VlPSSJXNbYjpVQTK3O2zAVpXgeMt3r1xMQgDs2QM7HRruZRBWEhSVjrnSCgmWg8HYWCBagEAGGcaBSnY/mmCe4jyraPDGHFxLuQ57aLbQ53hVD5wMuaPSAJMSYE7VG71RNCqzhcVdzZcZabKxEqVZlOVgwMJlkSkArpGpO5wGAx+Z0+G22YW1yLCAzKAs4FuTqlzVYB5hELlBpk/gvCFgxtEkM7jreMzrlc5c0EldNRsTXtvwhhlVlRCua2bRIZichjTqJE6DWKbl6QojYuxiRYxSviraM6ubLsQOUuudjAUEIrKQI0yjMxnNUBeD43lXLPwxOmwbQKOVZHGc22Ysr3MzW2tSxeRkmGzTTY+CsJEcoxlCenc9EAgD0v7x+utq+FMMDPL7g+k/Zco7+RpuS/0KDEpimc8t7S28mhMsxfLpBGkZt9NZ0iNcTaxmvXZIzArAYHLKmDI1Jhx23G/aRxDgNq9yg4MWnFxQDuwtvbEneAHJ0I1A9YMG54HwpygWyoU29FJgi2AEEGYAAG0H11FoGzAtis6i7csfOLqs5gMvSB6xKyfXPeKmcGsXkthb7i4w+cNzqYmFUTESQACZgDaon5HYTLl5IiAPSbtk7z/wDjT7NOUUAADYaCobQEmD+U8V9Fwf32PoowfynivouD++x9FQyR5RRRUAKKKKAKKKKAKKKKAKKKKAKKKKAKwu3MoJOwBPYba99KzrC9ZV1KsAysCCCJBB3BB3FAIvxlzpPTA0GVs0aA6nz9Xao12mOLwSW/QEA9pMCNBAJhRHYRS67WqHTgx5upFuVMwVocm65khA5yzE9IJ12EwBMfVUO5TXgeDV1JYE5XkCTEgCJUGGg66g13k+UqwfUOScT4BidR8Gvn2WnP7BU38G/h28OIo17DXBbCXJNy0wX0YGriJk12yiktY3Bxrqdx0UVNTsjY/h6XrTWrglGEGCQR5EEaqwMEEaggEbVA4Dj3l8PfM37MdWnx1syLd0RAkwQwAEOG7EEuKVce4YzhLtmBiLJLWiZAYGM9tiPmOAB3hgjQSgFY14NxHw3EEsJjbtyciXmZoBYxyrWyjUn1CtuC8XYW6zKt5Qyu1uGOUllCFsuaMyxcTUadQpXwfjNm7Yxd3Kzr8JytbjrV8tlSjLOjq2hHq70vW3g0uJGAxKaXEVOWVVstu1rkmWIWyirE+hI7Gu9vkiy3YXjuHuMFt3rbsdgrAne4Nh67V0e1G8qzTi1kqXF1MgGYtmGXLrrO0QCZ9VVXAPatXFv28DjFIswictenm3Q9yQTm5haC2ZiAFJESSZdixZa4F+A3QGOrsrbhLjT30g5ZJGrx2qHFCyyfC0061121Gu3+o+uvTikic6wZgyO2h+qqmi2JUrw68CzXGJZGWCZLkxJljG8TmJ3334DCYe+VtNgLqLyy4a6kKua6jlCSxPML2rbkf3BJptFll+FpMZ1mY3G+0e31Vi2OtiOtdduoa6E/sVj7jS6z4Twy5jy5zPn1J0OUKAAIAUKAI2rL8lcL/Ursw3PzpLd+5Yn31zwBg2NthgpdQxGYCRJWQJA8pZR7xWy3cDAMDIIBB8wdRS654bwzFSbKnIAq7wAIAAG2yqPYAKn4bDrbRUQZVRQqgdlAgD3AU4JNlFFFQBHg/lPFfRcH99j6K8wZ/wDumK+i4P77HUVLA9oooqAFFFFAFFFFAFFFFAFFFFAFFFFAFFFFARcXg88axFQ34IT88fV/1oorpTa6HDxxl1NLeHW/PH1f9an8L4ebSkEzJnaOwFFFS8kmqZzHFGLtE2iiiuC0KKKKAUY3w4GuNctXruGuPHMazy/jIEDMl1HTNGmYKGgATAArT+Tl79JYz7OD/hqKK63MB+Tl79JYz7OD/hqPycvfpLGfZwf8NRRTc/SAfk5e/SWM+zg/4aj8nL36Sxn2cH/DUUU3P0gH5OXv0ljPs4P+Go/Jy9+ksZ9nB/w1FFNz9IB+Tl79JYz7OD/hqPycvfpLGfZwf8NRRTc/SAfk5e/SWM+zg/4aj8nL36Sxn2cH/DUUU3P0gTeEcFTDh4Z7j3CGuXLjZndgAomAAAABCqAo7ATRRRXLdg//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6" descr="data:image/jpeg;base64,/9j/4AAQSkZJRgABAQAAAQABAAD/2wCEAAkGBhQSERQUExMWFRUWGBgXFhgYGRoYGhgYHhcYGBgfHRgXHyYfGhojGxcVIS8gIycpLC0sGCAyNTAqNSY3LCkBCQoKDgwOGg8PGjQkHyQsMiwsLCwsNCwsLCwsLSwsLCwsLCwqLCwsLCwsKSwsLCwsLCwsLCwsKSwsLCksKSwsLP/AABEIALYBFgMBIgACEQEDEQH/xAAcAAACAgMBAQAAAAAAAAAAAAAABQQGAgMHAQj/xABQEAACAQIEBAIECAkJBgUFAAABAhEAAwQSITEFEyJBBlEyYXGBFCM1QnSRkrMHFRZSVaGx09QkM0NTVGJywdE0gpOy4fBEorTC8RclY3OD/8QAGgEBAAMBAQEAAAAAAAAAAAAAAAEDBAIFBv/EADIRAAICAQMDAQYEBgMAAAAAAAABAhEDBBIhMUFR8BMUIjIzgWFxkaEFFSOx4fFSctH/2gAMAwEAAhEDEQA/AO40UUjxPH2UmFH66lJvocSmodR5UDEcdsoSGeCNDox/YKVYXxRcZivKDaTo2XYidW9X+VJeLOSzEjKSSSN4M6ifVVscfNMz5NRUN0C14HxJYvXOXbeXgmMrDQb6kRTOub+D/wDb1/wP+wV0R76qVBYAtooJgkxJjz0pmgoSpEaPPLPByl5rg2UV5XtUmwK8zDzpV4ixBFpkWMzKza9kXLn9/UAPW09q5tjFGulXY8W/uVZMmw68Gr2uZfg4xaW8RezsEDKgEmMzZiAPWda6bXOSGyVE4sntI7goooqssCiiigCiiigCiil3EfEFmywR3m4RItIDcukSBItoC2WSOqIHcilWBjWnF4xLSF7rrbRdWZ2CqB6ydBSjnYy/6CLhE87kXbxGsxbRuXbOxDF331St+E8MWVdbj5r95drt452UxBKCAlqRuLaqD5V1SXUghWfGy3bj28Nh8Rf5cC46qtpFJGYDNiGt5pUg9IIgg7EGpY43e/sN/wC3hv31QX4dbu2sfbuFUS5fIuMYgjlWQZkjdQF38qR4DwwLB04qoZnuXLhByG5cNmwl0lVvBTHKZ9VOXmCIiW7qILV+Or/9gv8A28N++oPGr/8AYL/28N++pDieCWyXRuJdJyFAb1zmWzbRVaH5+nUVaQAwL6sZFZ3+GI1nGWLvEluHFW7iKWIPKWHDHJzIIU3ACQE0Cgydail6sgdDjd7+w3/t4b99QOOXv7Df/wCJhv31VPiPh8iy4w3EbVu4wbS2xsqC/wAJuSq2nZom8rqo3NqSWBinvCPAyW8UcVcuc5xJtGCuSbmKY65jmGTFFIOnRPcBZail/scjD8dX/wCwX/t4b99R+Or/APYL/wBvDfvqi4Tw5iEzH4bcLO1stIzKFWyttlVWPSXdWuFhEFojuZH4oxIRVGMMi4GLG0pJtifi9W7nL1mTA8zmrnj1ZJl+Or/9gv8A28N++o/HV/8AsF/7eG/fVhd4LiCI+GMDAAPLH5oDSAwBmGI0ETptXj8ExBz/AMsYZpAi2BlWbkRr6QVk6tJKT3gOPVg2fjq//YL/ANvDfvqDxq//AGC/9vDfvq8ThGIH/iz6Rb+bB0LMcsljoAwE/wB3y0rdguG3UvNcfENcU54QrAUMylNjHQoKzEmZOu7j1YNvCuLLfDdD23Qhblu4AGQkBh6JKsCDoykqddZBgqDg/lPFfRcH99jq8rlkj2qhjRJMawYMdjMR7aleLON3LMLbgZlMmNRrGhnSqLd8cYi2MgW0RvqHYmfSkl5JOsnfXyrZg02Sa3RPN1eqxQe2bf6Fl4Vh2N2Qcgyk5vR030YqQPOY89t6a2eFAsc1sBMsjM7FiAeppYSJld9fZNbOHYz4Rh7Vy8VgojsqzGYgEADUzOvq0Hmazv4o5kNxlBkBF0Oh0l4+cDlMbaCNdRROTs1YcUVCuqfIl4jwu3F90w6qoyqWbq7LoqsemcxJaJMj2ircRxTn576bdR01B0101APuHlXQOItmtX7dtXclgdFPYJMmNW0Jqg4vA3GJC23YjcKrGPbA0rRgd9TBrYbeIL9A8Lcdu28Upa67LBzhmdxlkZjE7hZI9ldeZgN65V4K4VfXGBjYuBQjgl7ZA1ER15QZ8pq2XsLywE/MAUaAGANJgkTETG5nQbDnUJOfHg60MnDBb8krixS846+gJcTOuwcsohjIzCV2E6jWIquYnwszEBXDZgcsK0GI+cQBsd5jStuKo4Qrcwlc2kTlgEgsFMkkEDq3BmuUnBWmXe2WSai1+574e4G+Du3i4S6XQLlBnKu5L6GAf2VYeHcTKZlfVQfiyJkL+a0nWOxnbf153+IKF5YQ22M6FSAfMg7NPn65NL2qF/U5kXv+ktsRkfE1oMFh9SBsO5jzpvXPsQYuIfJl21PpDtV+tXQwDKZB/wC/r9VRmxqFUMGSU7vsZ0VD4lxizhwDeupbDHKuY6u3ZVXd2P5oBNL/AMa4m/8A7PY5Sn+lxIK9pBXDr8Y2uhFw2j7aopmgds0CToBvSRvFSPphbb4ozGa3AsrqQSb7kIQCDIQuw/Nr1PCqOc2KuPijMhbsC0uoIC2EAQwQIZwzD86nSrGg2qeEBJ+KcTf/ANov8tTvawxKbjUNiD8Y0HUG2LVMeG8Is4dStm0lsMczZQAWbuzHdmPmZNS68JqLYPaKU3/FmFVmXno7r6Vu1N24P/52gz/qrWOP3HI5ODvsCJD3AllR6it1hdH/AAzTawZcMtKxxYcAr8IJM7aW7RB17ggGfVUpeDYfcWbeuYyFHztW28zqfXSC3hmvYTHJiMtlnusr5C15Vm3aAg5UZ9I7Dc+2oNjgtu2UtjiSqIvHIjFAeu5duxlu6Zeehky3SCWM13X4kFsTgOHGgsWgNRARdiVY9vNEPtUUfiPDifibfVv0jqJnfzO9VtuDgK6/jPRkt5S1xyyIDb2IvAFWCjqILTcYliGy17xXA27tyxPEQrW7bgDNu9u26XLnTcWGHOBaZIyrBXUlX4gsT8Cw/wDU2wYgEKARo0QRqIltvOp6rAgbVTLPAEw92zibuOLS1oAmTzevFC0oOcyv8sUDf+aUzqaL/ATczcviF0nJiGgXHCgs12DzFYhQnNVYIaBbQqFImjivILnNek1ScHwuEttc4gquCty5kusy5RdfQOXDMoJyAvI0IKnthY8MlFFt+KM+UhHzuxJZrFq1lOa6fSNu5cykHW6Y2kxtXkWXkGiqxwO5asXbwbGm7MCGJCWspErJY2wQbqLplMQDmKzT38a2dPjreuaOtdcolo11ganyrloklUVBXjlguLa3UZyFIVTmMMWVT0zpKMJ20qdUAR4P5TxX0XB/fY+ijB/KeK+i4P77H0VLAq8dWmLpCk9J2BPf1VzjHYG4SYtv9lv9K7xXlbsGteKO2jy9T/DlqJbnKvsVLw74fQYew11gJtJCsqAgldZLCTr2gd5mpLJbY5eZb5bghXHQZB1WFIA1BYMImPUJWeLL4e9pBAULI1Bgme0aGRpO3noKhi8QgJBIBETOm+2p0n1Vwse/4m+pZPUvD8CV0XxMQuqC5LdOpYFZjLGU9Mgr5diR3yuMCq2wFS7bJJkzBLMdz0kfsri+JvIN2Xy1I7xH+VZ8HX+VYeNPjrX/ADrVj0qa6mX+ZyTScP3/AMHbnxTLusk7BTJPuMftpHjb+cloKz2O8dttNRB99bfFPF/gthigzOYBJk6Eicx9hgAeekCqHf8AwhYgGeXYY/3kY/8Av9nsjSqMWGUuUehqMkYqmWDFVL8L281y6vnbI/WKoOK/CXfOhsYX3I4/Zcpl4L8f3b2KFh7VhRekZlBtkZVZonXRgMvvmtE8GRQfBgxTg8qaf7HT7Sc62X0+MAKzrA+b+0n3+ql7cObXYgGCRJ9um5AOmnesrniG1aUqzhWzGD6QgmZlZ0APeNqww3G0vFbdq4i+S8y2bjR7GJXQE7E+cVjjvStLg9SWxum+SqeIeK2cPdCm4LrgqWSypuMNmAeIVMwiMzAazoNa2DxE7t04i1hULEuqdbsBGod05dpztARgRPXPUN4tZbuJEAfHGY1/orfeBUa7cBJAIJESJ1E7SO1aPnSsxvKsLaih5wrjHDLPxiXU5jDquXCz3iNTDXLkvAJOkwO2lMD46wA3xdlf8ThR9bQJqhYulLfz2G+lYT/1Nqp93TVtmb+Zy9pGG3q0v1OrHxSjSLNrEXyPzLTKp/w3b2S03uavRjMY8ZcPasqRveu5nU+Rt2lKn3Xac0ViteD2hIOEYl45uNZY3GHtJaVvUebzXHtVhXv5HYUgi7bN+TJ+EO+IE+pbzMq+xQBTqip3MUa7NhUAVFCgbBQAPqFbKKK5AgtcvJjebPLF8loDEwLdk6BOo6xoKSJxDhLkIGbrAHo3wCHTDAAtlgGLuF0JkMy7GrDw3Dpc+FrcVXQ3zmVgCpHKtbg6GpFvgeF0ixY7ERbTsbcHbsbNn/hJ+aIsTS6kFLt2+Fi6MSGu5UCvlNu8ijLyrwuEOoZmAwNowPISDmFScCOF5yENwEkKXZsQCWuObBVi5zAlsCF6tyg3za29+CYcrlNi0VIywbakRlKkRG2UkR5E14OD4cNPJshiZnIgJYM7ztqc1y40+bse5qd6ruRRVDiuGNh7BdbqWsPbRkzJiAbdvMLihiBqJwysQxPoCd9Th+M4dZtMqLcsqFvYeStxzCvcskQMxJJw0KTqYVfSbLVofw/hWUocPYZZLFTbQiTnkkRueZc1/vt5mto4PYExZtasHPQurh+YGOmrczrnfNrvUOS/EmhNwvwvhLlosqv1wjMbjhzy7t2Nc0jquXduzRsAKknwXhYUcs5Vc3FXO+VWOfNCzENzbkjvm9QhzasqohVCjUwAAJJk6DzJJ99Z1zufkUIB4GwmYNy2kEMJuOYIew4ABaAA2Gs6bdPrM4WvAGCVcotEDLk9N/R5KWBrPZLaCd5E7masVFNz8k0J8L4Tw9t86IQ05j1NBPNu3hoTHp37x/342AhxRRUNt9QI8H8p4r6Lg/vsfRRg/lPFfRcH99j6KMDyl/GMJmUNqeXLZIDBhGoynQtEx66YUVAOceI+IrmQg5gwgapAAkgdJjRQNBrJNU7F46w7ZmBkagkMYjmDYbDpb2yO5ronjNRzhoPQH7WqoYpB5CvQxcpHjalpTZV7l2woJUGYEDrBjcb7eh+qpfBsYj4uwsnW7a7HuwPlvAOnqqTfUeVauGYdWxNkEeldtqfZnGn6zWpJpHlSknJXfXyX/wAWYsPhXyklc65TB1AJ9Ike0g7mddtecYuusePsMFwRyyBnTSTG/YHb3RXJ8XVWk+X7ntaz5vsJcTvTj8HlvNxKwNTPM2if5m556D20nxO9Ofwc2Q/E8Op2PMn2cq5I9+1bcv05fkzzdP8AVX5ovfiosX6t8og66jWDJ3ka++O1V/was8Rw+sdT6iP6p/Oun8Z4JabK7qWggNJLdJ02adiQfdWWE8LWLTi5at2w4nKxQEiRBjLHYn668+GrjHC4V1VHoZdBOeoWW1Sdlbug87FTqecfV/RW+1I+K4O1nzPMsQY0A6YEmd9wJMnUAeVPLs87FTvzjt/+q3ULF2VaMygxqJEwapj0RGd1NlYfh9hjAfORDAEho6kYGCPO2uvl7axvrNywBoTicKAdR/4m13Gv1U0vYVFMqiggECABpppp20H1Clr/AM9h/pWF/wDU2q1RVRZ5MpXqIf8AZf3R03G8bvYdRmy3JLgMRGitGsHU+4R696V3fHt0f0dv/wA3+tbfE/oWZaSQzeQGbKdP+pNVPE1lxQjJW0fR5ZyT4ZYeHfhFuviLVprSZXdUJBMiTE61fq4lwxScXYCmDzUg+RzCP111+zxdIi4wtuIzKxywY1gtGYf3hoa51GNRa2oafI5J7mTqKhfjmxIHPtSTAGdZJ7aTU2s1NGlNPoVu5hUu2cfbuOER7zKzGIE27W4OhBMAqd5jvSZ+D2nt9HElss+cTbAsiXOIVothwR14gkSSc9tSSTVl4VYVzilZQynEGQRIPxdojQ+upCcDwwbSzazbxlXTWZA+bLa6bmut1ArF/B2WbMeJLJ5zo2cwlu4FTRxc06wsEt3YLl0Kyb+EsscKDi7DNYIlnUOzMXUqBcNwMnUgOXMxJRc2aNXo4Lhun4mzsFXoTZdQBpsMoMeqth4VYkfFWpkEdKzIGhGm4A+oU3ChVgeAaX7qXgWxFvpdUKEFgWzEySYZpUaZRprvW5OAXg8jGXAud3yZVIIaIXM8tCwToRqew0LexbVFVFgACFE9gAO+pjStjMBuY7VG5ihN+JL2afhbEdxlGwZyokH81lBMalAdJIrK5wi+S5GLcBmcqAiwoIAUeZy6mZ1J8tKcVitwEkAgkb+r21FskTHguIiPhjSQ2vLEyToRBjRdAIPnQOBXhbuquLuBn1VyoYoTcuXDAYkbOFA2AQCKd1hbuhvRIPbQzr7qncwYYSwUQKWLEdzua3UA0VyBHg/lPFfRcH99j6KMH8p4r6Lg/vsfRUsDyiiioBGxPDbdwy6KxGmo7VFfw1hj/Qp9VM6KlSa7nLhF9UIk8F4XJla0rHXrgZvVHs/yqBe8O4XCXLdxbIZhO8HYyGHZXBIggbewEWykPijZP97/ACqyM5N1ZRlxwjFyUVf5ELG+I7TgrdtM6H5mmX1T5nv6vdNJBieH3LiW/gUF3VMxgxmMTGb1/wDztWnF0qwjRibB10vWzoCTo42A1JrXjxqnX9zxs+ryKSXHXwi5t4LwKuwOFQqBA3mTqZk6wMsH1msuHcIwmGc3LNgW7mozKAek9urYaCYgmmFvMUDPIL9WUiMoJmIOs6yZ2mO1Q71ZlKT4b/c9edQfwpfoNximuWicvnBHYjY5d9wNprdgb4OikFSMyezuPdI9xHlWrg7gWZJgSdT7aiYm8otkiEZCQrNodNUUDdpUgRpvpNVNc0aYu4plc8TcHsJiWxVzPyXIS8tu/ds5HACpeItXFkEgW3JBgBG0CsTuXwbg2gTdAGhZsZihmMakLzpifZ9W850DJDdQIhswGs6MGA0ncEUj4e5sv8GckgAtYcmS9sRKk/n25A11K5TJOaL0m11M88lN8DRfA3DY6nuH1nGYn/K7UXG+BeG5SUdldepD8JvPDDVTluXCCQYI9YFe3Ki3K6Sl/wAmZpZ0udqNGOxrq6WcRdtsqwlvEggK35q3ANEfUDNojER0mAd+L8MEaG9bBkCDIMkwPbqRtUW8oIIIkEag6gint3BXsAuW0DfwbCBZ3u2J/qiT1oNTyzrHonpCGZNxqi3DNZr3IT8N8HOt2zfzggMrhQjgsR1BZYADbU9tal8ecm85YEHSQY06R5Ej30/8N3rd21bu236biyuXZGEZ0yt6LSNRAMhpiKh8Z4SXvnWWbL6I2OVokE6Do858hURyvf8AEWywpRqBRsZ6a/4h+0V2WqRhvAq3Qlw3mGozLlEgg9SyT2IImKu1NRkjOq7HGmxSg5bu4htMot44vcNpec0uDBUcq1qD/pr5Unt8DtPiGurj7guDDpaIcBWFrqAzFgtzMblm6xlh8/QTNNcltrWOF4MbZvEMFnN/N2tivUCDBBGopRicLgrnXdt4kvn5UszsxPMxVpdmPSedf02VHWQoAilGs32+AWrcWxjiH62WWmFSwLLgKW0Clw57y2te/kpbMAY1g3SMwfrY8i7aWWzyZW6GHeUBnyi3l4eQXa1ekh2ykPHWLLsojo3tWTC7lSdQSTOwPDsCGCW7brDLeGUOINtUtrGXUDLYQFBHkwGeCtkcGzifCrb8tjijbfD27qEqDJBazdfpJLlYsZSFJJVmAM6iJgOEWhMcRuXMkBmdywDWxZtGWLZQ4ZDI3m601u4zg8C73Eu27rM6uzhQ5OVrbZ/R1U5GbTc7CSKj4m3gLua2yXm5hKlQHg8052GmmRiDr6J7GpT4Bt4Nwq2l9HHELl022cMmclCVOIFxG6ishsQvSdRyE8tMW8HKc3JxIBZ3BZTlYK9y5dYFrZBdw93SSIG8kknWbeDuoQ1i/wBSswSdT028SwlHyqGKKNSBMg6OM2lMRg1kLg7xIcX1ygjNdEMgUyMxLMVAOmpnQ05A1s+EYdv5bfZuZzINxiVkuyggNEDOQNACEQEHLNa7PgQpJTEuhPLByLlBW2brLMNJbNeMtOoVRGmuj4i/ezC3e9O0wacqsGa6VjvCszkxqJAPlU3AcZSwos2rF5grONwcvxr55ZjoB6UE6KVjsDDbBv4d4XNm7bdb75Ezxb1CnM1xteoyZuL2+YNqf1hauBlDDYgEe/Ws6rbs6EeD+U8V9Fwf32PoowfynivouD++x9FGB5RRRUAKKKKAKUcfwL3MuRZiZ1A8vOm9FSnTs5nFSVMomJ8O4g7Wj9pf9agYPwpihiLLGyQq3EZjmTQBgTs07CulUVetRJKjBP8Ah2ObTbfHrwLeJyHt7ZDKtrEMYySYMDRh7SorQeG5z0nTzG31n0vcB7RU/iI6D7qTXXPma4hFtGvJKK6onNgVtQWzOOwk6HzCgxHrOo842LeFAugQozQ/SNBl3g+3la99aTXHPmfrrXauMGWGIMgA6mNR27j1VZ7J+Sr3hLihlj3BdiPOPq0/ypFxzA822YOW4nXaaCSlwA5TA1I3BA3Ukd6ccVUgMLUTlhJ2nKIkjtSC9bxesNaHpRudZGWdNssz6/UYERdFc+rFeE4/edDmw5NxIW4qn+kyyYUglVOjCTOVl89N9jFXGZg1rIoEqZJJOd1MiABoqtufTqJxPDYm25xClGgFXRQZe0II2Es6EuQO4JG5r1BfcK4uWyrKhlSYYFSSRptmIiIkDWrV5M00qJtyrxxFDkVm3kQPIQfrPr/7PO8It4D45rZ6fmAjqkzoe0R9VdF4jZi2p1Jkan2HbsB7K5ydYlml4UisY7hBzm9YYW7pjPI+LugQIuKNzAADjqEDcdJ8wvFRcm26m1eX0rbbx+ch2uWzp1D2EA6Dbxvlm0VuuEVtiexWbkj1jIWHs77Um4vwa0QC+KuArcVgweWRtLfSdcgltYgdRnTSrE+S59CXi1q1+ED/ACVf8Tf81c1wWOFrMly4HVnAS8CSpOVVUPJORjl3nKxOhk5a6V4P/wBmH+Jv+ap1H0/uV6dVm+3/AIbuDNDYonQC+Z/4Vqh/FWFF7km8vMzpbywfTe211BIEQUVjO2m9Q0y8vG51Lqb5BAkb27ImRqoEyW7AE9qR2LOCN6fgmIU5VAcc3+rwaJGsgEG0iv52r20EnGop9T0WW9+KYcwxu2TAzKxdNATlkGdp0nz0ow/HLDhit5Om41oyQIuK7IVhoM5lYDzjSaq2BwuAVc1uziFDm2c3xoYE3cRcU6nMpz3L5PlngxoBivD+Hs+b4NezsznUPqQ952mWykF8Te33nyANNqBa34taW9yc3xpAYgKxgHNlLsoypOR4zETlMbVofxBhUuKOYma5lOZQWBlilvNcUFVzMGVcxGYggSRFJMe+Fvut18NdbmQuuZQQoCqSgbR8uJcgEBiqvPogVpwqYA5WW1eM5bhJ5jZ8t17qFiWh8rl3XcCYG0BtQse2vF+Faxz1uE25QTy7maXClITLnIYMpBiCCDUvhvHLGILizcVzbyZonTOguIddwVIMj1jcGqtasYO0rYc4a8US5YyiWu5mtnl2RqZAXkIcu2VlY7k1vwV3C2Xa7asX8945LpzMYDLdxEkloCgi4oK7F40Bmm1ULLWuKQsUDqWEyoIkRlnTfTMn2h51k7DQGOrQA99CYjvoCfcap+O4ZhLrc/4Led8UwtMRnRoCZyxEjJpaUT0klEE6CvDcwZIy4e6Y61MMBKq6zpqDqd9yZGsmo2iy6UUs8OWrS4dFsKy2xOUOSW3nXMS066htQZmDNM65ZIjwfynivouD++x9FGD+U8V9Fwf32PoowPKKKKgBRRRQBRRRQBRRRQEXiPoe8Ulu074gOg+0Uju1fi6GXN1ItytKzmEbyI9s6VtuGtdtoZT5MP2jzrT2Mb6jLF3MxLARMGNO4B7aVBuU4sW0uFgFMgmcxKwDqNNzoQJiDG9e3uEoAN2Y/N2n1DyHrJNZVJI2Twyb4K5cqvqPg93JrybpJt+Vu4ZLJPZW1K+RzDuoq9vwq3pIMsQo1PQ06j6pMny9YFRsV4Xw922VuN0vMAkzEypUqQQwgEHcGKsWVIoemmys3KvPES3LUHXUQ3uO48/Zp7KrnA+HqS1i9aZ71kDMwbLzkM5LoVssBsrAgbMrDaCbFfYuyq4KKASQAW8gvUNB876qic02izBglBSvuJsVhEuCHXMNf1qUO391mHvqFd4HZ35Ynfdt5DbTG4FPMVhgIyE76z5eYjetN9EkRnjvtPbYfXXSmiWq7lXv8PtqGAQQy5WBlsyjMYOaZ9Jvrpl4Vv3cLaPLVr1hSWa0NbtpCT1Wu9xJVviz1CDlJ0Sp78JtutxlL9GsHLMR7POdPIeup+A4ctiGtkkZnGuuYQBuNupZ22rrLljKG1HOHHKM976UauE3vhFnFnDXQOZeYJdGuX4u2pIB+cvVoR6Qg1sTh+O1JxNucltdE6cyznYAyRmnaT6I9lasPjnSzjbtpMzi65VQC2vLt/NXqbuco1Ow1NRrHi7EKIfB3rhC3WLraa2GyNdChLc3Dqttd2k51gGcozU+xtGZwWL1i/b3lek6DLGvn1En2AV58BxgEDELOcmWQH4s3HMAADUIVUeWWTm1nFvEVwYdbpwl2SYZBqQAWGYADOwMSAUDEMNAdK0J4nvsWC4J5HOIzFlzC2FyiSkZ3LQBMaEhjBiKYJPwLGBYF+3OU6lc3VOk7SPOI9QG9NMHbdVh2DGTELlhew9ZA76eyq6/iy/KxhXi4CVlboKLy84L9BGYkquQlSGMawWFkw1wsikiCVBI2gka6God9wbaKKK5JCiiigCiiigEeD+U8V9Fwf32PoowfynivouD++x9FSwPKKKKgBRRRQBRRRQBRRRQBSjjONS2yC4TkMkqoBJIIInvl37jaNZim9VLxd/PL/gH/M1WY47pUcZJbVZJxfHrTlRmCrrmJBJ2jaIEgsO+9bG8TYNOo3MzeeVifdpA90VRsRxFFYqxgiN+87R3Pt2nTcGleN4nb/PB1A0k7lQNANpdddta1rTwfcxz1E0uEdLwvH7WJulbMMxSeolMuU76a/PjTyplbs3V1LBp3IHX/oQNdgPYa514GaMYD+bbYn2ZkU/qYn3VUvH/AOEDH2eJYq1axTpbRwqqoSAMinus7k1zLTXPZHx3LtPmeWG5nacdhhcOjsTETMascqyFjVRnO0iKncPgDLlCMujAAD2ERuD/AKjtXzL/APUTiObN8MuZvOE8o/N8v2nzr0/hH4lmDfDbsgEAwmx/3a69yn5Ros+juPcMZ8l6zAxFmTbkwHUxntMR8xwBrrlYI0HLFYcN40t9TcsgszQuU6G3lkMLg+ayuXUrvKmK+dm/CVxMiPht3/yD9i1bPwS+MsQl7FPefmYchbl8mAUduhbkKIy9Kq57DKx0U1zPSyjFtsizrmI9e9QLtNLuDc9pPqiP1moIwbsoZRKnUGRt7zVEWjLOLfYwRylo3AQAHAYEbhigOoPnH66mpadVGaAvzRJmfnEggRO8dpqHawpLW0M9TFynmoX0j5QxWP8APSGmL0gFszHQKNexOw9m5/VXLfJfFPZRA4Li1tW8Vcecq3mJyqzmOXbnpQFj7hUxPFGFyZziLaAKrsLjC0yoxhSyXIZAe2YCaj8Bw8rikcaG8wYT2Nq3Ikeo9qwxngjC3DmyMjHJLJcdTC8rQEN0kixZUssMQi66VHw3ydq6GFzxBhlJBxNkEMFINxAQzKWVSJ0YqCQO4BNYP4lwgmcVYEObZm6gh1Khl39IFlBXcZh51Cu+BMEwINnQyIFy4AA1u7bbKA0JK3rs5Yktm31rZ+RmFzZuWxObOJuXTB5lu6IBeAoezbIUdIggABiC+D8SeSYnH8MSwGIskqFLAXElQ4zISJ0DDUeY2rUvijCwzfCLYVSVZmYKoYXGtEFmgTnVh6+29RLfgXBhCgtNlyLbg3bphFVVUCX6YCLqIMid9a3P4Pwpk8tgczOGW7dVlZ2uO5VlcMhJvXfRI9MjbSnwjkY4XiFq6XFu4jlGKOEYNkYbq0HpYeR1qRUHh/BbVhrjW1Ia4Zcl3eTmZvnsYEu2gjeNgKnVy67EhRRRUAKKKKAR4P5TxX0XB/fY+ijB/KeK+i4P77H0VLA8oooqAFFFFAFFFFAFFFFAFUvxziCl23AnMFU6xAlzP6o99XSq74k4XcuOrIuYZYMEaak9/bVuJ1Iqyq4nOm4kjHM1hpJUglFmDIEmdCsa66SKW38XbnTDkDzyKPM7e22h18xMRV4xHAr4BJtNABJ2Og9QMmll7gV9/Rtk9tGX/X/vat8ZR8nn5IyrozT+DvErcxjBgyryHktA0Yp6+1cy/CDdzcTxZ78wA+0IgPukGu0eDvDmIs4k3btkhQjKNUJklSIGbsAfrrjf4STPFsb2+N/9iV3jknmdO+DRpIuOPlVyVuiiithqCuofgFtB8TilYAqbVvMDrm6m0juO/url9dQ/AKgOIxc/1Vvz/Pbsup+us+p+k/XclHUcJjvgbHCXXMZS2FdjJa2IBtk7m5akb6smUyxDEMMJcLIQbbBAXy7CRmOWVJDDSNCKW8V4QHhXblsG5lq8BrbuDS0X7dyCJysAQfSqXwfi5uWrgdAl5bht3bczlfKrGD3Qqc6kwSpGgOg8h+STTdqHcqZdqHcrTE86YcOtM2Dxiq/LY3HCvn5eUlLcfGZWy698rew7VBxvhfG3bC5MWF6ZzLfugEfBryCHgz1vabP/AHc0SAtOPDWEW7ZxCOJU3zI84W2R+sCtjeBMLAAVwOietmLBFCKCXJOyjUEHfXU1Q5VJm6Hyr8j3gfDcXbxN+5euI1q8Om2HduUUOVMuYAEPbgtGWGXQNmLV5c+Fy9wX7ItKLnpQQpW80ElQIAtgBpbcHbet13wbhWzTbPUSW631kQe+xG471steFcOueEPWIfrfUZzcI32LE/XXDaOzRGOBk3cMEJG4Y7pbACkQPT5h1mZHn0+20xx9K5hwI3TNOYXVPzgQF5WdTuZiIrw+BsIQQbRMqiEl3JKpBUFiZMQNTvAnas/yNwuYsbUksjmWY9SCFOp0gdhpqfMytekDQqY/cXsMzMnSsNkkZuoQMxBzWwdTsCI1DSGTHTo2GIzNuHBCZ+nbdim/rOmlbuHeG7Fhs1pSugESSDChF38lEe800qGwIEscQVY5mHYwNWDDULaB0VQIY88+qEGsnK+Hrr2iobskKKKKgCPB/KeK+i4P77H0UYP5TxX0XB/fY+ipYHlFFFQAooooAooooAooooAooooAqv2cA924ysXRUN0yNCzPdLKRmWNFG4mMwgjUVYKKlOgL7nD2QHkNlPcN1BjG5YyQx0ltZjbvXzN49+UsXqx+M1LaGcizI7GZ0r6pqo8d/BrhMTiGvtZtF2Az51ZgSO8Ky6kaHXsK0afMscm5EM+ZqK+jr/4MOG28pOFtsc4JEEDLGUwJ2E5tyZHurC94A4VmAGEtKo1LQxk7AAT7Tr6t62++RfZnLaXVnzpXT/wDJ/KcU2vTatyASNM7TtrI/wBR3q+WfAfBwOrC2t9JDmBsNfMxPvptwngmEwyv8BsJbNyFZlkbSe+ugkxoPXVebUKcHFJkKSb4Y5tWVYFpMN69Mo233B1Pvqq8VsjD3GxdnMwQC3cQSxu2e8QJJttLKdZ6k0zzVRxnj7FIOkpA9FSgIXygT27TMVK8BeNMTicalm4bZUqxnLqCqnLsdYBOnrqn3acU5dihavHKWzuXmyOaguWyHRgGVgQQQRIM+RBB99Q7ywpYkBRuxIAHvJidDpUdLAtYpbecnB382UgQqX2M8sMOk2rkuy75X6c3WFq0pwe0CpK5svo5iWA9gYwD6wJqr2jRY8MWV7h9onB40czlfGXDzC/LCAW0JYvBCgDXMQR5gjSs8NwXHKLeXGDKuSV0cMA1otLOhYyouiQR6QIC7DfeMWOIHlm9luO/LUspuZbVpsoKAmTEQAZmO9QRgbaynwJ4Vhb/AJy60qEySDE7aAmBpqw783fJalSolYPguNLI17EK2VlPSSJXNbYjpVQTK3O2zAVpXgeMt3r1xMQgDs2QM7HRruZRBWEhSVjrnSCgmWg8HYWCBagEAGGcaBSnY/mmCe4jyraPDGHFxLuQ57aLbQ53hVD5wMuaPSAJMSYE7VG71RNCqzhcVdzZcZabKxEqVZlOVgwMJlkSkArpGpO5wGAx+Z0+G22YW1yLCAzKAs4FuTqlzVYB5hELlBpk/gvCFgxtEkM7jreMzrlc5c0EldNRsTXtvwhhlVlRCua2bRIZichjTqJE6DWKbl6QojYuxiRYxSviraM6ubLsQOUuudjAUEIrKQI0yjMxnNUBeD43lXLPwxOmwbQKOVZHGc22Ysr3MzW2tSxeRkmGzTTY+CsJEcoxlCenc9EAgD0v7x+utq+FMMDPL7g+k/Zco7+RpuS/0KDEpimc8t7S28mhMsxfLpBGkZt9NZ0iNcTaxmvXZIzArAYHLKmDI1Jhx23G/aRxDgNq9yg4MWnFxQDuwtvbEneAHJ0I1A9YMG54HwpygWyoU29FJgi2AEEGYAAG0H11FoGzAtis6i7csfOLqs5gMvSB6xKyfXPeKmcGsXkthb7i4w+cNzqYmFUTESQACZgDaon5HYTLl5IiAPSbtk7z/wDjT7NOUUAADYaCobQEmD+U8V9Fwf32PoowfynivouD++x9FQyR5RRRUAKKKKAKKKKAKKKKAKKKKAKKKKAKwu3MoJOwBPYba99KzrC9ZV1KsAysCCCJBB3BB3FAIvxlzpPTA0GVs0aA6nz9Xao12mOLwSW/QEA9pMCNBAJhRHYRS67WqHTgx5upFuVMwVocm65khA5yzE9IJ12EwBMfVUO5TXgeDV1JYE5XkCTEgCJUGGg66g13k+UqwfUOScT4BidR8Gvn2WnP7BU38G/h28OIo17DXBbCXJNy0wX0YGriJk12yiktY3Bxrqdx0UVNTsjY/h6XrTWrglGEGCQR5EEaqwMEEaggEbVA4Dj3l8PfM37MdWnx1syLd0RAkwQwAEOG7EEuKVce4YzhLtmBiLJLWiZAYGM9tiPmOAB3hgjQSgFY14NxHw3EEsJjbtyciXmZoBYxyrWyjUn1CtuC8XYW6zKt5Qyu1uGOUllCFsuaMyxcTUadQpXwfjNm7Yxd3Kzr8JytbjrV8tlSjLOjq2hHq70vW3g0uJGAxKaXEVOWVVstu1rkmWIWyirE+hI7Gu9vkiy3YXjuHuMFt3rbsdgrAne4Nh67V0e1G8qzTi1kqXF1MgGYtmGXLrrO0QCZ9VVXAPatXFv28DjFIswictenm3Q9yQTm5haC2ZiAFJESSZdixZa4F+A3QGOrsrbhLjT30g5ZJGrx2qHFCyyfC0061121Gu3+o+uvTikic6wZgyO2h+qqmi2JUrw68CzXGJZGWCZLkxJljG8TmJ3334DCYe+VtNgLqLyy4a6kKua6jlCSxPML2rbkf3BJptFll+FpMZ1mY3G+0e31Vi2OtiOtdduoa6E/sVj7jS6z4Twy5jy5zPn1J0OUKAAIAUKAI2rL8lcL/Ursw3PzpLd+5Yn31zwBg2NthgpdQxGYCRJWQJA8pZR7xWy3cDAMDIIBB8wdRS654bwzFSbKnIAq7wAIAAG2yqPYAKn4bDrbRUQZVRQqgdlAgD3AU4JNlFFFQBHg/lPFfRcH99j6K8wZ/wDumK+i4P77HUVLA9oooqAFFFFAFFFFAFFFFAFFFFAFFFFAFFFFARcXg88axFQ34IT88fV/1oorpTa6HDxxl1NLeHW/PH1f9an8L4ebSkEzJnaOwFFFS8kmqZzHFGLtE2iiiuC0KKKKAUY3w4GuNctXruGuPHMazy/jIEDMl1HTNGmYKGgATAArT+Tl79JYz7OD/hqKK63MB+Tl79JYz7OD/hqPycvfpLGfZwf8NRRTc/SAfk5e/SWM+zg/4aj8nL36Sxn2cH/DUUU3P0gH5OXv0ljPs4P+Go/Jy9+ksZ9nB/w1FFNz9IB+Tl79JYz7OD/hqPycvfpLGfZwf8NRRTc/SAfk5e/SWM+zg/4aj8nL36Sxn2cH/DUUU3P0gTeEcFTDh4Z7j3CGuXLjZndgAomAAAABCqAo7ATRRRXLdg//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p:cNvPicPr>
            <a:picLocks noChangeAspect="1"/>
          </p:cNvPicPr>
          <p:nvPr/>
        </p:nvPicPr>
        <p:blipFill>
          <a:blip r:embed="rId3" cstate="print"/>
          <a:stretch>
            <a:fillRect/>
          </a:stretch>
        </p:blipFill>
        <p:spPr>
          <a:xfrm>
            <a:off x="211003" y="1364990"/>
            <a:ext cx="3864209" cy="3864209"/>
          </a:xfrm>
          <a:prstGeom prst="rect">
            <a:avLst/>
          </a:prstGeom>
        </p:spPr>
      </p:pic>
      <p:pic>
        <p:nvPicPr>
          <p:cNvPr id="9"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653" y="6319551"/>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5240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000" dirty="0"/>
              <a:t>I Poli archivistici Regionali</a:t>
            </a:r>
            <a:r>
              <a:rPr lang="it-IT" sz="1000" dirty="0"/>
              <a:t/>
            </a:r>
            <a:br>
              <a:rPr lang="it-IT" sz="1000" dirty="0"/>
            </a:br>
            <a:r>
              <a:rPr lang="it-IT" altLang="it-IT" sz="1000" i="1" dirty="0">
                <a:solidFill>
                  <a:srgbClr val="395D93"/>
                </a:solidFill>
              </a:rPr>
              <a:t>Il presente degli archivi: fragilità dell’inizio </a:t>
            </a:r>
            <a:br>
              <a:rPr lang="it-IT" altLang="it-IT" sz="1000" i="1" dirty="0">
                <a:solidFill>
                  <a:srgbClr val="395D93"/>
                </a:solidFill>
              </a:rPr>
            </a:br>
            <a:r>
              <a:rPr lang="it-IT" altLang="it-IT" sz="1000" i="1" dirty="0">
                <a:solidFill>
                  <a:srgbClr val="395D93"/>
                </a:solidFill>
              </a:rPr>
              <a:t>dinamiche di sopravvivenza </a:t>
            </a:r>
            <a:br>
              <a:rPr lang="it-IT" altLang="it-IT" sz="1000" i="1" dirty="0">
                <a:solidFill>
                  <a:srgbClr val="395D93"/>
                </a:solidFill>
              </a:rPr>
            </a:br>
            <a:r>
              <a:rPr lang="it-IT" altLang="it-IT" sz="1000" i="1" dirty="0">
                <a:solidFill>
                  <a:srgbClr val="FF0000"/>
                </a:solidFill>
              </a:rPr>
              <a:t>Maria Volpato Venezia, 24 marzo 2014 </a:t>
            </a:r>
            <a:br>
              <a:rPr lang="it-IT" altLang="it-IT" sz="1000" i="1" dirty="0">
                <a:solidFill>
                  <a:srgbClr val="FF0000"/>
                </a:solidFill>
              </a:rPr>
            </a:br>
            <a:endParaRPr lang="it-IT" sz="1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365634" y="1844824"/>
            <a:ext cx="2286000" cy="1261872"/>
          </a:xfrm>
        </p:spPr>
      </p:pic>
      <p:pic>
        <p:nvPicPr>
          <p:cNvPr id="5" name="Immagin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38957" y="3429000"/>
            <a:ext cx="2286000" cy="22860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03848" y="1844824"/>
            <a:ext cx="2286000" cy="2286000"/>
          </a:xfrm>
          <a:prstGeom prst="rect">
            <a:avLst/>
          </a:prstGeom>
        </p:spPr>
      </p:pic>
      <p:pic>
        <p:nvPicPr>
          <p:cNvPr id="7" name="Picture 8" descr="logo-save ORIGINAL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1600" y="568412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2738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5580063"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Venezia, 24 marzo 2014</a:t>
            </a:r>
            <a:endParaRPr lang="it-IT" altLang="it-IT" sz="1200" i="1" dirty="0">
              <a:solidFill>
                <a:srgbClr val="395D93"/>
              </a:solidFill>
            </a:endParaRPr>
          </a:p>
        </p:txBody>
      </p:sp>
      <p:pic>
        <p:nvPicPr>
          <p:cNvPr id="6147" name="Picture 6" descr="DSCF016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1150" y="0"/>
            <a:ext cx="5326063" cy="71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8"/>
          <p:cNvSpPr txBox="1">
            <a:spLocks noChangeArrowheads="1"/>
          </p:cNvSpPr>
          <p:nvPr/>
        </p:nvSpPr>
        <p:spPr bwMode="auto">
          <a:xfrm>
            <a:off x="5435600" y="2276475"/>
            <a:ext cx="3457575" cy="4370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dirty="0">
                <a:solidFill>
                  <a:srgbClr val="395D93"/>
                </a:solidFill>
              </a:rPr>
              <a:t>Due spinte contrastanti nel corso del 900 e del secondo millennio :</a:t>
            </a:r>
          </a:p>
          <a:p>
            <a:pPr eaLnBrk="1" hangingPunct="1">
              <a:spcBef>
                <a:spcPct val="0"/>
              </a:spcBef>
              <a:buFontTx/>
              <a:buNone/>
            </a:pPr>
            <a:endParaRPr lang="it-IT" altLang="it-IT" sz="2000" dirty="0">
              <a:solidFill>
                <a:srgbClr val="395D93"/>
              </a:solidFill>
            </a:endParaRPr>
          </a:p>
          <a:p>
            <a:pPr eaLnBrk="1" hangingPunct="1">
              <a:spcBef>
                <a:spcPct val="0"/>
              </a:spcBef>
            </a:pPr>
            <a:r>
              <a:rPr lang="it-IT" altLang="it-IT" sz="1800" dirty="0">
                <a:solidFill>
                  <a:srgbClr val="395D93"/>
                </a:solidFill>
              </a:rPr>
              <a:t> usare supporti sempre più fragili e obsolescenti cui affidare la nostra memoria </a:t>
            </a:r>
            <a:r>
              <a:rPr lang="it-IT" altLang="it-IT" sz="1800" dirty="0" smtClean="0">
                <a:solidFill>
                  <a:srgbClr val="395D93"/>
                </a:solidFill>
              </a:rPr>
              <a:t>storica</a:t>
            </a:r>
          </a:p>
          <a:p>
            <a:pPr eaLnBrk="1" hangingPunct="1">
              <a:spcBef>
                <a:spcPct val="0"/>
              </a:spcBef>
            </a:pPr>
            <a:endParaRPr lang="it-IT" altLang="it-IT" sz="1800" dirty="0">
              <a:solidFill>
                <a:srgbClr val="395D93"/>
              </a:solidFill>
            </a:endParaRPr>
          </a:p>
          <a:p>
            <a:pPr eaLnBrk="1" hangingPunct="1">
              <a:spcBef>
                <a:spcPct val="0"/>
              </a:spcBef>
            </a:pPr>
            <a:r>
              <a:rPr lang="it-IT" altLang="it-IT" sz="1800" dirty="0">
                <a:solidFill>
                  <a:srgbClr val="395D93"/>
                </a:solidFill>
              </a:rPr>
              <a:t> voler fissare la memoria  quotidianamente </a:t>
            </a:r>
            <a:r>
              <a:rPr lang="it-IT" altLang="it-IT" sz="1800" dirty="0" smtClean="0">
                <a:solidFill>
                  <a:srgbClr val="395D93"/>
                </a:solidFill>
              </a:rPr>
              <a:t>presentemente</a:t>
            </a:r>
          </a:p>
          <a:p>
            <a:pPr eaLnBrk="1" hangingPunct="1">
              <a:spcBef>
                <a:spcPct val="0"/>
              </a:spcBef>
            </a:pPr>
            <a:endParaRPr lang="it-IT" altLang="it-IT" sz="1800" dirty="0">
              <a:solidFill>
                <a:srgbClr val="395D93"/>
              </a:solidFill>
            </a:endParaRPr>
          </a:p>
          <a:p>
            <a:pPr eaLnBrk="1" hangingPunct="1">
              <a:spcBef>
                <a:spcPct val="0"/>
              </a:spcBef>
            </a:pPr>
            <a:r>
              <a:rPr lang="it-IT" altLang="it-IT" sz="1800" dirty="0">
                <a:solidFill>
                  <a:srgbClr val="395D93"/>
                </a:solidFill>
              </a:rPr>
              <a:t>voler tracciare tutto perché nulla si conservi</a:t>
            </a:r>
          </a:p>
          <a:p>
            <a:pPr eaLnBrk="1" hangingPunct="1">
              <a:spcBef>
                <a:spcPct val="0"/>
              </a:spcBef>
              <a:buFontTx/>
              <a:buNone/>
            </a:pPr>
            <a:endParaRPr lang="it-IT" altLang="it-IT" sz="1800" dirty="0">
              <a:solidFill>
                <a:srgbClr val="395D93"/>
              </a:solidFill>
            </a:endParaRPr>
          </a:p>
        </p:txBody>
      </p:sp>
      <p:sp>
        <p:nvSpPr>
          <p:cNvPr id="6149" name="Text Box 9"/>
          <p:cNvSpPr txBox="1">
            <a:spLocks noChangeArrowheads="1"/>
          </p:cNvSpPr>
          <p:nvPr/>
        </p:nvSpPr>
        <p:spPr bwMode="auto">
          <a:xfrm>
            <a:off x="5946023" y="260648"/>
            <a:ext cx="3168650"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1200" i="1" dirty="0" smtClean="0">
                <a:solidFill>
                  <a:srgbClr val="395D93"/>
                </a:solidFill>
              </a:rPr>
              <a:t>Il presente degli archivi: fragilità dell’inizio </a:t>
            </a:r>
          </a:p>
          <a:p>
            <a:pPr algn="ctr" eaLnBrk="1" hangingPunct="1">
              <a:buFontTx/>
              <a:buNone/>
            </a:pPr>
            <a:r>
              <a:rPr lang="it-IT" altLang="it-IT" sz="1200" i="1" dirty="0" smtClean="0">
                <a:solidFill>
                  <a:srgbClr val="395D93"/>
                </a:solidFill>
              </a:rPr>
              <a:t>dinamiche di sopravvivenza </a:t>
            </a:r>
          </a:p>
          <a:p>
            <a:pPr algn="ctr" eaLnBrk="1" hangingPunct="1">
              <a:buFontTx/>
              <a:buNone/>
            </a:pPr>
            <a:r>
              <a:rPr lang="it-IT" altLang="it-IT" sz="1200" i="1" dirty="0" smtClean="0">
                <a:ln>
                  <a:solidFill>
                    <a:srgbClr val="FF0000"/>
                  </a:solidFill>
                </a:ln>
                <a:solidFill>
                  <a:srgbClr val="395D93"/>
                </a:solidFill>
              </a:rPr>
              <a:t>Maria </a:t>
            </a:r>
            <a:r>
              <a:rPr lang="it-IT" altLang="it-IT" sz="1200" i="1" dirty="0">
                <a:ln>
                  <a:solidFill>
                    <a:srgbClr val="FF0000"/>
                  </a:solidFill>
                </a:ln>
                <a:solidFill>
                  <a:srgbClr val="395D93"/>
                </a:solidFill>
              </a:rPr>
              <a:t>Volpato</a:t>
            </a:r>
          </a:p>
        </p:txBody>
      </p:sp>
      <p:pic>
        <p:nvPicPr>
          <p:cNvPr id="7"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730020"/>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539750" y="1125538"/>
            <a:ext cx="8612188" cy="421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2800" dirty="0">
                <a:solidFill>
                  <a:srgbClr val="3333FF"/>
                </a:solidFill>
              </a:rPr>
              <a:t>L’archivio è </a:t>
            </a:r>
            <a:r>
              <a:rPr lang="it-IT" altLang="it-IT" dirty="0">
                <a:solidFill>
                  <a:srgbClr val="7030A0"/>
                </a:solidFill>
              </a:rPr>
              <a:t>PARAGONABILE</a:t>
            </a:r>
            <a:r>
              <a:rPr lang="it-IT" altLang="it-IT" sz="2800" dirty="0">
                <a:solidFill>
                  <a:srgbClr val="3333FF"/>
                </a:solidFill>
              </a:rPr>
              <a:t> a un deposito di memoria</a:t>
            </a:r>
          </a:p>
          <a:p>
            <a:pPr lvl="1" algn="just" eaLnBrk="1" hangingPunct="1"/>
            <a:r>
              <a:rPr lang="it-IT" altLang="it-IT" sz="1400" dirty="0" smtClean="0"/>
              <a:t>LA </a:t>
            </a:r>
            <a:r>
              <a:rPr lang="it-IT" altLang="it-IT" sz="1400" dirty="0"/>
              <a:t>MEMORIA DEVE ESSERE FUNZIONALE SE SI VUOLE POTER TROVARE QUELLO CHE SI CERCA IN QUALSIASI MOMENTO. Spesso invece l’archivio è costituito da una massa amorfa il cumulo di ricordi non organizzati e non utilizzati che rimane fuori dalla memoria funzionale. Il paradosso è che la massa amorfa non può essere utilizzata ma non può nemmeno essere “dimenticata”. Tale memoria non è l’opposto della memoria funzionale ma piuttosto il suo inutile sfondo</a:t>
            </a:r>
            <a:r>
              <a:rPr lang="it-IT" altLang="it-IT" sz="1400" dirty="0" smtClean="0"/>
              <a:t>. </a:t>
            </a:r>
            <a:r>
              <a:rPr lang="it-IT" altLang="it-IT" sz="1400" dirty="0" err="1" smtClean="0"/>
              <a:t>Aleida</a:t>
            </a:r>
            <a:r>
              <a:rPr lang="it-IT" altLang="it-IT" sz="1400" dirty="0" smtClean="0"/>
              <a:t> </a:t>
            </a:r>
            <a:r>
              <a:rPr lang="it-IT" altLang="it-IT" sz="1400" dirty="0" err="1" smtClean="0"/>
              <a:t>Assmann</a:t>
            </a:r>
            <a:endParaRPr lang="it-IT" altLang="it-IT" sz="1400" dirty="0"/>
          </a:p>
          <a:p>
            <a:pPr lvl="1" algn="just" eaLnBrk="1" hangingPunct="1"/>
            <a:r>
              <a:rPr lang="it-IT" altLang="it-IT" sz="2800" dirty="0" smtClean="0"/>
              <a:t>In ogni caso l’archivio è un magazzino del sapere collettivo che assolve a funzioni diverse</a:t>
            </a:r>
            <a:r>
              <a:rPr lang="it-IT" altLang="it-IT" sz="2800" dirty="0" smtClean="0">
                <a:solidFill>
                  <a:srgbClr val="C00000"/>
                </a:solidFill>
              </a:rPr>
              <a:t>.</a:t>
            </a:r>
          </a:p>
          <a:p>
            <a:pPr lvl="1" algn="just" eaLnBrk="1" hangingPunct="1">
              <a:buFontTx/>
              <a:buChar char="•"/>
            </a:pPr>
            <a:r>
              <a:rPr lang="it-IT" altLang="it-IT" sz="2000" dirty="0" smtClean="0">
                <a:solidFill>
                  <a:srgbClr val="C00000"/>
                </a:solidFill>
              </a:rPr>
              <a:t>Le </a:t>
            </a:r>
            <a:r>
              <a:rPr lang="it-IT" altLang="it-IT" sz="2000" dirty="0">
                <a:solidFill>
                  <a:srgbClr val="C00000"/>
                </a:solidFill>
              </a:rPr>
              <a:t>funzioni rilevanti sono </a:t>
            </a:r>
            <a:r>
              <a:rPr lang="it-IT" altLang="it-IT" sz="2000" dirty="0" smtClean="0">
                <a:solidFill>
                  <a:srgbClr val="FF0000"/>
                </a:solidFill>
              </a:rPr>
              <a:t>3 :</a:t>
            </a:r>
            <a:endParaRPr lang="it-IT" altLang="it-IT" sz="2000" dirty="0">
              <a:solidFill>
                <a:srgbClr val="FF0000"/>
              </a:solidFill>
            </a:endParaRPr>
          </a:p>
          <a:p>
            <a:pPr lvl="1" algn="just" eaLnBrk="1" hangingPunct="1">
              <a:buFontTx/>
              <a:buChar char="•"/>
            </a:pPr>
            <a:r>
              <a:rPr lang="it-IT" altLang="it-IT" sz="2000" dirty="0">
                <a:solidFill>
                  <a:srgbClr val="C00000"/>
                </a:solidFill>
              </a:rPr>
              <a:t>la </a:t>
            </a:r>
            <a:r>
              <a:rPr lang="it-IT" altLang="it-IT" sz="2000" dirty="0" smtClean="0">
                <a:solidFill>
                  <a:srgbClr val="C00000"/>
                </a:solidFill>
              </a:rPr>
              <a:t>produzione e la </a:t>
            </a:r>
            <a:r>
              <a:rPr lang="it-IT" altLang="it-IT" sz="2000" dirty="0" smtClean="0">
                <a:solidFill>
                  <a:srgbClr val="FF0000"/>
                </a:solidFill>
              </a:rPr>
              <a:t>conservazione </a:t>
            </a:r>
            <a:r>
              <a:rPr lang="it-IT" altLang="it-IT" sz="2000" dirty="0">
                <a:solidFill>
                  <a:srgbClr val="FF0000"/>
                </a:solidFill>
              </a:rPr>
              <a:t>delle </a:t>
            </a:r>
            <a:r>
              <a:rPr lang="it-IT" altLang="it-IT" sz="2000" dirty="0" smtClean="0">
                <a:solidFill>
                  <a:srgbClr val="FF0000"/>
                </a:solidFill>
              </a:rPr>
              <a:t>carte in maniera funzionale</a:t>
            </a:r>
            <a:endParaRPr lang="it-IT" altLang="it-IT" sz="2000" dirty="0">
              <a:solidFill>
                <a:srgbClr val="FF0000"/>
              </a:solidFill>
            </a:endParaRPr>
          </a:p>
          <a:p>
            <a:pPr lvl="1" algn="just" eaLnBrk="1" hangingPunct="1">
              <a:buFontTx/>
              <a:buChar char="•"/>
            </a:pPr>
            <a:r>
              <a:rPr lang="it-IT" altLang="it-IT" sz="2000" dirty="0">
                <a:solidFill>
                  <a:srgbClr val="C00000"/>
                </a:solidFill>
              </a:rPr>
              <a:t>la selezione delle carte</a:t>
            </a:r>
          </a:p>
          <a:p>
            <a:pPr lvl="1" algn="just" eaLnBrk="1" hangingPunct="1">
              <a:buFontTx/>
              <a:buChar char="•"/>
            </a:pPr>
            <a:r>
              <a:rPr lang="it-IT" altLang="it-IT" sz="2000" dirty="0" smtClean="0">
                <a:solidFill>
                  <a:srgbClr val="7030A0"/>
                </a:solidFill>
              </a:rPr>
              <a:t>l’accesso in quanto interessati al procedimento amministrativo</a:t>
            </a:r>
          </a:p>
          <a:p>
            <a:pPr lvl="1" algn="just" eaLnBrk="1" hangingPunct="1">
              <a:buFontTx/>
              <a:buChar char="•"/>
            </a:pPr>
            <a:r>
              <a:rPr lang="it-IT" altLang="it-IT" sz="2000" dirty="0" smtClean="0">
                <a:solidFill>
                  <a:srgbClr val="7030A0"/>
                </a:solidFill>
              </a:rPr>
              <a:t> </a:t>
            </a:r>
            <a:r>
              <a:rPr lang="it-IT" altLang="it-IT" sz="2000" dirty="0">
                <a:solidFill>
                  <a:srgbClr val="7030A0"/>
                </a:solidFill>
              </a:rPr>
              <a:t>la consultazione dei documenti  </a:t>
            </a:r>
            <a:r>
              <a:rPr lang="it-IT" altLang="it-IT" sz="2000" dirty="0" smtClean="0">
                <a:solidFill>
                  <a:srgbClr val="7030A0"/>
                </a:solidFill>
              </a:rPr>
              <a:t>per scopi storici</a:t>
            </a:r>
            <a:endParaRPr lang="it-IT" altLang="it-IT" sz="2000" dirty="0">
              <a:solidFill>
                <a:srgbClr val="7030A0"/>
              </a:solidFill>
            </a:endParaRPr>
          </a:p>
        </p:txBody>
      </p:sp>
      <p:sp>
        <p:nvSpPr>
          <p:cNvPr id="75779" name="Text Box 6"/>
          <p:cNvSpPr txBox="1">
            <a:spLocks noChangeArrowheads="1"/>
          </p:cNvSpPr>
          <p:nvPr/>
        </p:nvSpPr>
        <p:spPr bwMode="auto">
          <a:xfrm>
            <a:off x="5867400" y="188913"/>
            <a:ext cx="31686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it-IT" altLang="it-IT" sz="1200" i="1" dirty="0" smtClean="0">
                <a:solidFill>
                  <a:srgbClr val="395D93"/>
                </a:solidFill>
              </a:rPr>
              <a:t>.</a:t>
            </a:r>
            <a:endParaRPr lang="it-IT" altLang="it-IT" sz="1200" i="1" dirty="0">
              <a:solidFill>
                <a:srgbClr val="395D93"/>
              </a:solidFill>
            </a:endParaRPr>
          </a:p>
        </p:txBody>
      </p:sp>
      <p:sp>
        <p:nvSpPr>
          <p:cNvPr id="2" name="Rettangolo 1"/>
          <p:cNvSpPr/>
          <p:nvPr/>
        </p:nvSpPr>
        <p:spPr>
          <a:xfrm>
            <a:off x="2286000" y="2828836"/>
            <a:ext cx="4572000" cy="646331"/>
          </a:xfrm>
          <a:prstGeom prst="rect">
            <a:avLst/>
          </a:prstGeom>
        </p:spPr>
        <p:txBody>
          <a:bodyPr>
            <a:spAutoFit/>
          </a:bodyPr>
          <a:lstStyle/>
          <a:p>
            <a:r>
              <a:rPr lang="it-IT" dirty="0"/>
              <a:t/>
            </a:r>
            <a:br>
              <a:rPr lang="it-IT" dirty="0"/>
            </a:br>
            <a:endParaRPr lang="it-IT" dirty="0"/>
          </a:p>
        </p:txBody>
      </p:sp>
      <p:sp>
        <p:nvSpPr>
          <p:cNvPr id="3" name="Rettangolo 2"/>
          <p:cNvSpPr/>
          <p:nvPr/>
        </p:nvSpPr>
        <p:spPr>
          <a:xfrm>
            <a:off x="3275856" y="5956300"/>
            <a:ext cx="4572000" cy="830997"/>
          </a:xfrm>
          <a:prstGeom prst="rect">
            <a:avLst/>
          </a:prstGeom>
        </p:spPr>
        <p:txBody>
          <a:bodyPr>
            <a:spAutoFit/>
          </a:bodyPr>
          <a:lstStyle/>
          <a:p>
            <a:r>
              <a:rPr lang="it-IT" altLang="it-IT" sz="1200" i="1" dirty="0">
                <a:solidFill>
                  <a:srgbClr val="395D93"/>
                </a:solidFill>
              </a:rPr>
              <a:t>Il presente degli archivi: fragilità dell’inizio </a:t>
            </a:r>
            <a:br>
              <a:rPr lang="it-IT" altLang="it-IT" sz="1200" i="1" dirty="0">
                <a:solidFill>
                  <a:srgbClr val="395D93"/>
                </a:solidFill>
              </a:rPr>
            </a:br>
            <a:r>
              <a:rPr lang="it-IT" altLang="it-IT" sz="1200" i="1" dirty="0">
                <a:solidFill>
                  <a:srgbClr val="395D93"/>
                </a:solidFill>
              </a:rPr>
              <a:t>dinamiche di sopravvivenza </a:t>
            </a:r>
            <a:r>
              <a:rPr lang="it-IT" altLang="it-IT" i="1" dirty="0">
                <a:solidFill>
                  <a:srgbClr val="395D93"/>
                </a:solidFill>
              </a:rPr>
              <a:t/>
            </a:r>
            <a:br>
              <a:rPr lang="it-IT" altLang="it-IT" i="1" dirty="0">
                <a:solidFill>
                  <a:srgbClr val="395D93"/>
                </a:solidFill>
              </a:rPr>
            </a:br>
            <a:r>
              <a:rPr lang="it-IT" altLang="it-IT" sz="1200" i="1" dirty="0">
                <a:solidFill>
                  <a:srgbClr val="FF0000"/>
                </a:solidFill>
              </a:rPr>
              <a:t>Maria Volpato </a:t>
            </a:r>
            <a:r>
              <a:rPr lang="it-IT" altLang="it-IT" sz="1200" i="1" dirty="0">
                <a:solidFill>
                  <a:srgbClr val="002060"/>
                </a:solidFill>
              </a:rPr>
              <a:t>Venezia 24 marzo 2014</a:t>
            </a:r>
            <a:r>
              <a:rPr lang="it-IT" sz="1200" dirty="0">
                <a:solidFill>
                  <a:srgbClr val="002060"/>
                </a:solidFill>
              </a:rPr>
              <a:t>I</a:t>
            </a:r>
            <a:r>
              <a:rPr lang="it-IT" sz="1200" dirty="0"/>
              <a:t/>
            </a:r>
            <a:br>
              <a:rPr lang="it-IT" sz="1200" dirty="0"/>
            </a:br>
            <a:endParaRPr lang="it-IT" sz="1200" dirty="0"/>
          </a:p>
        </p:txBody>
      </p:sp>
      <p:pic>
        <p:nvPicPr>
          <p:cNvPr id="7"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6054814"/>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84989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accent6">
                    <a:lumMod val="60000"/>
                    <a:lumOff val="40000"/>
                  </a:schemeClr>
                </a:solidFill>
              </a:rPr>
              <a:t>L’archivio e’……..</a:t>
            </a:r>
            <a:endParaRPr lang="it-IT" dirty="0">
              <a:solidFill>
                <a:schemeClr val="accent6">
                  <a:lumMod val="60000"/>
                  <a:lumOff val="40000"/>
                </a:schemeClr>
              </a:solidFill>
            </a:endParaRPr>
          </a:p>
        </p:txBody>
      </p:sp>
      <p:sp>
        <p:nvSpPr>
          <p:cNvPr id="3" name="Rettangolo 2"/>
          <p:cNvSpPr/>
          <p:nvPr/>
        </p:nvSpPr>
        <p:spPr>
          <a:xfrm>
            <a:off x="2555776" y="2204864"/>
            <a:ext cx="4572000" cy="3785652"/>
          </a:xfrm>
          <a:prstGeom prst="rect">
            <a:avLst/>
          </a:prstGeom>
        </p:spPr>
        <p:txBody>
          <a:bodyPr>
            <a:spAutoFit/>
          </a:bodyPr>
          <a:lstStyle/>
          <a:p>
            <a:pPr algn="just"/>
            <a:r>
              <a:rPr lang="it-IT" sz="1600" dirty="0"/>
              <a:t>L’archivio è l’insieme dei documenti che ogni ente o istituto di qualsiasi natura, ogni magistratura o pubblico ufficio, giorno per giorno, raccolgono o conservano e tramandano; e tutti quei documenti, senza alcuna eccezione, si riferiscono all’attività pratica di chi ne è in certo modo l’autore o che i documenti siano da lui o da altri nel suo interesse redatti o da lui ricevuti. Per conseguenza, ogni archivio è innanzitutto e soprattutto la fonte prima per la storia di quell’ente, istituto o magistratura, ufficio, famiglia, ma può egualmente servire per la storia di altri che con quelli ebbero rapporti” (Antonio Panella, 1948)</a:t>
            </a:r>
          </a:p>
          <a:p>
            <a:endParaRPr lang="it-IT" sz="16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688" y="2276872"/>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4114800" y="5805264"/>
            <a:ext cx="4572000" cy="707886"/>
          </a:xfrm>
          <a:prstGeom prst="rect">
            <a:avLst/>
          </a:prstGeom>
        </p:spPr>
        <p:txBody>
          <a:bodyPr>
            <a:spAutoFit/>
          </a:bodyPr>
          <a:lstStyle/>
          <a:p>
            <a:pPr algn="ctr"/>
            <a:r>
              <a:rPr lang="it-IT" altLang="it-IT" sz="1000" i="1" dirty="0">
                <a:solidFill>
                  <a:srgbClr val="395D93"/>
                </a:solidFill>
              </a:rPr>
              <a:t>Il presente degli archivi: fragilità dell’inizio </a:t>
            </a:r>
            <a:br>
              <a:rPr lang="it-IT" altLang="it-IT" sz="1000" i="1" dirty="0">
                <a:solidFill>
                  <a:srgbClr val="395D93"/>
                </a:solidFill>
              </a:rPr>
            </a:br>
            <a:r>
              <a:rPr lang="it-IT" altLang="it-IT" sz="1000" i="1" dirty="0">
                <a:solidFill>
                  <a:srgbClr val="395D93"/>
                </a:solidFill>
              </a:rPr>
              <a:t>dinamiche di sopravvivenza </a:t>
            </a:r>
            <a:br>
              <a:rPr lang="it-IT" altLang="it-IT" sz="1000" i="1" dirty="0">
                <a:solidFill>
                  <a:srgbClr val="395D93"/>
                </a:solidFill>
              </a:rPr>
            </a:br>
            <a:r>
              <a:rPr lang="it-IT" altLang="it-IT" sz="1000" i="1" dirty="0">
                <a:solidFill>
                  <a:srgbClr val="FF0000"/>
                </a:solidFill>
              </a:rPr>
              <a:t>Maria Volpato Venezia, 24 marzo 2014 </a:t>
            </a:r>
            <a:br>
              <a:rPr lang="it-IT" altLang="it-IT" sz="1000" i="1" dirty="0">
                <a:solidFill>
                  <a:srgbClr val="FF0000"/>
                </a:solidFill>
              </a:rPr>
            </a:br>
            <a:endParaRPr lang="it-IT" sz="1000" dirty="0"/>
          </a:p>
        </p:txBody>
      </p:sp>
    </p:spTree>
    <p:extLst>
      <p:ext uri="{BB962C8B-B14F-4D97-AF65-F5344CB8AC3E}">
        <p14:creationId xmlns:p14="http://schemas.microsoft.com/office/powerpoint/2010/main" xmlns="" val="3145770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6">
                    <a:lumMod val="60000"/>
                    <a:lumOff val="40000"/>
                  </a:schemeClr>
                </a:solidFill>
              </a:rPr>
              <a:t>L’archivio </a:t>
            </a:r>
            <a:r>
              <a:rPr lang="it-IT" dirty="0" smtClean="0">
                <a:solidFill>
                  <a:schemeClr val="accent6">
                    <a:lumMod val="60000"/>
                    <a:lumOff val="40000"/>
                  </a:schemeClr>
                </a:solidFill>
              </a:rPr>
              <a:t>e’ ….</a:t>
            </a:r>
            <a:endParaRPr lang="it-IT" dirty="0"/>
          </a:p>
        </p:txBody>
      </p:sp>
      <p:sp>
        <p:nvSpPr>
          <p:cNvPr id="3" name="Rettangolo 2"/>
          <p:cNvSpPr/>
          <p:nvPr/>
        </p:nvSpPr>
        <p:spPr>
          <a:xfrm>
            <a:off x="2286000" y="2011689"/>
            <a:ext cx="4572000" cy="2834622"/>
          </a:xfrm>
          <a:prstGeom prst="rect">
            <a:avLst/>
          </a:prstGeom>
        </p:spPr>
        <p:txBody>
          <a:bodyPr>
            <a:spAutoFit/>
          </a:bodyPr>
          <a:lstStyle/>
          <a:p>
            <a:pPr algn="just">
              <a:lnSpc>
                <a:spcPct val="90000"/>
              </a:lnSpc>
            </a:pPr>
            <a:r>
              <a:rPr lang="it-IT" altLang="it-IT" b="1" dirty="0"/>
              <a:t>L’archivio è “l’insieme dei documenti </a:t>
            </a:r>
            <a:r>
              <a:rPr lang="it-IT" altLang="it-IT" b="1" dirty="0" smtClean="0"/>
              <a:t>scritti di </a:t>
            </a:r>
            <a:r>
              <a:rPr lang="it-IT" altLang="it-IT" b="1" dirty="0"/>
              <a:t>qualsivoglia specie, ordinatamente raccolti nella loro continuità temporale e fattuale, che un’autorità pubblica, un ente laico o </a:t>
            </a:r>
            <a:r>
              <a:rPr lang="it-IT" altLang="it-IT" b="1" dirty="0" err="1"/>
              <a:t>ecclesiastico,una</a:t>
            </a:r>
            <a:r>
              <a:rPr lang="it-IT" altLang="it-IT" b="1" dirty="0"/>
              <a:t> privata azienda, associazione o famiglia hanno prodotto ed accumulato, per fini esclusivamente pratici, durante il loro svolgimento storico nei rapporti giuridici, sociali e politici” (Leopoldo </a:t>
            </a:r>
            <a:r>
              <a:rPr lang="it-IT" altLang="it-IT" b="1" dirty="0" err="1"/>
              <a:t>Cassese</a:t>
            </a:r>
            <a:r>
              <a:rPr lang="it-IT" altLang="it-IT" b="1" dirty="0"/>
              <a:t>, 1959)</a:t>
            </a:r>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65790" y="62691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3393790" y="5301208"/>
            <a:ext cx="4572000" cy="830997"/>
          </a:xfrm>
          <a:prstGeom prst="rect">
            <a:avLst/>
          </a:prstGeom>
        </p:spPr>
        <p:txBody>
          <a:bodyPr>
            <a:spAutoFit/>
          </a:bodyPr>
          <a:lstStyle/>
          <a:p>
            <a:pPr algn="ctr"/>
            <a:r>
              <a:rPr lang="it-IT" altLang="it-IT" sz="1000" i="1" dirty="0" smtClean="0">
                <a:solidFill>
                  <a:srgbClr val="395D93"/>
                </a:solidFill>
              </a:rPr>
              <a:t>il </a:t>
            </a:r>
            <a:r>
              <a:rPr lang="it-IT" altLang="it-IT" sz="1000" i="1" dirty="0">
                <a:solidFill>
                  <a:srgbClr val="395D93"/>
                </a:solidFill>
              </a:rPr>
              <a:t>presente degli archivi: fragilità dell’inizio </a:t>
            </a:r>
            <a:br>
              <a:rPr lang="it-IT" altLang="it-IT" sz="1000" i="1" dirty="0">
                <a:solidFill>
                  <a:srgbClr val="395D93"/>
                </a:solidFill>
              </a:rPr>
            </a:br>
            <a:r>
              <a:rPr lang="it-IT" altLang="it-IT" sz="1000" i="1" dirty="0">
                <a:solidFill>
                  <a:srgbClr val="395D93"/>
                </a:solidFill>
              </a:rPr>
              <a:t>dinamiche di sopravvivenza </a:t>
            </a:r>
            <a:br>
              <a:rPr lang="it-IT" altLang="it-IT" sz="1000" i="1" dirty="0">
                <a:solidFill>
                  <a:srgbClr val="395D93"/>
                </a:solidFill>
              </a:rPr>
            </a:br>
            <a:r>
              <a:rPr lang="it-IT" altLang="it-IT" sz="1000" i="1" dirty="0">
                <a:solidFill>
                  <a:srgbClr val="FF0000"/>
                </a:solidFill>
              </a:rPr>
              <a:t>Maria Volpato Venezia, 24 marzo 2014 </a:t>
            </a:r>
            <a:r>
              <a:rPr lang="it-IT" altLang="it-IT" i="1" dirty="0">
                <a:solidFill>
                  <a:srgbClr val="FF0000"/>
                </a:solidFill>
              </a:rPr>
              <a:t/>
            </a:r>
            <a:br>
              <a:rPr lang="it-IT" altLang="it-IT" i="1" dirty="0">
                <a:solidFill>
                  <a:srgbClr val="FF0000"/>
                </a:solidFill>
              </a:rPr>
            </a:br>
            <a:endParaRPr lang="it-IT" dirty="0"/>
          </a:p>
        </p:txBody>
      </p:sp>
    </p:spTree>
    <p:extLst>
      <p:ext uri="{BB962C8B-B14F-4D97-AF65-F5344CB8AC3E}">
        <p14:creationId xmlns:p14="http://schemas.microsoft.com/office/powerpoint/2010/main" xmlns="" val="1547692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6">
                    <a:lumMod val="60000"/>
                    <a:lumOff val="40000"/>
                  </a:schemeClr>
                </a:solidFill>
              </a:rPr>
              <a:t>L’archivio </a:t>
            </a:r>
            <a:r>
              <a:rPr lang="it-IT" dirty="0" err="1">
                <a:solidFill>
                  <a:schemeClr val="accent6">
                    <a:lumMod val="60000"/>
                    <a:lumOff val="40000"/>
                  </a:schemeClr>
                </a:solidFill>
              </a:rPr>
              <a:t>e’</a:t>
            </a:r>
            <a:r>
              <a:rPr lang="it-IT" dirty="0">
                <a:solidFill>
                  <a:schemeClr val="accent6">
                    <a:lumMod val="60000"/>
                    <a:lumOff val="40000"/>
                  </a:schemeClr>
                </a:solidFill>
              </a:rPr>
              <a:t>….</a:t>
            </a:r>
            <a:endParaRPr lang="it-IT" dirty="0"/>
          </a:p>
        </p:txBody>
      </p:sp>
      <p:sp>
        <p:nvSpPr>
          <p:cNvPr id="3" name="Rettangolo 2"/>
          <p:cNvSpPr/>
          <p:nvPr/>
        </p:nvSpPr>
        <p:spPr>
          <a:xfrm>
            <a:off x="2286000" y="1610041"/>
            <a:ext cx="4572000" cy="3637919"/>
          </a:xfrm>
          <a:prstGeom prst="rect">
            <a:avLst/>
          </a:prstGeom>
        </p:spPr>
        <p:txBody>
          <a:bodyPr>
            <a:spAutoFit/>
          </a:bodyPr>
          <a:lstStyle/>
          <a:p>
            <a:pPr algn="just">
              <a:lnSpc>
                <a:spcPct val="80000"/>
              </a:lnSpc>
            </a:pPr>
            <a:r>
              <a:rPr lang="it-IT" altLang="it-IT" b="1" dirty="0"/>
              <a:t>“L’archivio costituisce la memoria dell’organizzazione dell’Istituto in funzione delle sue finalità pratiche” (Claudio Pavone, 1970)</a:t>
            </a:r>
          </a:p>
          <a:p>
            <a:pPr algn="just">
              <a:lnSpc>
                <a:spcPct val="80000"/>
              </a:lnSpc>
            </a:pPr>
            <a:endParaRPr lang="it-IT" altLang="it-IT" b="1" dirty="0"/>
          </a:p>
          <a:p>
            <a:pPr algn="just">
              <a:lnSpc>
                <a:spcPct val="80000"/>
              </a:lnSpc>
            </a:pPr>
            <a:endParaRPr lang="it-IT" altLang="it-IT" b="1" dirty="0"/>
          </a:p>
          <a:p>
            <a:pPr algn="just">
              <a:lnSpc>
                <a:spcPct val="80000"/>
              </a:lnSpc>
            </a:pPr>
            <a:r>
              <a:rPr lang="it-IT" altLang="it-IT" b="1" dirty="0"/>
              <a:t>“Il complesso delle carte prodotte o acquisite, secondo uno spontaneo nesso originario di contenuto e competenza, da un’amministrazione nell’esercizio dell’attività esplicata per il raggiungimento delle proprie finalità pratiche o per l’espletamento delle proprie funzioni” (Giuseppe Plessi</a:t>
            </a:r>
            <a:r>
              <a:rPr lang="it-IT" altLang="it-IT" b="1" i="1" dirty="0"/>
              <a:t>,</a:t>
            </a:r>
            <a:r>
              <a:rPr lang="it-IT" altLang="it-IT" b="1" dirty="0"/>
              <a:t>1972) </a:t>
            </a:r>
          </a:p>
          <a:p>
            <a:pPr>
              <a:lnSpc>
                <a:spcPct val="80000"/>
              </a:lnSpc>
            </a:pPr>
            <a:endParaRPr lang="it-IT" alt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sp>
        <p:nvSpPr>
          <p:cNvPr id="6" name="Rettangolo 5"/>
          <p:cNvSpPr/>
          <p:nvPr/>
        </p:nvSpPr>
        <p:spPr>
          <a:xfrm>
            <a:off x="2304256" y="5247960"/>
            <a:ext cx="4572000" cy="954107"/>
          </a:xfrm>
          <a:prstGeom prst="rect">
            <a:avLst/>
          </a:prstGeom>
        </p:spPr>
        <p:txBody>
          <a:bodyPr>
            <a:spAutoFit/>
          </a:bodyPr>
          <a:lstStyle/>
          <a:p>
            <a:pPr algn="ctr"/>
            <a:r>
              <a:rPr lang="it-IT" altLang="it-IT" sz="1400" i="1" dirty="0">
                <a:solidFill>
                  <a:srgbClr val="395D93"/>
                </a:solidFill>
              </a:rPr>
              <a:t>il presente degli archivi: fragilità dell’inizio </a:t>
            </a:r>
            <a:br>
              <a:rPr lang="it-IT" altLang="it-IT" sz="1400" i="1" dirty="0">
                <a:solidFill>
                  <a:srgbClr val="395D93"/>
                </a:solidFill>
              </a:rPr>
            </a:br>
            <a:r>
              <a:rPr lang="it-IT" altLang="it-IT" sz="1400" i="1" dirty="0">
                <a:solidFill>
                  <a:srgbClr val="395D93"/>
                </a:solidFill>
              </a:rPr>
              <a:t>dinamiche di sopravvivenza </a:t>
            </a:r>
            <a:br>
              <a:rPr lang="it-IT" altLang="it-IT" sz="1400" i="1" dirty="0">
                <a:solidFill>
                  <a:srgbClr val="395D93"/>
                </a:solidFill>
              </a:rPr>
            </a:br>
            <a:r>
              <a:rPr lang="it-IT" altLang="it-IT" sz="1400" i="1" dirty="0">
                <a:solidFill>
                  <a:srgbClr val="FF0000"/>
                </a:solidFill>
              </a:rPr>
              <a:t>Maria Volpato Venezia, 24 marzo 2014 </a:t>
            </a:r>
            <a:br>
              <a:rPr lang="it-IT" altLang="it-IT" sz="1400" i="1" dirty="0">
                <a:solidFill>
                  <a:srgbClr val="FF0000"/>
                </a:solidFill>
              </a:rPr>
            </a:br>
            <a:endParaRPr lang="it-IT" sz="1400" dirty="0"/>
          </a:p>
        </p:txBody>
      </p:sp>
    </p:spTree>
    <p:extLst>
      <p:ext uri="{BB962C8B-B14F-4D97-AF65-F5344CB8AC3E}">
        <p14:creationId xmlns:p14="http://schemas.microsoft.com/office/powerpoint/2010/main" xmlns="" val="1290902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6">
                    <a:lumMod val="60000"/>
                    <a:lumOff val="40000"/>
                  </a:schemeClr>
                </a:solidFill>
              </a:rPr>
              <a:t>L’archivio </a:t>
            </a:r>
            <a:r>
              <a:rPr lang="it-IT" dirty="0" err="1">
                <a:solidFill>
                  <a:schemeClr val="accent6">
                    <a:lumMod val="60000"/>
                    <a:lumOff val="40000"/>
                  </a:schemeClr>
                </a:solidFill>
              </a:rPr>
              <a:t>e’</a:t>
            </a:r>
            <a:r>
              <a:rPr lang="it-IT" dirty="0">
                <a:solidFill>
                  <a:schemeClr val="accent6">
                    <a:lumMod val="60000"/>
                    <a:lumOff val="40000"/>
                  </a:schemeClr>
                </a:solidFill>
              </a:rPr>
              <a:t>….</a:t>
            </a:r>
            <a:endParaRPr lang="it-IT" dirty="0"/>
          </a:p>
        </p:txBody>
      </p:sp>
      <p:sp>
        <p:nvSpPr>
          <p:cNvPr id="3" name="Rettangolo 2"/>
          <p:cNvSpPr/>
          <p:nvPr/>
        </p:nvSpPr>
        <p:spPr>
          <a:xfrm>
            <a:off x="2051720" y="1056042"/>
            <a:ext cx="4572000" cy="4745915"/>
          </a:xfrm>
          <a:prstGeom prst="rect">
            <a:avLst/>
          </a:prstGeom>
        </p:spPr>
        <p:txBody>
          <a:bodyPr>
            <a:spAutoFit/>
          </a:bodyPr>
          <a:lstStyle/>
          <a:p>
            <a:pPr algn="just">
              <a:lnSpc>
                <a:spcPct val="80000"/>
              </a:lnSpc>
            </a:pPr>
            <a:r>
              <a:rPr lang="it-IT" altLang="it-IT" b="1" dirty="0"/>
              <a:t>Un archivio è il complesso </a:t>
            </a:r>
            <a:r>
              <a:rPr lang="it-IT" altLang="it-IT" b="1" i="1" dirty="0"/>
              <a:t>delle scritture od altre forme </a:t>
            </a:r>
            <a:r>
              <a:rPr lang="it-IT" altLang="it-IT" b="1" dirty="0"/>
              <a:t>di documentazione prodotte e ricevute, o comunque acquisite, da un ente, ufficio, individuo o famiglia nell’esercizio dell’attività esplicata per raggiungimento delle proprie finalità pratiche o per l’espletamento delle proprie funzioni, in quanto tale complesso sia stato o venga conservato dagli stessi o dai loro successori o aventi causa, oppure da istituti all’uopo deputati dello Stato, vuoi come memoria e strumento per la prosecuzione di tale attività, vuoi per la residua strumentalità giuridica dei documenti che lo compongono, vuoi come patrimonio culturale nella misura in cui questi ultimi siano ritenuti fonti attuali o potenziali per la ricerca storica” (Filippo Valenti, 1975-76)</a:t>
            </a:r>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18362" y="1166813"/>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3635896" y="5657671"/>
            <a:ext cx="4632362" cy="877163"/>
          </a:xfrm>
          <a:prstGeom prst="rect">
            <a:avLst/>
          </a:prstGeom>
        </p:spPr>
        <p:txBody>
          <a:bodyPr wrap="square">
            <a:spAutoFit/>
          </a:bodyPr>
          <a:lstStyle/>
          <a:p>
            <a:pPr algn="ctr"/>
            <a:r>
              <a:rPr lang="it-IT" altLang="it-IT" sz="1100" i="1" dirty="0">
                <a:solidFill>
                  <a:srgbClr val="395D93"/>
                </a:solidFill>
              </a:rPr>
              <a:t>il presente degli archivi: fragilità dell’inizio </a:t>
            </a:r>
            <a:br>
              <a:rPr lang="it-IT" altLang="it-IT" sz="1100" i="1" dirty="0">
                <a:solidFill>
                  <a:srgbClr val="395D93"/>
                </a:solidFill>
              </a:rPr>
            </a:br>
            <a:r>
              <a:rPr lang="it-IT" altLang="it-IT" sz="1100" i="1" dirty="0">
                <a:solidFill>
                  <a:srgbClr val="395D93"/>
                </a:solidFill>
              </a:rPr>
              <a:t>dinamiche di sopravvivenza </a:t>
            </a:r>
            <a:br>
              <a:rPr lang="it-IT" altLang="it-IT" sz="1100" i="1" dirty="0">
                <a:solidFill>
                  <a:srgbClr val="395D93"/>
                </a:solidFill>
              </a:rPr>
            </a:br>
            <a:r>
              <a:rPr lang="it-IT" altLang="it-IT" sz="1100" i="1" dirty="0">
                <a:solidFill>
                  <a:srgbClr val="FF0000"/>
                </a:solidFill>
              </a:rPr>
              <a:t>Maria Volpato Venezia, 24 marzo 2014 </a:t>
            </a:r>
            <a:r>
              <a:rPr lang="it-IT" altLang="it-IT" i="1" dirty="0">
                <a:solidFill>
                  <a:srgbClr val="FF0000"/>
                </a:solidFill>
              </a:rPr>
              <a:t/>
            </a:r>
            <a:br>
              <a:rPr lang="it-IT" altLang="it-IT" i="1" dirty="0">
                <a:solidFill>
                  <a:srgbClr val="FF0000"/>
                </a:solidFill>
              </a:rPr>
            </a:br>
            <a:endParaRPr lang="it-IT" dirty="0"/>
          </a:p>
        </p:txBody>
      </p:sp>
    </p:spTree>
    <p:extLst>
      <p:ext uri="{BB962C8B-B14F-4D97-AF65-F5344CB8AC3E}">
        <p14:creationId xmlns:p14="http://schemas.microsoft.com/office/powerpoint/2010/main" xmlns="" val="3157441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6">
                    <a:lumMod val="60000"/>
                    <a:lumOff val="40000"/>
                  </a:schemeClr>
                </a:solidFill>
              </a:rPr>
              <a:t>L’archivio e</a:t>
            </a:r>
            <a:r>
              <a:rPr lang="it-IT" dirty="0" smtClean="0">
                <a:solidFill>
                  <a:schemeClr val="accent6">
                    <a:lumMod val="60000"/>
                    <a:lumOff val="40000"/>
                  </a:schemeClr>
                </a:solidFill>
              </a:rPr>
              <a:t>’ ….</a:t>
            </a:r>
            <a:endParaRPr lang="it-IT" dirty="0"/>
          </a:p>
        </p:txBody>
      </p:sp>
      <p:sp>
        <p:nvSpPr>
          <p:cNvPr id="3" name="Rettangolo 2"/>
          <p:cNvSpPr/>
          <p:nvPr/>
        </p:nvSpPr>
        <p:spPr>
          <a:xfrm>
            <a:off x="2471258" y="2251120"/>
            <a:ext cx="4572000" cy="2086725"/>
          </a:xfrm>
          <a:prstGeom prst="rect">
            <a:avLst/>
          </a:prstGeom>
        </p:spPr>
        <p:txBody>
          <a:bodyPr>
            <a:spAutoFit/>
          </a:bodyPr>
          <a:lstStyle/>
          <a:p>
            <a:pPr algn="just">
              <a:lnSpc>
                <a:spcPct val="80000"/>
              </a:lnSpc>
            </a:pPr>
            <a:r>
              <a:rPr lang="it-IT" altLang="it-IT" b="1" dirty="0"/>
              <a:t>L’archivio è il complesso dei documenti prodotti o comunque acquisiti da un ente (magistrature, organi e uffici periferici dello Stato, enti pubblici, istituzioni private, famiglia o persona) durante lo svolgimento della propria attività” (Paola Carucci, 1983)</a:t>
            </a:r>
          </a:p>
          <a:p>
            <a:pPr algn="just">
              <a:lnSpc>
                <a:spcPct val="80000"/>
              </a:lnSpc>
            </a:pPr>
            <a:endParaRPr lang="it-IT" altLang="it-IT" b="1" dirty="0"/>
          </a:p>
          <a:p>
            <a:pPr algn="just">
              <a:lnSpc>
                <a:spcPct val="80000"/>
              </a:lnSpc>
            </a:pPr>
            <a:endParaRPr lang="it-IT" altLang="it-IT" b="1"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536" y="34448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2411760" y="5157192"/>
            <a:ext cx="4572000" cy="923330"/>
          </a:xfrm>
          <a:prstGeom prst="rect">
            <a:avLst/>
          </a:prstGeom>
        </p:spPr>
        <p:txBody>
          <a:bodyPr>
            <a:spAutoFit/>
          </a:bodyPr>
          <a:lstStyle/>
          <a:p>
            <a:pPr algn="ctr"/>
            <a:r>
              <a:rPr lang="it-IT" altLang="it-IT" sz="1200" i="1" dirty="0">
                <a:solidFill>
                  <a:srgbClr val="395D93"/>
                </a:solidFill>
              </a:rPr>
              <a:t>il presente degli archivi: fragilità dell’inizio </a:t>
            </a:r>
            <a:br>
              <a:rPr lang="it-IT" altLang="it-IT" sz="1200" i="1" dirty="0">
                <a:solidFill>
                  <a:srgbClr val="395D93"/>
                </a:solidFill>
              </a:rPr>
            </a:br>
            <a:r>
              <a:rPr lang="it-IT" altLang="it-IT" sz="1200" i="1" dirty="0">
                <a:solidFill>
                  <a:srgbClr val="395D93"/>
                </a:solidFill>
              </a:rPr>
              <a:t>dinamiche di sopravvivenza </a:t>
            </a:r>
            <a:br>
              <a:rPr lang="it-IT" altLang="it-IT" sz="1200" i="1" dirty="0">
                <a:solidFill>
                  <a:srgbClr val="395D93"/>
                </a:solidFill>
              </a:rPr>
            </a:br>
            <a:r>
              <a:rPr lang="it-IT" altLang="it-IT" sz="1200" i="1" dirty="0">
                <a:solidFill>
                  <a:srgbClr val="FF0000"/>
                </a:solidFill>
              </a:rPr>
              <a:t>Maria Volpato Venezia, 24 marzo 2014 </a:t>
            </a:r>
            <a:r>
              <a:rPr lang="it-IT" altLang="it-IT" i="1" dirty="0">
                <a:solidFill>
                  <a:srgbClr val="FF0000"/>
                </a:solidFill>
              </a:rPr>
              <a:t/>
            </a:r>
            <a:br>
              <a:rPr lang="it-IT" altLang="it-IT" i="1" dirty="0">
                <a:solidFill>
                  <a:srgbClr val="FF0000"/>
                </a:solidFill>
              </a:rPr>
            </a:br>
            <a:endParaRPr lang="it-IT" dirty="0"/>
          </a:p>
        </p:txBody>
      </p:sp>
    </p:spTree>
    <p:extLst>
      <p:ext uri="{BB962C8B-B14F-4D97-AF65-F5344CB8AC3E}">
        <p14:creationId xmlns:p14="http://schemas.microsoft.com/office/powerpoint/2010/main" xmlns="" val="1981207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accent6">
                    <a:lumMod val="60000"/>
                    <a:lumOff val="40000"/>
                  </a:schemeClr>
                </a:solidFill>
              </a:rPr>
              <a:t>L’archivio </a:t>
            </a:r>
            <a:r>
              <a:rPr lang="it-IT" dirty="0" err="1">
                <a:solidFill>
                  <a:schemeClr val="accent6">
                    <a:lumMod val="60000"/>
                    <a:lumOff val="40000"/>
                  </a:schemeClr>
                </a:solidFill>
              </a:rPr>
              <a:t>e’</a:t>
            </a:r>
            <a:r>
              <a:rPr lang="it-IT" dirty="0">
                <a:solidFill>
                  <a:schemeClr val="accent6">
                    <a:lumMod val="60000"/>
                    <a:lumOff val="40000"/>
                  </a:schemeClr>
                </a:solidFill>
              </a:rPr>
              <a:t>….</a:t>
            </a:r>
            <a:endParaRPr lang="it-IT" dirty="0"/>
          </a:p>
        </p:txBody>
      </p:sp>
      <p:sp>
        <p:nvSpPr>
          <p:cNvPr id="3" name="Rettangolo 2"/>
          <p:cNvSpPr/>
          <p:nvPr/>
        </p:nvSpPr>
        <p:spPr>
          <a:xfrm>
            <a:off x="2699792" y="1942439"/>
            <a:ext cx="4572000" cy="2973122"/>
          </a:xfrm>
          <a:prstGeom prst="rect">
            <a:avLst/>
          </a:prstGeom>
        </p:spPr>
        <p:txBody>
          <a:bodyPr>
            <a:spAutoFit/>
          </a:bodyPr>
          <a:lstStyle/>
          <a:p>
            <a:pPr algn="just">
              <a:lnSpc>
                <a:spcPct val="80000"/>
              </a:lnSpc>
            </a:pPr>
            <a:r>
              <a:rPr lang="it-IT" altLang="it-IT" b="1" dirty="0" smtClean="0"/>
              <a:t>L’archivio </a:t>
            </a:r>
            <a:r>
              <a:rPr lang="it-IT" altLang="it-IT" b="1" dirty="0"/>
              <a:t>è “un complesso ordinato di testimonianze scritte, prodotte col tempo e nel tempo come strumento necessario al conseguimento pratico dei propri fini, o per attuare l’esercizio delle proprie funzioni, da un ‘autore’ – ente pubblico o privato, laico o ecclesiastico; famiglia, persona fisica – e poi assumibili come fonte utile per il ripensamento di un passato come intento storiografico” (Arnaldo D’Addario, 1989) </a:t>
            </a:r>
          </a:p>
          <a:p>
            <a:pPr>
              <a:lnSpc>
                <a:spcPct val="80000"/>
              </a:lnSpc>
            </a:pPr>
            <a:endParaRPr lang="it-IT" alt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6256" y="404664"/>
            <a:ext cx="876300" cy="723900"/>
          </a:xfrm>
          <a:prstGeom prst="rect">
            <a:avLst/>
          </a:prstGeom>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27463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2195736" y="5157192"/>
            <a:ext cx="5382344" cy="954107"/>
          </a:xfrm>
          <a:prstGeom prst="rect">
            <a:avLst/>
          </a:prstGeom>
        </p:spPr>
        <p:txBody>
          <a:bodyPr wrap="square">
            <a:spAutoFit/>
          </a:bodyPr>
          <a:lstStyle/>
          <a:p>
            <a:pPr algn="ctr"/>
            <a:r>
              <a:rPr lang="it-IT" altLang="it-IT" sz="1400" i="1" dirty="0">
                <a:solidFill>
                  <a:srgbClr val="395D93"/>
                </a:solidFill>
              </a:rPr>
              <a:t>il presente degli archivi: fragilità dell’inizio </a:t>
            </a:r>
            <a:br>
              <a:rPr lang="it-IT" altLang="it-IT" sz="1400" i="1" dirty="0">
                <a:solidFill>
                  <a:srgbClr val="395D93"/>
                </a:solidFill>
              </a:rPr>
            </a:br>
            <a:r>
              <a:rPr lang="it-IT" altLang="it-IT" sz="1400" i="1" dirty="0">
                <a:solidFill>
                  <a:srgbClr val="395D93"/>
                </a:solidFill>
              </a:rPr>
              <a:t>dinamiche di sopravvivenza </a:t>
            </a:r>
            <a:br>
              <a:rPr lang="it-IT" altLang="it-IT" sz="1400" i="1" dirty="0">
                <a:solidFill>
                  <a:srgbClr val="395D93"/>
                </a:solidFill>
              </a:rPr>
            </a:br>
            <a:r>
              <a:rPr lang="it-IT" altLang="it-IT" sz="1400" i="1" dirty="0">
                <a:solidFill>
                  <a:srgbClr val="FF0000"/>
                </a:solidFill>
              </a:rPr>
              <a:t>Maria Volpato Venezia, 24 marzo 2014 </a:t>
            </a:r>
            <a:br>
              <a:rPr lang="it-IT" altLang="it-IT" sz="1400" i="1" dirty="0">
                <a:solidFill>
                  <a:srgbClr val="FF0000"/>
                </a:solidFill>
              </a:rPr>
            </a:br>
            <a:endParaRPr lang="it-IT" sz="1400" dirty="0"/>
          </a:p>
        </p:txBody>
      </p:sp>
    </p:spTree>
    <p:extLst>
      <p:ext uri="{BB962C8B-B14F-4D97-AF65-F5344CB8AC3E}">
        <p14:creationId xmlns:p14="http://schemas.microsoft.com/office/powerpoint/2010/main" xmlns="" val="2652749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FF00"/>
                </a:solidFill>
              </a:rPr>
              <a:t>L’archivio è UNO</a:t>
            </a:r>
            <a:endParaRPr lang="it-IT" dirty="0">
              <a:solidFill>
                <a:srgbClr val="FFFF00"/>
              </a:solidFill>
            </a:endParaRPr>
          </a:p>
        </p:txBody>
      </p:sp>
      <p:sp>
        <p:nvSpPr>
          <p:cNvPr id="3" name="Segnaposto contenuto 2"/>
          <p:cNvSpPr>
            <a:spLocks noGrp="1"/>
          </p:cNvSpPr>
          <p:nvPr>
            <p:ph idx="1"/>
          </p:nvPr>
        </p:nvSpPr>
        <p:spPr/>
        <p:txBody>
          <a:bodyPr/>
          <a:lstStyle/>
          <a:p>
            <a:pPr algn="r">
              <a:buNone/>
            </a:pPr>
            <a:r>
              <a:rPr lang="it-IT" altLang="it-IT" sz="1000" i="1" dirty="0" smtClean="0">
                <a:solidFill>
                  <a:srgbClr val="395D93"/>
                </a:solidFill>
              </a:rPr>
              <a:t>il presente degli archivi: fragilità dell’inizio </a:t>
            </a:r>
            <a:br>
              <a:rPr lang="it-IT" altLang="it-IT" sz="1000" i="1" dirty="0" smtClean="0">
                <a:solidFill>
                  <a:srgbClr val="395D93"/>
                </a:solidFill>
              </a:rPr>
            </a:br>
            <a:r>
              <a:rPr lang="it-IT" altLang="it-IT" sz="1000" i="1" dirty="0" smtClean="0">
                <a:solidFill>
                  <a:srgbClr val="395D93"/>
                </a:solidFill>
              </a:rPr>
              <a:t>dinamiche di sopravvivenza </a:t>
            </a:r>
            <a:br>
              <a:rPr lang="it-IT" altLang="it-IT" sz="1000" i="1" dirty="0" smtClean="0">
                <a:solidFill>
                  <a:srgbClr val="395D93"/>
                </a:solidFill>
              </a:rPr>
            </a:br>
            <a:r>
              <a:rPr lang="it-IT" altLang="it-IT" sz="1000" i="1" dirty="0" smtClean="0">
                <a:solidFill>
                  <a:srgbClr val="FF0000"/>
                </a:solidFill>
              </a:rPr>
              <a:t>Maria Volpato Venezia, 24 marzo 2014 </a:t>
            </a:r>
            <a:r>
              <a:rPr lang="it-IT" altLang="it-IT" sz="1800" i="1" dirty="0" smtClean="0">
                <a:solidFill>
                  <a:srgbClr val="FF0000"/>
                </a:solidFill>
              </a:rPr>
              <a:t/>
            </a:r>
            <a:br>
              <a:rPr lang="it-IT" altLang="it-IT" sz="1800" i="1" dirty="0" smtClean="0">
                <a:solidFill>
                  <a:srgbClr val="FF0000"/>
                </a:solidFill>
              </a:rPr>
            </a:br>
            <a:endParaRPr lang="it-IT" sz="1800" dirty="0" smtClean="0"/>
          </a:p>
          <a:p>
            <a:pPr algn="just">
              <a:buNone/>
            </a:pPr>
            <a:r>
              <a:rPr lang="en-GB" sz="2400" dirty="0" smtClean="0"/>
              <a:t>La </a:t>
            </a:r>
            <a:r>
              <a:rPr lang="en-GB" sz="2400" dirty="0" err="1" smtClean="0"/>
              <a:t>tradizione</a:t>
            </a:r>
            <a:r>
              <a:rPr lang="en-GB" sz="2400" dirty="0" smtClean="0"/>
              <a:t> </a:t>
            </a:r>
            <a:r>
              <a:rPr lang="en-GB" sz="2400" dirty="0" err="1" smtClean="0"/>
              <a:t>Archivistica</a:t>
            </a:r>
            <a:r>
              <a:rPr lang="en-GB" sz="2400" dirty="0" smtClean="0"/>
              <a:t> </a:t>
            </a:r>
            <a:r>
              <a:rPr lang="en-GB" sz="2400" dirty="0" err="1" smtClean="0"/>
              <a:t>Italiana</a:t>
            </a:r>
            <a:r>
              <a:rPr lang="en-GB" sz="2400" dirty="0" smtClean="0"/>
              <a:t> </a:t>
            </a:r>
            <a:r>
              <a:rPr lang="en-GB" sz="2400" dirty="0" err="1" smtClean="0"/>
              <a:t>si</a:t>
            </a:r>
            <a:r>
              <a:rPr lang="en-GB" sz="2400" dirty="0" smtClean="0"/>
              <a:t> </a:t>
            </a:r>
            <a:r>
              <a:rPr lang="en-GB" sz="2400" dirty="0" err="1" smtClean="0"/>
              <a:t>fonda</a:t>
            </a:r>
            <a:r>
              <a:rPr lang="en-GB" sz="2400" dirty="0" smtClean="0"/>
              <a:t> </a:t>
            </a:r>
            <a:r>
              <a:rPr lang="en-GB" sz="2400" dirty="0" err="1" smtClean="0"/>
              <a:t>dunque</a:t>
            </a:r>
            <a:r>
              <a:rPr lang="en-GB" sz="2400" dirty="0" smtClean="0"/>
              <a:t> </a:t>
            </a:r>
            <a:r>
              <a:rPr lang="en-GB" sz="2400" dirty="0" err="1" smtClean="0"/>
              <a:t>su</a:t>
            </a:r>
            <a:r>
              <a:rPr lang="en-GB" sz="2400" dirty="0" smtClean="0"/>
              <a:t> </a:t>
            </a:r>
            <a:r>
              <a:rPr lang="en-GB" sz="2400" dirty="0" err="1" smtClean="0"/>
              <a:t>una</a:t>
            </a:r>
            <a:r>
              <a:rPr lang="en-GB" sz="2400" dirty="0" smtClean="0"/>
              <a:t> </a:t>
            </a:r>
            <a:r>
              <a:rPr lang="en-GB" sz="2400" dirty="0" err="1" smtClean="0"/>
              <a:t>concezione</a:t>
            </a:r>
            <a:r>
              <a:rPr lang="en-GB" sz="2400" dirty="0" smtClean="0"/>
              <a:t> </a:t>
            </a:r>
            <a:r>
              <a:rPr lang="en-GB" sz="2400" dirty="0" err="1" smtClean="0"/>
              <a:t>unitaria</a:t>
            </a:r>
            <a:r>
              <a:rPr lang="en-GB" sz="2400" dirty="0" smtClean="0"/>
              <a:t> del </a:t>
            </a:r>
            <a:r>
              <a:rPr lang="en-GB" sz="2400" dirty="0" err="1" smtClean="0"/>
              <a:t>bene</a:t>
            </a:r>
            <a:r>
              <a:rPr lang="en-GB" sz="2400" dirty="0" smtClean="0"/>
              <a:t> </a:t>
            </a:r>
            <a:r>
              <a:rPr lang="en-GB" sz="2400" dirty="0" err="1" smtClean="0"/>
              <a:t>Archivio</a:t>
            </a:r>
            <a:r>
              <a:rPr lang="en-GB" sz="2400" dirty="0" smtClean="0"/>
              <a:t> in cui </a:t>
            </a:r>
            <a:r>
              <a:rPr lang="en-GB" sz="2400" dirty="0" err="1" smtClean="0"/>
              <a:t>sussitono</a:t>
            </a:r>
            <a:r>
              <a:rPr lang="en-GB" sz="2400" dirty="0" smtClean="0"/>
              <a:t> la </a:t>
            </a:r>
            <a:r>
              <a:rPr lang="en-GB" sz="2400" dirty="0" err="1" smtClean="0"/>
              <a:t>compresenza</a:t>
            </a:r>
            <a:r>
              <a:rPr lang="en-GB" sz="2400" dirty="0" smtClean="0"/>
              <a:t> del </a:t>
            </a:r>
            <a:r>
              <a:rPr lang="en-GB" sz="2400" dirty="0" err="1" smtClean="0"/>
              <a:t>valore</a:t>
            </a:r>
            <a:r>
              <a:rPr lang="en-GB" sz="2400" dirty="0" smtClean="0"/>
              <a:t> </a:t>
            </a:r>
            <a:r>
              <a:rPr lang="en-GB" sz="2400" dirty="0" err="1" smtClean="0"/>
              <a:t>amministrativo</a:t>
            </a:r>
            <a:r>
              <a:rPr lang="en-GB" sz="2400" dirty="0" smtClean="0"/>
              <a:t> e del </a:t>
            </a:r>
            <a:r>
              <a:rPr lang="en-GB" sz="2400" dirty="0" err="1" smtClean="0"/>
              <a:t>valore</a:t>
            </a:r>
            <a:r>
              <a:rPr lang="en-GB" sz="2400" dirty="0" smtClean="0"/>
              <a:t> </a:t>
            </a:r>
            <a:r>
              <a:rPr lang="en-GB" sz="2400" dirty="0" err="1" smtClean="0"/>
              <a:t>culturale</a:t>
            </a:r>
            <a:r>
              <a:rPr lang="en-GB" sz="2400" dirty="0" smtClean="0"/>
              <a:t>. </a:t>
            </a:r>
            <a:r>
              <a:rPr lang="en-GB" sz="2400" dirty="0" err="1" smtClean="0"/>
              <a:t>Questo</a:t>
            </a:r>
            <a:r>
              <a:rPr lang="en-GB" sz="2400" dirty="0" smtClean="0"/>
              <a:t> </a:t>
            </a:r>
            <a:r>
              <a:rPr lang="en-GB" sz="2400" dirty="0" err="1" smtClean="0"/>
              <a:t>coinvolge</a:t>
            </a:r>
            <a:r>
              <a:rPr lang="en-GB" sz="2400" dirty="0" smtClean="0"/>
              <a:t> in quasi </a:t>
            </a:r>
            <a:r>
              <a:rPr lang="en-GB" sz="2400" dirty="0" err="1" smtClean="0"/>
              <a:t>egual</a:t>
            </a:r>
            <a:r>
              <a:rPr lang="en-GB" sz="2400" dirty="0" smtClean="0"/>
              <a:t> </a:t>
            </a:r>
            <a:r>
              <a:rPr lang="en-GB" sz="2400" dirty="0" err="1" smtClean="0"/>
              <a:t>misura</a:t>
            </a:r>
            <a:r>
              <a:rPr lang="en-GB" sz="2400" dirty="0" smtClean="0"/>
              <a:t>, </a:t>
            </a:r>
            <a:r>
              <a:rPr lang="en-GB" sz="2400" dirty="0" err="1" smtClean="0"/>
              <a:t>una</a:t>
            </a:r>
            <a:r>
              <a:rPr lang="en-GB" sz="2400" dirty="0" smtClean="0"/>
              <a:t> </a:t>
            </a:r>
            <a:r>
              <a:rPr lang="en-GB" sz="2400" dirty="0" err="1" smtClean="0"/>
              <a:t>responsabilità</a:t>
            </a:r>
            <a:r>
              <a:rPr lang="en-GB" sz="2400" dirty="0" smtClean="0"/>
              <a:t> </a:t>
            </a:r>
            <a:r>
              <a:rPr lang="en-GB" sz="2400" dirty="0" err="1" smtClean="0"/>
              <a:t>dell’amministrazione</a:t>
            </a:r>
            <a:r>
              <a:rPr lang="en-GB" sz="2400" dirty="0" smtClean="0"/>
              <a:t> </a:t>
            </a:r>
            <a:r>
              <a:rPr lang="en-GB" sz="2400" dirty="0" err="1" smtClean="0"/>
              <a:t>Statale-Archivistica</a:t>
            </a:r>
            <a:r>
              <a:rPr lang="en-GB" sz="2400" dirty="0" smtClean="0"/>
              <a:t> e del </a:t>
            </a:r>
            <a:r>
              <a:rPr lang="en-GB" sz="2400" dirty="0" err="1" smtClean="0"/>
              <a:t>Soggetto</a:t>
            </a:r>
            <a:r>
              <a:rPr lang="en-GB" sz="2400" dirty="0" smtClean="0"/>
              <a:t> o </a:t>
            </a:r>
            <a:r>
              <a:rPr lang="en-GB" sz="2400" dirty="0" err="1" smtClean="0"/>
              <a:t>Ente</a:t>
            </a:r>
            <a:r>
              <a:rPr lang="en-GB" sz="2400" dirty="0" smtClean="0"/>
              <a:t> </a:t>
            </a:r>
            <a:r>
              <a:rPr lang="en-GB" sz="2400" dirty="0" err="1" smtClean="0"/>
              <a:t>Produttore</a:t>
            </a:r>
            <a:endParaRPr lang="en-GB" sz="2400" dirty="0" smtClean="0"/>
          </a:p>
          <a:p>
            <a:pPr algn="just">
              <a:buNone/>
            </a:pPr>
            <a:r>
              <a:rPr lang="en-GB" sz="2400" dirty="0" err="1" smtClean="0"/>
              <a:t>l'archivio</a:t>
            </a:r>
            <a:r>
              <a:rPr lang="en-GB" sz="2400" dirty="0" smtClean="0"/>
              <a:t> </a:t>
            </a:r>
            <a:r>
              <a:rPr lang="en-GB" sz="2400" dirty="0" err="1" smtClean="0"/>
              <a:t>appartiene</a:t>
            </a:r>
            <a:r>
              <a:rPr lang="en-GB" sz="2400" dirty="0" smtClean="0"/>
              <a:t> a </a:t>
            </a:r>
            <a:r>
              <a:rPr lang="en-GB" sz="2400" dirty="0" err="1" smtClean="0"/>
              <a:t>tutti</a:t>
            </a:r>
            <a:r>
              <a:rPr lang="en-GB" sz="2400" dirty="0" smtClean="0"/>
              <a:t> e serve a </a:t>
            </a:r>
            <a:r>
              <a:rPr lang="en-GB" sz="2400" dirty="0" err="1" smtClean="0"/>
              <a:t>tutti</a:t>
            </a:r>
            <a:r>
              <a:rPr lang="en-GB" sz="2400" dirty="0" smtClean="0"/>
              <a:t> per </a:t>
            </a:r>
            <a:r>
              <a:rPr lang="en-GB" sz="2400" dirty="0" err="1" smtClean="0"/>
              <a:t>dirla</a:t>
            </a:r>
            <a:r>
              <a:rPr lang="en-GB" sz="2400" dirty="0" smtClean="0"/>
              <a:t> con le parole </a:t>
            </a:r>
            <a:r>
              <a:rPr lang="en-GB" sz="2400" dirty="0" err="1" smtClean="0"/>
              <a:t>di</a:t>
            </a:r>
            <a:r>
              <a:rPr lang="en-GB" sz="2400" dirty="0" smtClean="0"/>
              <a:t> </a:t>
            </a:r>
            <a:r>
              <a:rPr lang="en-GB" sz="2400" dirty="0" err="1" smtClean="0"/>
              <a:t>Giorgetta</a:t>
            </a:r>
            <a:r>
              <a:rPr lang="en-GB" sz="2400" dirty="0" smtClean="0"/>
              <a:t> </a:t>
            </a:r>
            <a:r>
              <a:rPr lang="en-GB" sz="2400" dirty="0" err="1" smtClean="0"/>
              <a:t>Bonfiglio</a:t>
            </a:r>
            <a:r>
              <a:rPr lang="en-GB" sz="2400" dirty="0" smtClean="0"/>
              <a:t> </a:t>
            </a:r>
            <a:r>
              <a:rPr lang="en-GB" sz="2400" dirty="0" err="1" smtClean="0"/>
              <a:t>Dosio</a:t>
            </a:r>
            <a:endParaRPr lang="en-GB" sz="2400" dirty="0" smtClean="0"/>
          </a:p>
          <a:p>
            <a:pPr algn="just">
              <a:buNone/>
            </a:pPr>
            <a:endParaRPr lang="it-IT" sz="2400" dirty="0"/>
          </a:p>
        </p:txBody>
      </p:sp>
      <p:sp>
        <p:nvSpPr>
          <p:cNvPr id="4" name="Rettangolo 3"/>
          <p:cNvSpPr/>
          <p:nvPr/>
        </p:nvSpPr>
        <p:spPr>
          <a:xfrm>
            <a:off x="2286000" y="2385638"/>
            <a:ext cx="4572000" cy="978729"/>
          </a:xfrm>
          <a:prstGeom prst="rect">
            <a:avLst/>
          </a:prstGeom>
        </p:spPr>
        <p:txBody>
          <a:bodyPr>
            <a:spAutoFit/>
          </a:bodyPr>
          <a:lstStyle/>
          <a:p>
            <a:pPr algn="just" eaLnBrk="1" hangingPunct="1">
              <a:lnSpc>
                <a:spcPct val="80000"/>
              </a:lnSpc>
              <a:defRPr/>
            </a:pPr>
            <a:endParaRPr lang="en-GB" dirty="0" smtClean="0"/>
          </a:p>
          <a:p>
            <a:pPr algn="just" eaLnBrk="1" hangingPunct="1">
              <a:lnSpc>
                <a:spcPct val="80000"/>
              </a:lnSpc>
              <a:defRPr/>
            </a:pPr>
            <a:endParaRPr lang="en-GB" dirty="0" smtClean="0"/>
          </a:p>
          <a:p>
            <a:pPr algn="just" eaLnBrk="1" hangingPunct="1">
              <a:lnSpc>
                <a:spcPct val="80000"/>
              </a:lnSpc>
              <a:defRPr/>
            </a:pPr>
            <a:endParaRPr lang="en-GB" dirty="0" smtClean="0"/>
          </a:p>
          <a:p>
            <a:pPr algn="just" eaLnBrk="1" hangingPunct="1">
              <a:lnSpc>
                <a:spcPct val="80000"/>
              </a:lnSpc>
              <a:defRPr/>
            </a:pPr>
            <a:endParaRPr lang="en-GB" dirty="0" smtClean="0"/>
          </a:p>
        </p:txBody>
      </p:sp>
    </p:spTree>
    <p:extLst>
      <p:ext uri="{BB962C8B-B14F-4D97-AF65-F5344CB8AC3E}">
        <p14:creationId xmlns:p14="http://schemas.microsoft.com/office/powerpoint/2010/main" xmlns="" val="3628929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sz="1600" i="1" dirty="0" smtClean="0">
                <a:solidFill>
                  <a:srgbClr val="395D93"/>
                </a:solidFill>
              </a:rPr>
              <a:t>Il presente degli archivi: fragilità dell’inizio </a:t>
            </a:r>
            <a:br>
              <a:rPr lang="it-IT" altLang="it-IT" sz="1600" i="1" dirty="0" smtClean="0">
                <a:solidFill>
                  <a:srgbClr val="395D93"/>
                </a:solidFill>
              </a:rPr>
            </a:br>
            <a:r>
              <a:rPr lang="it-IT" altLang="it-IT" sz="1600" i="1" dirty="0" smtClean="0">
                <a:solidFill>
                  <a:srgbClr val="395D93"/>
                </a:solidFill>
              </a:rPr>
              <a:t>dinamiche di sopravvivenza- </a:t>
            </a:r>
            <a:r>
              <a:rPr lang="it-IT" altLang="it-IT" sz="1600" i="1" dirty="0" smtClean="0">
                <a:ln>
                  <a:solidFill>
                    <a:srgbClr val="FF0000"/>
                  </a:solidFill>
                </a:ln>
                <a:solidFill>
                  <a:srgbClr val="00070C"/>
                </a:solidFill>
              </a:rPr>
              <a:t>Maria Volpato -</a:t>
            </a:r>
            <a:br>
              <a:rPr lang="it-IT" altLang="it-IT" sz="1600" i="1" dirty="0" smtClean="0">
                <a:ln>
                  <a:solidFill>
                    <a:srgbClr val="FF0000"/>
                  </a:solidFill>
                </a:ln>
                <a:solidFill>
                  <a:srgbClr val="00070C"/>
                </a:solidFill>
              </a:rPr>
            </a:br>
            <a:r>
              <a:rPr lang="it-IT" altLang="it-IT" sz="1600" i="1" dirty="0" smtClean="0">
                <a:ln>
                  <a:solidFill>
                    <a:srgbClr val="FF0000"/>
                  </a:solidFill>
                </a:ln>
                <a:solidFill>
                  <a:srgbClr val="00070C"/>
                </a:solidFill>
              </a:rPr>
              <a:t>Venezia, 24 marzo 2014</a:t>
            </a:r>
            <a:r>
              <a:rPr lang="it-IT" altLang="it-IT" sz="1600" i="1" dirty="0" smtClean="0">
                <a:ln>
                  <a:solidFill>
                    <a:srgbClr val="FF0000"/>
                  </a:solidFill>
                </a:ln>
                <a:solidFill>
                  <a:srgbClr val="395D93"/>
                </a:solidFill>
              </a:rPr>
              <a:t/>
            </a:r>
            <a:br>
              <a:rPr lang="it-IT" altLang="it-IT" sz="1600" i="1" dirty="0" smtClean="0">
                <a:ln>
                  <a:solidFill>
                    <a:srgbClr val="FF0000"/>
                  </a:solidFill>
                </a:ln>
                <a:solidFill>
                  <a:srgbClr val="395D93"/>
                </a:solidFill>
              </a:rPr>
            </a:br>
            <a:endParaRPr lang="it-IT" sz="1600" dirty="0"/>
          </a:p>
        </p:txBody>
      </p:sp>
      <p:pic>
        <p:nvPicPr>
          <p:cNvPr id="3" name="Immagine 2"/>
          <p:cNvPicPr>
            <a:picLocks noChangeAspect="1"/>
          </p:cNvPicPr>
          <p:nvPr/>
        </p:nvPicPr>
        <p:blipFill>
          <a:blip r:embed="rId3" cstate="print"/>
          <a:stretch>
            <a:fillRect/>
          </a:stretch>
        </p:blipFill>
        <p:spPr>
          <a:xfrm>
            <a:off x="827584" y="1052736"/>
            <a:ext cx="7272808" cy="5454607"/>
          </a:xfrm>
          <a:prstGeom prst="rect">
            <a:avLst/>
          </a:prstGeom>
        </p:spPr>
      </p:pic>
      <p:pic>
        <p:nvPicPr>
          <p:cNvPr id="5"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8" y="332656"/>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5925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sz="1000" i="1" dirty="0" smtClean="0">
                <a:solidFill>
                  <a:srgbClr val="395D93"/>
                </a:solidFill>
              </a:rPr>
              <a:t>Il presente degli archivi: fragilità dell’inizio </a:t>
            </a:r>
            <a:br>
              <a:rPr lang="it-IT" altLang="it-IT" sz="1000" i="1" dirty="0" smtClean="0">
                <a:solidFill>
                  <a:srgbClr val="395D93"/>
                </a:solidFill>
              </a:rPr>
            </a:br>
            <a:r>
              <a:rPr lang="it-IT" altLang="it-IT" sz="1000" i="1" dirty="0" smtClean="0">
                <a:solidFill>
                  <a:srgbClr val="395D93"/>
                </a:solidFill>
              </a:rPr>
              <a:t>dinamiche di sopravvivenza- </a:t>
            </a:r>
            <a:r>
              <a:rPr lang="it-IT" altLang="it-IT" sz="1000" i="1" dirty="0" smtClean="0">
                <a:ln>
                  <a:solidFill>
                    <a:srgbClr val="FF0000"/>
                  </a:solidFill>
                </a:ln>
                <a:solidFill>
                  <a:srgbClr val="395D93"/>
                </a:solidFill>
              </a:rPr>
              <a:t>Maria Volpato -</a:t>
            </a:r>
            <a:br>
              <a:rPr lang="it-IT" altLang="it-IT" sz="1000" i="1" dirty="0" smtClean="0">
                <a:ln>
                  <a:solidFill>
                    <a:srgbClr val="FF0000"/>
                  </a:solidFill>
                </a:ln>
                <a:solidFill>
                  <a:srgbClr val="395D93"/>
                </a:solidFill>
              </a:rPr>
            </a:br>
            <a:r>
              <a:rPr lang="it-IT" altLang="it-IT" sz="1000" i="1" dirty="0" smtClean="0">
                <a:ln>
                  <a:solidFill>
                    <a:srgbClr val="FF0000"/>
                  </a:solidFill>
                </a:ln>
                <a:solidFill>
                  <a:srgbClr val="395D93"/>
                </a:solidFill>
              </a:rPr>
              <a:t>Venezia, 24 marzo 2014</a:t>
            </a:r>
            <a:endParaRPr lang="it-IT" sz="1000" dirty="0"/>
          </a:p>
        </p:txBody>
      </p:sp>
      <p:pic>
        <p:nvPicPr>
          <p:cNvPr id="3" name="Immagine 2"/>
          <p:cNvPicPr>
            <a:picLocks noChangeAspect="1"/>
          </p:cNvPicPr>
          <p:nvPr/>
        </p:nvPicPr>
        <p:blipFill>
          <a:blip r:embed="rId2" cstate="print"/>
          <a:stretch>
            <a:fillRect/>
          </a:stretch>
        </p:blipFill>
        <p:spPr>
          <a:xfrm>
            <a:off x="1835696" y="1412776"/>
            <a:ext cx="6048672" cy="4536505"/>
          </a:xfrm>
          <a:prstGeom prst="rect">
            <a:avLst/>
          </a:prstGeom>
        </p:spPr>
      </p:pic>
      <p:pic>
        <p:nvPicPr>
          <p:cNvPr id="4"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12160" y="62068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g0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7900" y="896938"/>
            <a:ext cx="4094163" cy="596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Picture 4" descr="LuigiNon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1385888"/>
            <a:ext cx="4240212"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7"/>
          <p:cNvSpPr txBox="1">
            <a:spLocks noChangeArrowheads="1"/>
          </p:cNvSpPr>
          <p:nvPr/>
        </p:nvSpPr>
        <p:spPr bwMode="auto">
          <a:xfrm>
            <a:off x="323850" y="260350"/>
            <a:ext cx="3908425"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solidFill>
                  <a:srgbClr val="395D93"/>
                </a:solidFill>
              </a:rPr>
              <a:t>Evoluzioni dei sistemi di comunicazione e nella produzione di documenti.</a:t>
            </a:r>
          </a:p>
        </p:txBody>
      </p:sp>
      <p:sp>
        <p:nvSpPr>
          <p:cNvPr id="7173" name="Text Box 8"/>
          <p:cNvSpPr txBox="1">
            <a:spLocks noChangeArrowheads="1"/>
          </p:cNvSpPr>
          <p:nvPr/>
        </p:nvSpPr>
        <p:spPr bwMode="auto">
          <a:xfrm>
            <a:off x="5435600" y="180726"/>
            <a:ext cx="3168650"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1200" i="1" dirty="0" smtClean="0">
                <a:solidFill>
                  <a:srgbClr val="395D93"/>
                </a:solidFill>
              </a:rPr>
              <a:t>Il presente degli archivi: fragilità dell’inizio </a:t>
            </a:r>
          </a:p>
          <a:p>
            <a:pPr algn="ctr" eaLnBrk="1" hangingPunct="1">
              <a:buFontTx/>
              <a:buNone/>
            </a:pPr>
            <a:r>
              <a:rPr lang="it-IT" altLang="it-IT" sz="1200" i="1" dirty="0" smtClean="0">
                <a:solidFill>
                  <a:srgbClr val="395D93"/>
                </a:solidFill>
              </a:rPr>
              <a:t>dinamiche di sopravvivenza </a:t>
            </a:r>
          </a:p>
          <a:p>
            <a:pPr algn="ctr" eaLnBrk="1" hangingPunct="1">
              <a:buFontTx/>
              <a:buNone/>
            </a:pPr>
            <a:r>
              <a:rPr lang="it-IT" altLang="it-IT" sz="1200" i="1" dirty="0" smtClean="0">
                <a:solidFill>
                  <a:srgbClr val="FF0000"/>
                </a:solidFill>
              </a:rPr>
              <a:t>Maria Volpato</a:t>
            </a:r>
          </a:p>
          <a:p>
            <a:pPr algn="r" eaLnBrk="1" hangingPunct="1">
              <a:spcBef>
                <a:spcPct val="0"/>
              </a:spcBef>
              <a:buFontTx/>
              <a:buNone/>
            </a:pPr>
            <a:endParaRPr lang="it-IT" altLang="it-IT" sz="1200" i="1" dirty="0">
              <a:solidFill>
                <a:srgbClr val="395D93"/>
              </a:solidFill>
            </a:endParaRPr>
          </a:p>
        </p:txBody>
      </p:sp>
      <p:sp>
        <p:nvSpPr>
          <p:cNvPr id="7174" name="Text Box 9"/>
          <p:cNvSpPr txBox="1">
            <a:spLocks noChangeArrowheads="1"/>
          </p:cNvSpPr>
          <p:nvPr/>
        </p:nvSpPr>
        <p:spPr bwMode="auto">
          <a:xfrm>
            <a:off x="5435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it-IT" altLang="it-IT" sz="1200" i="1" dirty="0">
              <a:solidFill>
                <a:srgbClr val="395D93"/>
              </a:solidFill>
            </a:endParaRPr>
          </a:p>
        </p:txBody>
      </p:sp>
      <p:pic>
        <p:nvPicPr>
          <p:cNvPr id="9"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2413" y="200293"/>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4"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1912" y="6356350"/>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8769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t>La Soprintendenza com’era e dov’era</a:t>
            </a:r>
            <a:endParaRPr lang="it-IT" sz="32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960" y="1417205"/>
            <a:ext cx="3556000" cy="2362200"/>
          </a:xfrm>
          <a:prstGeom prst="rect">
            <a:avLst/>
          </a:prstGeom>
        </p:spPr>
      </p:pic>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91880" y="3429000"/>
            <a:ext cx="3556000" cy="2362200"/>
          </a:xfrm>
          <a:prstGeom prst="rect">
            <a:avLst/>
          </a:prstGeom>
        </p:spPr>
      </p:pic>
      <p:pic>
        <p:nvPicPr>
          <p:cNvPr id="5" name="Immagin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4365104"/>
            <a:ext cx="3556000" cy="2362200"/>
          </a:xfrm>
          <a:prstGeom prst="rect">
            <a:avLst/>
          </a:prstGeom>
        </p:spPr>
      </p:pic>
      <p:pic>
        <p:nvPicPr>
          <p:cNvPr id="6" name="Immagin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3177" y="1417205"/>
            <a:ext cx="3556000" cy="2362200"/>
          </a:xfrm>
          <a:prstGeom prst="rect">
            <a:avLst/>
          </a:prstGeom>
        </p:spPr>
      </p:pic>
      <p:pic>
        <p:nvPicPr>
          <p:cNvPr id="7" name="Immagin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88000" y="4504258"/>
            <a:ext cx="3556000" cy="2362200"/>
          </a:xfrm>
          <a:prstGeom prst="rect">
            <a:avLst/>
          </a:prstGeom>
        </p:spPr>
      </p:pic>
      <p:pic>
        <p:nvPicPr>
          <p:cNvPr id="8"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6952" y="29049"/>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6035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95288" y="765175"/>
            <a:ext cx="8229600" cy="1143000"/>
          </a:xfrm>
        </p:spPr>
        <p:txBody>
          <a:bodyPr/>
          <a:lstStyle/>
          <a:p>
            <a:pPr eaLnBrk="1" hangingPunct="1"/>
            <a:r>
              <a:rPr lang="it-IT" altLang="it-IT" sz="3200" smtClean="0">
                <a:solidFill>
                  <a:srgbClr val="395D93"/>
                </a:solidFill>
              </a:rPr>
              <a:t>Che cosa fa la Soprintendenza?</a:t>
            </a:r>
          </a:p>
        </p:txBody>
      </p:sp>
      <p:sp>
        <p:nvSpPr>
          <p:cNvPr id="34819" name="Text Box 4"/>
          <p:cNvSpPr txBox="1">
            <a:spLocks noChangeArrowheads="1"/>
          </p:cNvSpPr>
          <p:nvPr/>
        </p:nvSpPr>
        <p:spPr bwMode="auto">
          <a:xfrm>
            <a:off x="827088" y="1989138"/>
            <a:ext cx="7581900"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dirty="0">
                <a:solidFill>
                  <a:srgbClr val="395D93"/>
                </a:solidFill>
              </a:rPr>
              <a:t>Vigila su:</a:t>
            </a:r>
          </a:p>
          <a:p>
            <a:pPr eaLnBrk="1" hangingPunct="1">
              <a:spcBef>
                <a:spcPct val="0"/>
              </a:spcBef>
              <a:buFontTx/>
              <a:buNone/>
            </a:pPr>
            <a:endParaRPr lang="it-IT" altLang="it-IT" dirty="0">
              <a:solidFill>
                <a:srgbClr val="395D93"/>
              </a:solidFill>
            </a:endParaRPr>
          </a:p>
          <a:p>
            <a:pPr lvl="1" eaLnBrk="1" hangingPunct="1">
              <a:spcBef>
                <a:spcPct val="0"/>
              </a:spcBef>
              <a:buFontTx/>
              <a:buChar char="•"/>
            </a:pPr>
            <a:r>
              <a:rPr lang="it-IT" altLang="it-IT" sz="2400" dirty="0">
                <a:solidFill>
                  <a:srgbClr val="395D93"/>
                </a:solidFill>
              </a:rPr>
              <a:t> Archivi di Enti pubblici (Regioni, Provincie, Comuni, ULSS, Consorzi di Bonifica, Camere di Commercio, Scuole, Università, Ordini Professionali</a:t>
            </a:r>
          </a:p>
          <a:p>
            <a:pPr lvl="1" eaLnBrk="1" hangingPunct="1">
              <a:spcBef>
                <a:spcPct val="0"/>
              </a:spcBef>
              <a:buFontTx/>
              <a:buNone/>
            </a:pPr>
            <a:endParaRPr lang="it-IT" altLang="it-IT" sz="2400" dirty="0">
              <a:solidFill>
                <a:srgbClr val="395D93"/>
              </a:solidFill>
            </a:endParaRPr>
          </a:p>
          <a:p>
            <a:pPr lvl="1" eaLnBrk="1" hangingPunct="1">
              <a:spcBef>
                <a:spcPct val="0"/>
              </a:spcBef>
              <a:buFontTx/>
              <a:buChar char="•"/>
            </a:pPr>
            <a:r>
              <a:rPr lang="it-IT" altLang="it-IT" sz="2400" dirty="0">
                <a:solidFill>
                  <a:srgbClr val="395D93"/>
                </a:solidFill>
              </a:rPr>
              <a:t> Archivi privati: famiglie, persone, partiti politici, imprese, organizzazioni sindacali, istituzioni culturali, ecc. </a:t>
            </a:r>
          </a:p>
        </p:txBody>
      </p:sp>
      <p:sp>
        <p:nvSpPr>
          <p:cNvPr id="34821" name="Text Box 10"/>
          <p:cNvSpPr txBox="1">
            <a:spLocks noChangeArrowheads="1"/>
          </p:cNvSpPr>
          <p:nvPr/>
        </p:nvSpPr>
        <p:spPr bwMode="auto">
          <a:xfrm>
            <a:off x="5272069" y="6040438"/>
            <a:ext cx="31686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None/>
            </a:pPr>
            <a:r>
              <a:rPr lang="it-IT" altLang="it-IT" sz="800" i="1" dirty="0">
                <a:solidFill>
                  <a:srgbClr val="395D93"/>
                </a:solidFill>
              </a:rPr>
              <a:t>il presente degli archivi: fragilità dell’inizio </a:t>
            </a:r>
            <a:br>
              <a:rPr lang="it-IT" altLang="it-IT" sz="800" i="1" dirty="0">
                <a:solidFill>
                  <a:srgbClr val="395D93"/>
                </a:solidFill>
              </a:rPr>
            </a:br>
            <a:r>
              <a:rPr lang="it-IT" altLang="it-IT" sz="800" i="1" dirty="0">
                <a:solidFill>
                  <a:srgbClr val="395D93"/>
                </a:solidFill>
              </a:rPr>
              <a:t>dinamiche di sopravvivenza </a:t>
            </a:r>
            <a:br>
              <a:rPr lang="it-IT" altLang="it-IT" sz="800" i="1" dirty="0">
                <a:solidFill>
                  <a:srgbClr val="395D93"/>
                </a:solidFill>
              </a:rPr>
            </a:br>
            <a:r>
              <a:rPr lang="it-IT" altLang="it-IT" sz="800" i="1" dirty="0">
                <a:solidFill>
                  <a:srgbClr val="FF0000"/>
                </a:solidFill>
              </a:rPr>
              <a:t>Maria Volpato Venezia, 24 marzo 2014 </a:t>
            </a:r>
            <a:br>
              <a:rPr lang="it-IT" altLang="it-IT" sz="800" i="1" dirty="0">
                <a:solidFill>
                  <a:srgbClr val="FF0000"/>
                </a:solidFill>
              </a:rPr>
            </a:br>
            <a:endParaRPr lang="it-IT" sz="800" dirty="0"/>
          </a:p>
        </p:txBody>
      </p:sp>
      <p:pic>
        <p:nvPicPr>
          <p:cNvPr id="6"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6952" y="62099"/>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8A3E75-B2FA-4E93-9511-42119D405E89}" type="slidenum">
              <a:rPr lang="it-IT" altLang="it-IT" sz="1400"/>
              <a:pPr>
                <a:spcBef>
                  <a:spcPct val="0"/>
                </a:spcBef>
                <a:buFontTx/>
                <a:buNone/>
              </a:pPr>
              <a:t>33</a:t>
            </a:fld>
            <a:endParaRPr lang="it-IT" altLang="it-IT" sz="1400"/>
          </a:p>
        </p:txBody>
      </p:sp>
      <p:sp>
        <p:nvSpPr>
          <p:cNvPr id="35843" name="Rectangle 2"/>
          <p:cNvSpPr>
            <a:spLocks noGrp="1" noChangeArrowheads="1"/>
          </p:cNvSpPr>
          <p:nvPr>
            <p:ph type="title"/>
          </p:nvPr>
        </p:nvSpPr>
        <p:spPr/>
        <p:txBody>
          <a:bodyPr/>
          <a:lstStyle/>
          <a:p>
            <a:r>
              <a:rPr lang="it-IT" altLang="it-IT" sz="2000" b="1" dirty="0" smtClean="0">
                <a:solidFill>
                  <a:srgbClr val="3333FF"/>
                </a:solidFill>
                <a:latin typeface="Comic Sans MS" panose="030F0702030302020204" pitchFamily="66" charset="0"/>
              </a:rPr>
              <a:t>La normativa Archivistica: il ruolo della Soprintendenza Archivistica dal DPR 1409/1963 al </a:t>
            </a:r>
            <a:r>
              <a:rPr lang="it-IT" altLang="it-IT" sz="2000" b="1" dirty="0" err="1" smtClean="0">
                <a:solidFill>
                  <a:srgbClr val="3333FF"/>
                </a:solidFill>
                <a:latin typeface="Comic Sans MS" panose="030F0702030302020204" pitchFamily="66" charset="0"/>
              </a:rPr>
              <a:t>D.lgs</a:t>
            </a:r>
            <a:r>
              <a:rPr lang="it-IT" altLang="it-IT" sz="2000" b="1" dirty="0" smtClean="0">
                <a:solidFill>
                  <a:srgbClr val="3333FF"/>
                </a:solidFill>
                <a:latin typeface="Comic Sans MS" panose="030F0702030302020204" pitchFamily="66" charset="0"/>
              </a:rPr>
              <a:t> 42/2004</a:t>
            </a:r>
          </a:p>
        </p:txBody>
      </p:sp>
      <p:sp>
        <p:nvSpPr>
          <p:cNvPr id="35844" name="Rectangle 3"/>
          <p:cNvSpPr>
            <a:spLocks noGrp="1" noChangeArrowheads="1"/>
          </p:cNvSpPr>
          <p:nvPr>
            <p:ph type="body" idx="1"/>
          </p:nvPr>
        </p:nvSpPr>
        <p:spPr/>
        <p:txBody>
          <a:bodyPr/>
          <a:lstStyle/>
          <a:p>
            <a:pPr>
              <a:lnSpc>
                <a:spcPct val="90000"/>
              </a:lnSpc>
            </a:pPr>
            <a:r>
              <a:rPr lang="it-IT" altLang="it-IT" dirty="0" smtClean="0"/>
              <a:t>La Vigilanza:</a:t>
            </a:r>
          </a:p>
          <a:p>
            <a:pPr algn="just">
              <a:lnSpc>
                <a:spcPct val="90000"/>
              </a:lnSpc>
            </a:pPr>
            <a:r>
              <a:rPr lang="it-IT" altLang="it-IT" dirty="0" smtClean="0"/>
              <a:t>È l’attività mediante la quale si esplicano le funzioni di tutela dei beni culturali previste dalla legge</a:t>
            </a:r>
          </a:p>
          <a:p>
            <a:pPr algn="just">
              <a:lnSpc>
                <a:spcPct val="90000"/>
              </a:lnSpc>
            </a:pPr>
            <a:r>
              <a:rPr lang="it-IT" altLang="it-IT" dirty="0" smtClean="0"/>
              <a:t>Gli archivi, i singoli documenti,  sono “ex </a:t>
            </a:r>
            <a:r>
              <a:rPr lang="it-IT" altLang="it-IT" dirty="0" err="1" smtClean="0"/>
              <a:t>lege</a:t>
            </a:r>
            <a:r>
              <a:rPr lang="it-IT" altLang="it-IT" dirty="0" smtClean="0"/>
              <a:t>” Beni Culturali e quindi oggetto della tutela (art. 10, comma 2, </a:t>
            </a:r>
            <a:r>
              <a:rPr lang="it-IT" altLang="it-IT" dirty="0" err="1" smtClean="0"/>
              <a:t>D.Lgs</a:t>
            </a:r>
            <a:r>
              <a:rPr lang="it-IT" altLang="it-IT" dirty="0" smtClean="0"/>
              <a:t> n. 42/2004- Codice dei Beni Culturali e del Paesaggio) </a:t>
            </a:r>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94712" y="1007269"/>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2699792" y="5708560"/>
            <a:ext cx="4572000" cy="830997"/>
          </a:xfrm>
          <a:prstGeom prst="rect">
            <a:avLst/>
          </a:prstGeom>
        </p:spPr>
        <p:txBody>
          <a:bodyPr>
            <a:spAutoFit/>
          </a:bodyPr>
          <a:lstStyle/>
          <a:p>
            <a:pPr algn="r" eaLnBrk="1" hangingPunct="1"/>
            <a:r>
              <a:rPr lang="it-IT" altLang="it-IT" sz="1200" i="1" dirty="0">
                <a:solidFill>
                  <a:srgbClr val="395D93"/>
                </a:solidFill>
              </a:rPr>
              <a:t>il presente degli archivi: fragilità dell’inizio </a:t>
            </a:r>
            <a:br>
              <a:rPr lang="it-IT" altLang="it-IT" sz="1200" i="1" dirty="0">
                <a:solidFill>
                  <a:srgbClr val="395D93"/>
                </a:solidFill>
              </a:rPr>
            </a:br>
            <a:r>
              <a:rPr lang="it-IT" altLang="it-IT" sz="1200" i="1" dirty="0">
                <a:solidFill>
                  <a:srgbClr val="395D93"/>
                </a:solidFill>
              </a:rPr>
              <a:t>dinamiche di sopravvivenza </a:t>
            </a:r>
            <a:br>
              <a:rPr lang="it-IT" altLang="it-IT" sz="1200" i="1" dirty="0">
                <a:solidFill>
                  <a:srgbClr val="395D93"/>
                </a:solidFill>
              </a:rPr>
            </a:br>
            <a:r>
              <a:rPr lang="it-IT" altLang="it-IT" sz="1200" i="1" dirty="0">
                <a:solidFill>
                  <a:srgbClr val="FF0000"/>
                </a:solidFill>
              </a:rPr>
              <a:t>Maria Volpato Venezia, 24 marzo 2014 </a:t>
            </a:r>
            <a:br>
              <a:rPr lang="it-IT" altLang="it-IT" sz="1200" i="1" dirty="0">
                <a:solidFill>
                  <a:srgbClr val="FF0000"/>
                </a:solidFill>
              </a:rPr>
            </a:br>
            <a:endParaRPr lang="it-IT" sz="1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contenuto 1"/>
          <p:cNvSpPr>
            <a:spLocks noGrp="1"/>
          </p:cNvSpPr>
          <p:nvPr>
            <p:ph/>
          </p:nvPr>
        </p:nvSpPr>
        <p:spPr>
          <a:xfrm>
            <a:off x="276672" y="416025"/>
            <a:ext cx="8229600" cy="5851525"/>
          </a:xfrm>
        </p:spPr>
        <p:txBody>
          <a:bodyPr/>
          <a:lstStyle/>
          <a:p>
            <a:pPr algn="just" eaLnBrk="1" hangingPunct="1">
              <a:lnSpc>
                <a:spcPct val="80000"/>
              </a:lnSpc>
            </a:pPr>
            <a:endParaRPr lang="it-IT" altLang="it-IT" sz="1800" b="1" dirty="0" smtClean="0">
              <a:solidFill>
                <a:srgbClr val="7030A0"/>
              </a:solidFill>
            </a:endParaRPr>
          </a:p>
          <a:p>
            <a:pPr algn="just" eaLnBrk="1" hangingPunct="1">
              <a:lnSpc>
                <a:spcPct val="80000"/>
              </a:lnSpc>
              <a:buNone/>
            </a:pPr>
            <a:r>
              <a:rPr lang="it-IT" altLang="it-IT" sz="1800" b="1" dirty="0" smtClean="0"/>
              <a:t>La Soprintendenza Archivistica per il Veneto è un organo periferico del                     </a:t>
            </a:r>
            <a:r>
              <a:rPr lang="it-IT" altLang="it-IT" sz="1800" b="1" dirty="0" smtClean="0">
                <a:solidFill>
                  <a:srgbClr val="00070C"/>
                </a:solidFill>
                <a:hlinkClick r:id="" action="ppaction://hlinkshowjump?jump=nextslide"/>
              </a:rPr>
              <a:t>Ministero dei beni e delle attività culturali e del turismo </a:t>
            </a:r>
          </a:p>
          <a:p>
            <a:pPr algn="just" eaLnBrk="1" hangingPunct="1">
              <a:lnSpc>
                <a:spcPct val="80000"/>
              </a:lnSpc>
              <a:buNone/>
            </a:pPr>
            <a:r>
              <a:rPr lang="it-IT" altLang="it-IT" sz="1800" b="1" dirty="0" smtClean="0">
                <a:solidFill>
                  <a:srgbClr val="00070C"/>
                </a:solidFill>
                <a:hlinkClick r:id="" action="ppaction://hlinkshowjump?jump=nextslide"/>
              </a:rPr>
              <a:t>       sito  http</a:t>
            </a:r>
            <a:r>
              <a:rPr lang="it-IT" altLang="it-IT" sz="1800" b="1" dirty="0">
                <a:solidFill>
                  <a:srgbClr val="00070C"/>
                </a:solidFill>
                <a:hlinkClick r:id="" action="ppaction://hlinkshowjump?jump=nextslide"/>
              </a:rPr>
              <a:t>://</a:t>
            </a:r>
            <a:r>
              <a:rPr lang="it-IT" altLang="it-IT" sz="1800" b="1" dirty="0" smtClean="0">
                <a:solidFill>
                  <a:srgbClr val="00070C"/>
                </a:solidFill>
                <a:hlinkClick r:id="" action="ppaction://hlinkshowjump?jump=nextslide"/>
              </a:rPr>
              <a:t>www.save.archivi.beniculturali.it</a:t>
            </a:r>
          </a:p>
          <a:p>
            <a:pPr marL="0" indent="0" algn="just" eaLnBrk="1" hangingPunct="1">
              <a:lnSpc>
                <a:spcPct val="80000"/>
              </a:lnSpc>
              <a:buNone/>
            </a:pPr>
            <a:endParaRPr lang="it-IT" altLang="it-IT" sz="1800" b="1" dirty="0" smtClean="0">
              <a:solidFill>
                <a:srgbClr val="0070C0"/>
              </a:solidFill>
              <a:hlinkClick r:id="" action="ppaction://hlinkshowjump?jump=nextslide"/>
            </a:endParaRPr>
          </a:p>
          <a:p>
            <a:pPr algn="just" eaLnBrk="1" hangingPunct="1">
              <a:lnSpc>
                <a:spcPct val="80000"/>
              </a:lnSpc>
              <a:buNone/>
            </a:pPr>
            <a:r>
              <a:rPr lang="it-IT" altLang="it-IT" sz="1800" b="1" dirty="0" smtClean="0">
                <a:solidFill>
                  <a:srgbClr val="7030A0"/>
                </a:solidFill>
                <a:hlinkClick r:id="" action="ppaction://hlinkshowjump?jump=nextslide"/>
              </a:rPr>
              <a:t>      dipende dalla Direzione Generale per gli Archivi </a:t>
            </a:r>
          </a:p>
          <a:p>
            <a:pPr algn="just" eaLnBrk="1" hangingPunct="1">
              <a:lnSpc>
                <a:spcPct val="80000"/>
              </a:lnSpc>
              <a:buNone/>
            </a:pPr>
            <a:r>
              <a:rPr lang="it-IT" altLang="it-IT" sz="1800" b="1" dirty="0" smtClean="0">
                <a:solidFill>
                  <a:srgbClr val="7030A0"/>
                </a:solidFill>
                <a:hlinkClick r:id="" action="ppaction://hlinkshowjump?jump=nextslide"/>
              </a:rPr>
              <a:t>       sito http</a:t>
            </a:r>
            <a:r>
              <a:rPr lang="it-IT" altLang="it-IT" sz="1800" b="1" dirty="0">
                <a:solidFill>
                  <a:srgbClr val="7030A0"/>
                </a:solidFill>
                <a:hlinkClick r:id="" action="ppaction://hlinkshowjump?jump=nextslide"/>
              </a:rPr>
              <a:t>://</a:t>
            </a:r>
            <a:r>
              <a:rPr lang="it-IT" altLang="it-IT" sz="1800" b="1" dirty="0" smtClean="0">
                <a:solidFill>
                  <a:srgbClr val="7030A0"/>
                </a:solidFill>
                <a:hlinkClick r:id="" action="ppaction://hlinkshowjump?jump=nextslide"/>
              </a:rPr>
              <a:t>www.archivi.beniculturali.it</a:t>
            </a:r>
          </a:p>
          <a:p>
            <a:pPr algn="just" eaLnBrk="1" hangingPunct="1">
              <a:lnSpc>
                <a:spcPct val="80000"/>
              </a:lnSpc>
              <a:buNone/>
            </a:pPr>
            <a:r>
              <a:rPr lang="it-IT" altLang="it-IT" sz="1800" b="1" dirty="0">
                <a:solidFill>
                  <a:srgbClr val="7030A0"/>
                </a:solidFill>
                <a:hlinkClick r:id="" action="ppaction://hlinkshowjump?jump=nextslide"/>
              </a:rPr>
              <a:t>c</a:t>
            </a:r>
            <a:r>
              <a:rPr lang="it-IT" altLang="it-IT" sz="1800" b="1" dirty="0" smtClean="0">
                <a:solidFill>
                  <a:srgbClr val="7030A0"/>
                </a:solidFill>
                <a:hlinkClick r:id="" action="ppaction://hlinkshowjump?jump=nextslide"/>
              </a:rPr>
              <a:t>on il coordinamento della Direzione Regionale per i beni culturali </a:t>
            </a:r>
            <a:r>
              <a:rPr lang="it-IT" altLang="it-IT" sz="1800" b="1" dirty="0">
                <a:solidFill>
                  <a:srgbClr val="7030A0"/>
                </a:solidFill>
                <a:hlinkClick r:id="" action="ppaction://hlinkshowjump?jump=nextslide"/>
              </a:rPr>
              <a:t>e paesaggistici del </a:t>
            </a:r>
            <a:r>
              <a:rPr lang="it-IT" altLang="it-IT" sz="1800" b="1" dirty="0" smtClean="0">
                <a:solidFill>
                  <a:srgbClr val="7030A0"/>
                </a:solidFill>
                <a:hlinkClick r:id="" action="ppaction://hlinkshowjump?jump=nextslide"/>
              </a:rPr>
              <a:t>veneto </a:t>
            </a:r>
          </a:p>
          <a:p>
            <a:pPr algn="just" eaLnBrk="1" hangingPunct="1">
              <a:lnSpc>
                <a:spcPct val="80000"/>
              </a:lnSpc>
              <a:buNone/>
            </a:pPr>
            <a:r>
              <a:rPr lang="it-IT" altLang="it-IT" sz="1800" b="1" dirty="0" smtClean="0">
                <a:solidFill>
                  <a:srgbClr val="7030A0"/>
                </a:solidFill>
                <a:hlinkClick r:id="" action="ppaction://hlinkshowjump?jump=nextslide"/>
              </a:rPr>
              <a:t>      sito http</a:t>
            </a:r>
            <a:r>
              <a:rPr lang="it-IT" altLang="it-IT" sz="1800" b="1" dirty="0">
                <a:solidFill>
                  <a:srgbClr val="7030A0"/>
                </a:solidFill>
                <a:hlinkClick r:id="" action="ppaction://hlinkshowjump?jump=nextslide"/>
              </a:rPr>
              <a:t>://</a:t>
            </a:r>
            <a:r>
              <a:rPr lang="it-IT" altLang="it-IT" sz="1800" b="1" dirty="0" smtClean="0">
                <a:solidFill>
                  <a:srgbClr val="7030A0"/>
                </a:solidFill>
                <a:hlinkClick r:id="" action="ppaction://hlinkshowjump?jump=nextslide"/>
              </a:rPr>
              <a:t>www.veneto.beniculturali.it</a:t>
            </a:r>
          </a:p>
          <a:p>
            <a:pPr algn="just" eaLnBrk="1" hangingPunct="1">
              <a:lnSpc>
                <a:spcPct val="80000"/>
              </a:lnSpc>
            </a:pPr>
            <a:endParaRPr lang="it-IT" altLang="it-IT" sz="1800" b="1" dirty="0" smtClean="0">
              <a:solidFill>
                <a:srgbClr val="7030A0"/>
              </a:solidFill>
              <a:hlinkClick r:id="" action="ppaction://hlinkshowjump?jump=nextslide"/>
            </a:endParaRPr>
          </a:p>
          <a:p>
            <a:pPr algn="just" eaLnBrk="1" hangingPunct="1">
              <a:lnSpc>
                <a:spcPct val="80000"/>
              </a:lnSpc>
            </a:pPr>
            <a:endParaRPr lang="it-IT" altLang="it-IT" sz="1800" b="1" dirty="0" smtClean="0">
              <a:solidFill>
                <a:srgbClr val="7030A0"/>
              </a:solidFill>
            </a:endParaRPr>
          </a:p>
          <a:p>
            <a:pPr algn="just" eaLnBrk="1" hangingPunct="1">
              <a:lnSpc>
                <a:spcPct val="80000"/>
              </a:lnSpc>
              <a:buNone/>
            </a:pPr>
            <a:r>
              <a:rPr lang="it-IT" altLang="it-IT" sz="1800" b="1" dirty="0" smtClean="0"/>
              <a:t>     Essa opera in base al D. </a:t>
            </a:r>
            <a:r>
              <a:rPr lang="it-IT" altLang="it-IT" sz="1800" b="1" dirty="0" err="1" smtClean="0"/>
              <a:t>Lgs</a:t>
            </a:r>
            <a:r>
              <a:rPr lang="it-IT" altLang="it-IT" sz="1800" b="1" dirty="0" smtClean="0"/>
              <a:t>. 22 gennaio 2004, n. 42 ("Codice dei beni culturali e del paesaggio“) ed esercita funzioni di vigilanza, tutela e valorizzazione degli archivi degli enti pubblici (territoriali e non) e degli archivi o dei singoli documenti di proprietà privata dichiarati di interesse culturale di cui al combinato disposto degli artt. 10, comma 3, </a:t>
            </a:r>
            <a:r>
              <a:rPr lang="it-IT" altLang="it-IT" sz="1800" b="1" dirty="0" err="1" smtClean="0"/>
              <a:t>lett</a:t>
            </a:r>
            <a:r>
              <a:rPr lang="it-IT" altLang="it-IT" sz="1800" b="1" dirty="0" smtClean="0"/>
              <a:t>. b) e 13 </a:t>
            </a:r>
            <a:r>
              <a:rPr lang="it-IT" altLang="it-IT" sz="1800" b="1" dirty="0"/>
              <a:t>del </a:t>
            </a:r>
            <a:r>
              <a:rPr lang="it-IT" altLang="it-IT" sz="1800" b="1" dirty="0" err="1"/>
              <a:t>D.Lgs</a:t>
            </a:r>
            <a:r>
              <a:rPr lang="it-IT" altLang="it-IT" sz="1800" b="1" dirty="0"/>
              <a:t> n. </a:t>
            </a:r>
            <a:r>
              <a:rPr lang="it-IT" altLang="it-IT" sz="1800" b="1" dirty="0" smtClean="0"/>
              <a:t>42/2004</a:t>
            </a:r>
            <a:r>
              <a:rPr lang="it-IT" altLang="it-IT" sz="1800" b="1" dirty="0"/>
              <a:t> </a:t>
            </a:r>
            <a:r>
              <a:rPr lang="it-IT" altLang="it-IT" sz="1800" b="1" dirty="0" smtClean="0"/>
              <a:t>(archivi “vigilati”) che siano conservati all’interno del territorio regionale. Gli archivi e i singoli documenti,  sono “ex  </a:t>
            </a:r>
            <a:r>
              <a:rPr lang="it-IT" altLang="it-IT" sz="1800" b="1" dirty="0" err="1" smtClean="0"/>
              <a:t>lege</a:t>
            </a:r>
            <a:r>
              <a:rPr lang="it-IT" altLang="it-IT" sz="1800" b="1" dirty="0" smtClean="0"/>
              <a:t>” beni culturali e quindi oggetto della  tutela (art. 10, comma 2, </a:t>
            </a:r>
            <a:r>
              <a:rPr lang="it-IT" altLang="it-IT" sz="1800" b="1" dirty="0" err="1" smtClean="0"/>
              <a:t>D.Lgs</a:t>
            </a:r>
            <a:r>
              <a:rPr lang="it-IT" altLang="it-IT" sz="1800" b="1" dirty="0" smtClean="0"/>
              <a:t> n. 42/2004) </a:t>
            </a:r>
          </a:p>
          <a:p>
            <a:pPr eaLnBrk="1" hangingPunct="1"/>
            <a:endParaRPr lang="it-IT" altLang="it-IT" sz="1800" dirty="0" smtClean="0"/>
          </a:p>
        </p:txBody>
      </p:sp>
      <p:pic>
        <p:nvPicPr>
          <p:cNvPr id="3" name="Picture 5" descr="Logo-MiBACT-800x300px-20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980728"/>
            <a:ext cx="1733999" cy="6569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2"/>
          <p:cNvSpPr>
            <a:spLocks noChangeArrowheads="1"/>
          </p:cNvSpPr>
          <p:nvPr/>
        </p:nvSpPr>
        <p:spPr bwMode="auto">
          <a:xfrm>
            <a:off x="-180528" y="141387"/>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ctangle 3"/>
          <p:cNvSpPr>
            <a:spLocks noChangeArrowheads="1"/>
          </p:cNvSpPr>
          <p:nvPr/>
        </p:nvSpPr>
        <p:spPr bwMode="auto">
          <a:xfrm>
            <a:off x="-180528" y="890171"/>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1" descr="http://profile.ak.fbcdn.net/hprofile-ak-ash3/41787_129378280427152_7625540_q.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4" y="1700808"/>
            <a:ext cx="476250" cy="4762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dirty="0"/>
          </a:p>
        </p:txBody>
      </p:sp>
      <p:sp>
        <p:nvSpPr>
          <p:cNvPr id="52227" name="Rectangle 2"/>
          <p:cNvSpPr>
            <a:spLocks noGrp="1" noChangeArrowheads="1"/>
          </p:cNvSpPr>
          <p:nvPr>
            <p:ph type="title"/>
          </p:nvPr>
        </p:nvSpPr>
        <p:spPr/>
        <p:txBody>
          <a:bodyPr/>
          <a:lstStyle/>
          <a:p>
            <a:r>
              <a:rPr lang="it-IT" altLang="it-IT" sz="2400" b="1" smtClean="0">
                <a:solidFill>
                  <a:srgbClr val="3333FF"/>
                </a:solidFill>
                <a:latin typeface="Comic Sans MS" panose="030F0702030302020204" pitchFamily="66" charset="0"/>
              </a:rPr>
              <a:t>LA VIGILANZA SUGLI ARCHIVI-</a:t>
            </a:r>
          </a:p>
        </p:txBody>
      </p:sp>
      <p:sp>
        <p:nvSpPr>
          <p:cNvPr id="52228" name="Rectangle 3"/>
          <p:cNvSpPr>
            <a:spLocks noGrp="1" noChangeArrowheads="1"/>
          </p:cNvSpPr>
          <p:nvPr>
            <p:ph type="body" idx="1"/>
          </p:nvPr>
        </p:nvSpPr>
        <p:spPr/>
        <p:txBody>
          <a:bodyPr/>
          <a:lstStyle/>
          <a:p>
            <a:pPr algn="just">
              <a:buClr>
                <a:srgbClr val="42229E"/>
              </a:buClr>
            </a:pPr>
            <a:endParaRPr lang="it-IT" altLang="it-IT" sz="2800" b="1" dirty="0" smtClean="0">
              <a:solidFill>
                <a:schemeClr val="folHlink"/>
              </a:solidFill>
            </a:endParaRPr>
          </a:p>
          <a:p>
            <a:pPr algn="just">
              <a:buClr>
                <a:schemeClr val="folHlink"/>
              </a:buClr>
              <a:buFont typeface="Wingdings" panose="05000000000000000000" pitchFamily="2" charset="2"/>
              <a:buNone/>
            </a:pPr>
            <a:r>
              <a:rPr lang="it-IT" altLang="it-IT" sz="2800" b="1" dirty="0" smtClean="0">
                <a:solidFill>
                  <a:srgbClr val="3333FF"/>
                </a:solidFill>
              </a:rPr>
              <a:t>In particolare, è compito della Soprintendenza:</a:t>
            </a:r>
          </a:p>
          <a:p>
            <a:pPr algn="just">
              <a:buClr>
                <a:schemeClr val="folHlink"/>
              </a:buClr>
            </a:pPr>
            <a:endParaRPr lang="it-IT" altLang="it-IT" sz="2800" b="1" dirty="0" smtClean="0">
              <a:solidFill>
                <a:srgbClr val="3333FF"/>
              </a:solidFill>
            </a:endParaRPr>
          </a:p>
          <a:p>
            <a:pPr algn="just">
              <a:buClr>
                <a:schemeClr val="folHlink"/>
              </a:buClr>
            </a:pPr>
            <a:r>
              <a:rPr lang="it-IT" altLang="it-IT" sz="2800" b="1" dirty="0" smtClean="0">
                <a:solidFill>
                  <a:srgbClr val="3333FF"/>
                </a:solidFill>
              </a:rPr>
              <a:t>dichiarare l’interesse storico particolarmente importante di archivi privati mediante avvio del procedimento, imponendo quindi precisi obblighi di conservazione ai proprietari; (art. 13 e seguenti del </a:t>
            </a:r>
            <a:r>
              <a:rPr lang="it-IT" altLang="it-IT" sz="2800" b="1" dirty="0" err="1" smtClean="0">
                <a:solidFill>
                  <a:srgbClr val="3333FF"/>
                </a:solidFill>
              </a:rPr>
              <a:t>D.l.gvo</a:t>
            </a:r>
            <a:r>
              <a:rPr lang="it-IT" altLang="it-IT" sz="2800" b="1" dirty="0" smtClean="0">
                <a:solidFill>
                  <a:srgbClr val="3333FF"/>
                </a:solidFill>
              </a:rPr>
              <a:t> n. 42/2004)</a:t>
            </a:r>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595313"/>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2411760" y="1000035"/>
            <a:ext cx="4572000" cy="769441"/>
          </a:xfrm>
          <a:prstGeom prst="rect">
            <a:avLst/>
          </a:prstGeom>
        </p:spPr>
        <p:txBody>
          <a:bodyPr>
            <a:spAutoFit/>
          </a:bodyPr>
          <a:lstStyle/>
          <a:p>
            <a:pPr algn="r" eaLnBrk="1" hangingPunct="1"/>
            <a:r>
              <a:rPr lang="it-IT" altLang="it-IT" sz="1100" i="1" dirty="0">
                <a:solidFill>
                  <a:srgbClr val="395D93"/>
                </a:solidFill>
              </a:rPr>
              <a:t>il presente degli archivi: fragilità dell’inizio </a:t>
            </a:r>
            <a:br>
              <a:rPr lang="it-IT" altLang="it-IT" sz="1100" i="1" dirty="0">
                <a:solidFill>
                  <a:srgbClr val="395D93"/>
                </a:solidFill>
              </a:rPr>
            </a:br>
            <a:r>
              <a:rPr lang="it-IT" altLang="it-IT" sz="1100" i="1" dirty="0">
                <a:solidFill>
                  <a:srgbClr val="395D93"/>
                </a:solidFill>
              </a:rPr>
              <a:t>dinamiche di sopravvivenza </a:t>
            </a:r>
            <a:br>
              <a:rPr lang="it-IT" altLang="it-IT" sz="1100" i="1" dirty="0">
                <a:solidFill>
                  <a:srgbClr val="395D93"/>
                </a:solidFill>
              </a:rPr>
            </a:br>
            <a:r>
              <a:rPr lang="it-IT" altLang="it-IT" sz="1100" i="1" dirty="0">
                <a:solidFill>
                  <a:srgbClr val="FF0000"/>
                </a:solidFill>
              </a:rPr>
              <a:t>Maria Volpato Venezia, 24 marzo 2014 </a:t>
            </a:r>
            <a:br>
              <a:rPr lang="it-IT" altLang="it-IT" sz="1100" i="1" dirty="0">
                <a:solidFill>
                  <a:srgbClr val="FF0000"/>
                </a:solidFill>
              </a:rPr>
            </a:br>
            <a:endParaRPr lang="it-IT" sz="1100" dirty="0"/>
          </a:p>
        </p:txBody>
      </p:sp>
    </p:spTree>
    <p:extLst>
      <p:ext uri="{BB962C8B-B14F-4D97-AF65-F5344CB8AC3E}">
        <p14:creationId xmlns:p14="http://schemas.microsoft.com/office/powerpoint/2010/main" xmlns="" val="4187660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395288" y="188912"/>
            <a:ext cx="8291512" cy="1871935"/>
          </a:xfrm>
        </p:spPr>
        <p:txBody>
          <a:bodyPr/>
          <a:lstStyle/>
          <a:p>
            <a:r>
              <a:rPr lang="it-IT" altLang="it-IT" sz="2000" dirty="0" smtClean="0">
                <a:solidFill>
                  <a:srgbClr val="3333FF"/>
                </a:solidFill>
              </a:rPr>
              <a:t>Autorizzazioni art. 21 del Codice dei Beni Culturali e del Paesaggio </a:t>
            </a:r>
            <a:r>
              <a:rPr lang="it-IT" altLang="it-IT" sz="2000" dirty="0" err="1" smtClean="0">
                <a:solidFill>
                  <a:srgbClr val="3333FF"/>
                </a:solidFill>
              </a:rPr>
              <a:t>D.lgs</a:t>
            </a:r>
            <a:r>
              <a:rPr lang="it-IT" altLang="it-IT" sz="2000" dirty="0" smtClean="0">
                <a:solidFill>
                  <a:srgbClr val="3333FF"/>
                </a:solidFill>
              </a:rPr>
              <a:t> n. 42/2004</a:t>
            </a:r>
            <a:br>
              <a:rPr lang="it-IT" altLang="it-IT" sz="2000" dirty="0" smtClean="0">
                <a:solidFill>
                  <a:srgbClr val="3333FF"/>
                </a:solidFill>
              </a:rPr>
            </a:br>
            <a:r>
              <a:rPr lang="it-IT" altLang="it-IT" sz="1100" i="1" dirty="0">
                <a:solidFill>
                  <a:srgbClr val="395D93"/>
                </a:solidFill>
              </a:rPr>
              <a:t>il presente degli archivi: fragilità dell’inizio </a:t>
            </a:r>
            <a:br>
              <a:rPr lang="it-IT" altLang="it-IT" sz="1100" i="1" dirty="0">
                <a:solidFill>
                  <a:srgbClr val="395D93"/>
                </a:solidFill>
              </a:rPr>
            </a:br>
            <a:r>
              <a:rPr lang="it-IT" altLang="it-IT" sz="1100" i="1" dirty="0">
                <a:solidFill>
                  <a:srgbClr val="395D93"/>
                </a:solidFill>
              </a:rPr>
              <a:t>dinamiche di sopravvivenza </a:t>
            </a:r>
            <a:br>
              <a:rPr lang="it-IT" altLang="it-IT" sz="1100" i="1" dirty="0">
                <a:solidFill>
                  <a:srgbClr val="395D93"/>
                </a:solidFill>
              </a:rPr>
            </a:br>
            <a:r>
              <a:rPr lang="it-IT" altLang="it-IT" sz="1100" i="1" dirty="0">
                <a:solidFill>
                  <a:srgbClr val="FF0000"/>
                </a:solidFill>
              </a:rPr>
              <a:t>Maria Volpato Venezia, 24 marzo 2014 </a:t>
            </a:r>
            <a:br>
              <a:rPr lang="it-IT" altLang="it-IT" sz="1100" i="1" dirty="0">
                <a:solidFill>
                  <a:srgbClr val="FF0000"/>
                </a:solidFill>
              </a:rPr>
            </a:br>
            <a:r>
              <a:rPr lang="it-IT" sz="2000" dirty="0"/>
              <a:t/>
            </a:r>
            <a:br>
              <a:rPr lang="it-IT" sz="2000" dirty="0"/>
            </a:br>
            <a:endParaRPr lang="it-IT" altLang="it-IT" sz="2000" dirty="0" smtClean="0">
              <a:solidFill>
                <a:srgbClr val="3333FF"/>
              </a:solidFill>
            </a:endParaRPr>
          </a:p>
        </p:txBody>
      </p:sp>
      <p:sp>
        <p:nvSpPr>
          <p:cNvPr id="44036" name="Rectangle 3"/>
          <p:cNvSpPr>
            <a:spLocks noGrp="1" noChangeArrowheads="1"/>
          </p:cNvSpPr>
          <p:nvPr>
            <p:ph type="body" idx="1"/>
          </p:nvPr>
        </p:nvSpPr>
        <p:spPr/>
        <p:txBody>
          <a:bodyPr/>
          <a:lstStyle/>
          <a:p>
            <a:pPr algn="just">
              <a:buClr>
                <a:schemeClr val="folHlink"/>
              </a:buClr>
            </a:pPr>
            <a:endParaRPr lang="it-IT" altLang="it-IT" b="1" dirty="0" smtClean="0">
              <a:solidFill>
                <a:srgbClr val="3333FF"/>
              </a:solidFill>
            </a:endParaRPr>
          </a:p>
          <a:p>
            <a:pPr algn="just">
              <a:buClr>
                <a:schemeClr val="folHlink"/>
              </a:buClr>
            </a:pPr>
            <a:endParaRPr lang="it-IT" altLang="it-IT" b="1" dirty="0" smtClean="0">
              <a:solidFill>
                <a:srgbClr val="3333FF"/>
              </a:solidFill>
            </a:endParaRPr>
          </a:p>
          <a:p>
            <a:pPr algn="just">
              <a:buClr>
                <a:schemeClr val="folHlink"/>
              </a:buClr>
            </a:pPr>
            <a:r>
              <a:rPr lang="it-IT" altLang="it-IT" b="1" dirty="0" smtClean="0">
                <a:solidFill>
                  <a:srgbClr val="3333FF"/>
                </a:solidFill>
              </a:rPr>
              <a:t>autorizzare gli interventi di scarto, riordino, inventariazione, restauro,</a:t>
            </a:r>
          </a:p>
          <a:p>
            <a:pPr algn="just">
              <a:buClr>
                <a:schemeClr val="folHlink"/>
              </a:buClr>
            </a:pPr>
            <a:r>
              <a:rPr lang="it-IT" altLang="it-IT" b="1" dirty="0">
                <a:solidFill>
                  <a:srgbClr val="3333FF"/>
                </a:solidFill>
              </a:rPr>
              <a:t>s</a:t>
            </a:r>
            <a:r>
              <a:rPr lang="it-IT" altLang="it-IT" b="1" dirty="0" smtClean="0">
                <a:solidFill>
                  <a:srgbClr val="3333FF"/>
                </a:solidFill>
              </a:rPr>
              <a:t>postamento ed esternalizzazione  richiesti dagli enti vigilati.</a:t>
            </a:r>
          </a:p>
          <a:p>
            <a:pPr algn="just">
              <a:buClr>
                <a:schemeClr val="folHlink"/>
              </a:buClr>
            </a:pPr>
            <a:endParaRPr lang="it-IT" altLang="it-IT" b="1" dirty="0" smtClean="0">
              <a:solidFill>
                <a:schemeClr val="folHlink"/>
              </a:solidFill>
            </a:endParaRPr>
          </a:p>
          <a:p>
            <a:pPr algn="just">
              <a:buClr>
                <a:schemeClr val="folHlink"/>
              </a:buClr>
            </a:pPr>
            <a:endParaRPr lang="it-IT" altLang="it-IT" b="1" dirty="0" smtClean="0">
              <a:solidFill>
                <a:schemeClr val="folHlink"/>
              </a:solidFill>
            </a:endParaRPr>
          </a:p>
          <a:p>
            <a:pPr>
              <a:buClr>
                <a:schemeClr val="folHlink"/>
              </a:buClr>
            </a:pPr>
            <a:endParaRPr lang="it-IT" altLang="it-IT" b="1" dirty="0" smtClean="0">
              <a:solidFill>
                <a:schemeClr val="folHlink"/>
              </a:solidFill>
            </a:endParaRPr>
          </a:p>
          <a:p>
            <a:endParaRPr lang="it-IT" altLang="it-IT" dirty="0" smtClean="0"/>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 y="62862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dirty="0"/>
          </a:p>
        </p:txBody>
      </p:sp>
      <p:sp>
        <p:nvSpPr>
          <p:cNvPr id="68611" name="Rectangle 2"/>
          <p:cNvSpPr>
            <a:spLocks noGrp="1" noChangeArrowheads="1"/>
          </p:cNvSpPr>
          <p:nvPr>
            <p:ph type="title"/>
          </p:nvPr>
        </p:nvSpPr>
        <p:spPr/>
        <p:txBody>
          <a:bodyPr/>
          <a:lstStyle/>
          <a:p>
            <a:r>
              <a:rPr lang="it-IT" altLang="it-IT" sz="1600" dirty="0" smtClean="0">
                <a:solidFill>
                  <a:srgbClr val="3333FF"/>
                </a:solidFill>
              </a:rPr>
              <a:t>Autorizzazioni art. 21 del Codice dei Beni Culturali e del Paesaggio </a:t>
            </a:r>
            <a:r>
              <a:rPr lang="it-IT" altLang="it-IT" sz="1600" dirty="0" err="1" smtClean="0">
                <a:solidFill>
                  <a:srgbClr val="3333FF"/>
                </a:solidFill>
              </a:rPr>
              <a:t>D.lgs</a:t>
            </a:r>
            <a:r>
              <a:rPr lang="it-IT" altLang="it-IT" sz="1600" dirty="0" smtClean="0">
                <a:solidFill>
                  <a:srgbClr val="3333FF"/>
                </a:solidFill>
              </a:rPr>
              <a:t> n. 42/2004</a:t>
            </a:r>
            <a:r>
              <a:rPr lang="it-IT" altLang="it-IT" sz="1200" dirty="0" smtClean="0">
                <a:solidFill>
                  <a:srgbClr val="3333FF"/>
                </a:solidFill>
              </a:rPr>
              <a:t/>
            </a:r>
            <a:br>
              <a:rPr lang="it-IT" altLang="it-IT" sz="1200" dirty="0" smtClean="0">
                <a:solidFill>
                  <a:srgbClr val="3333FF"/>
                </a:solidFill>
              </a:rPr>
            </a:br>
            <a:r>
              <a:rPr lang="it-IT" altLang="it-IT" sz="1200" i="1" dirty="0" smtClean="0">
                <a:solidFill>
                  <a:srgbClr val="395D93"/>
                </a:solidFill>
              </a:rPr>
              <a:t>il presente degli archivi: fragilità dell’inizio </a:t>
            </a:r>
            <a:br>
              <a:rPr lang="it-IT" altLang="it-IT" sz="1200" i="1" dirty="0" smtClean="0">
                <a:solidFill>
                  <a:srgbClr val="395D93"/>
                </a:solidFill>
              </a:rPr>
            </a:br>
            <a:r>
              <a:rPr lang="it-IT" altLang="it-IT" sz="1200" i="1" dirty="0" smtClean="0">
                <a:solidFill>
                  <a:srgbClr val="395D93"/>
                </a:solidFill>
              </a:rPr>
              <a:t>dinamiche di sopravvivenza </a:t>
            </a:r>
            <a:br>
              <a:rPr lang="it-IT" altLang="it-IT" sz="1200" i="1" dirty="0" smtClean="0">
                <a:solidFill>
                  <a:srgbClr val="395D93"/>
                </a:solidFill>
              </a:rPr>
            </a:br>
            <a:r>
              <a:rPr lang="it-IT" altLang="it-IT" sz="1200" i="1" dirty="0" smtClean="0">
                <a:solidFill>
                  <a:srgbClr val="FF0000"/>
                </a:solidFill>
              </a:rPr>
              <a:t>Maria Volpato Venezia, 24 marzo 2014 </a:t>
            </a:r>
            <a:br>
              <a:rPr lang="it-IT" altLang="it-IT" sz="1200" i="1" dirty="0" smtClean="0">
                <a:solidFill>
                  <a:srgbClr val="FF0000"/>
                </a:solidFill>
              </a:rPr>
            </a:br>
            <a:endParaRPr lang="it-IT" altLang="it-IT" sz="1200" b="1" dirty="0" smtClean="0">
              <a:solidFill>
                <a:srgbClr val="3333FF"/>
              </a:solidFill>
              <a:latin typeface="Comic Sans MS" panose="030F0702030302020204" pitchFamily="66" charset="0"/>
            </a:endParaRPr>
          </a:p>
        </p:txBody>
      </p:sp>
      <p:sp>
        <p:nvSpPr>
          <p:cNvPr id="68612" name="Rectangle 3"/>
          <p:cNvSpPr>
            <a:spLocks noGrp="1" noChangeArrowheads="1"/>
          </p:cNvSpPr>
          <p:nvPr>
            <p:ph type="body" idx="1"/>
          </p:nvPr>
        </p:nvSpPr>
        <p:spPr>
          <a:xfrm>
            <a:off x="395536" y="1412776"/>
            <a:ext cx="8229600" cy="4525963"/>
          </a:xfrm>
        </p:spPr>
        <p:txBody>
          <a:bodyPr/>
          <a:lstStyle/>
          <a:p>
            <a:pPr algn="just"/>
            <a:endParaRPr lang="it-IT" altLang="it-IT" sz="1200" dirty="0" smtClean="0">
              <a:solidFill>
                <a:srgbClr val="0000C0"/>
              </a:solidFill>
            </a:endParaRPr>
          </a:p>
          <a:p>
            <a:pPr algn="just"/>
            <a:endParaRPr lang="it-IT" altLang="it-IT" sz="1600" dirty="0" smtClean="0">
              <a:solidFill>
                <a:srgbClr val="0000C0"/>
              </a:solidFill>
            </a:endParaRPr>
          </a:p>
          <a:p>
            <a:pPr algn="just">
              <a:buClr>
                <a:schemeClr val="folHlink"/>
              </a:buClr>
            </a:pPr>
            <a:r>
              <a:rPr lang="it-IT" altLang="it-IT" b="1" dirty="0" smtClean="0">
                <a:solidFill>
                  <a:srgbClr val="3333FF"/>
                </a:solidFill>
              </a:rPr>
              <a:t>autorizzare il trasferimento e l'esposizione temporanea di  documenti in occasione di mostre e manifestazioni culturali all'interno del territorio nazionale (art. 48 del </a:t>
            </a:r>
            <a:r>
              <a:rPr lang="it-IT" altLang="it-IT" b="1" dirty="0" err="1" smtClean="0">
                <a:solidFill>
                  <a:srgbClr val="3333FF"/>
                </a:solidFill>
              </a:rPr>
              <a:t>D.lgs</a:t>
            </a:r>
            <a:r>
              <a:rPr lang="it-IT" altLang="it-IT" b="1" dirty="0" smtClean="0">
                <a:solidFill>
                  <a:srgbClr val="3333FF"/>
                </a:solidFill>
              </a:rPr>
              <a:t> n. 42/2004 )</a:t>
            </a:r>
          </a:p>
          <a:p>
            <a:pPr algn="just">
              <a:buClr>
                <a:schemeClr val="folHlink"/>
              </a:buClr>
            </a:pPr>
            <a:endParaRPr lang="it-IT" altLang="it-IT" b="1" dirty="0" smtClean="0">
              <a:solidFill>
                <a:schemeClr val="folHlink"/>
              </a:solidFill>
            </a:endParaRPr>
          </a:p>
          <a:p>
            <a:pPr algn="just">
              <a:buClr>
                <a:schemeClr val="folHlink"/>
              </a:buClr>
            </a:pPr>
            <a:endParaRPr lang="it-IT" altLang="it-IT" b="1" dirty="0" smtClean="0">
              <a:solidFill>
                <a:schemeClr val="folHlink"/>
              </a:solidFill>
            </a:endParaRPr>
          </a:p>
          <a:p>
            <a:pPr algn="just">
              <a:buClr>
                <a:schemeClr val="folHlink"/>
              </a:buClr>
            </a:pPr>
            <a:endParaRPr lang="it-IT" altLang="it-IT" sz="1200" dirty="0" smtClean="0">
              <a:solidFill>
                <a:schemeClr val="folHlink"/>
              </a:solidFill>
            </a:endParaRPr>
          </a:p>
          <a:p>
            <a:pPr algn="just">
              <a:buClr>
                <a:schemeClr val="folHlink"/>
              </a:buClr>
            </a:pPr>
            <a:endParaRPr lang="it-IT" altLang="it-IT" sz="1200" dirty="0" smtClean="0">
              <a:solidFill>
                <a:schemeClr val="folHlink"/>
              </a:solidFill>
            </a:endParaRPr>
          </a:p>
          <a:p>
            <a:pPr>
              <a:buClr>
                <a:schemeClr val="folHlink"/>
              </a:buClr>
            </a:pPr>
            <a:r>
              <a:rPr lang="it-IT" altLang="it-IT" sz="1400" dirty="0" smtClean="0">
                <a:solidFill>
                  <a:schemeClr val="folHlink"/>
                </a:solidFill>
              </a:rPr>
              <a:t>V</a:t>
            </a:r>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616530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8227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piè di pagina 4"/>
          <p:cNvSpPr>
            <a:spLocks noGrp="1"/>
          </p:cNvSpPr>
          <p:nvPr>
            <p:ph type="ftr" sz="quarter" idx="11"/>
          </p:nvPr>
        </p:nvSpPr>
        <p:spPr>
          <a:xfrm>
            <a:off x="3203848" y="5517232"/>
            <a:ext cx="2880320" cy="106022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i="1" dirty="0" smtClean="0">
                <a:solidFill>
                  <a:srgbClr val="395D93"/>
                </a:solidFill>
              </a:rPr>
              <a:t>il presente degli archivi: fragilità dell’inizio </a:t>
            </a:r>
            <a:br>
              <a:rPr lang="it-IT" altLang="it-IT" i="1" dirty="0" smtClean="0">
                <a:solidFill>
                  <a:srgbClr val="395D93"/>
                </a:solidFill>
              </a:rPr>
            </a:br>
            <a:r>
              <a:rPr lang="it-IT" altLang="it-IT" i="1" dirty="0" smtClean="0">
                <a:solidFill>
                  <a:srgbClr val="395D93"/>
                </a:solidFill>
              </a:rPr>
              <a:t>dinamiche di sopravvivenza </a:t>
            </a:r>
            <a:br>
              <a:rPr lang="it-IT" altLang="it-IT" i="1" dirty="0" smtClean="0">
                <a:solidFill>
                  <a:srgbClr val="395D93"/>
                </a:solidFill>
              </a:rPr>
            </a:br>
            <a:r>
              <a:rPr lang="it-IT" altLang="it-IT" i="1" dirty="0" smtClean="0">
                <a:solidFill>
                  <a:srgbClr val="FF0000"/>
                </a:solidFill>
              </a:rPr>
              <a:t>Maria Volpato Venezia, 24 marzo 2014 </a:t>
            </a:r>
            <a:br>
              <a:rPr lang="it-IT" altLang="it-IT" i="1" dirty="0" smtClean="0">
                <a:solidFill>
                  <a:srgbClr val="FF0000"/>
                </a:solidFill>
              </a:rPr>
            </a:br>
            <a:endParaRPr lang="it-IT" altLang="it-IT" dirty="0" smtClean="0"/>
          </a:p>
        </p:txBody>
      </p:sp>
      <p:sp>
        <p:nvSpPr>
          <p:cNvPr id="108546" name="Rectangle 2"/>
          <p:cNvSpPr>
            <a:spLocks noGrp="1" noChangeArrowheads="1"/>
          </p:cNvSpPr>
          <p:nvPr>
            <p:ph type="title"/>
          </p:nvPr>
        </p:nvSpPr>
        <p:spPr/>
        <p:txBody>
          <a:bodyPr/>
          <a:lstStyle/>
          <a:p>
            <a:pPr eaLnBrk="1" hangingPunct="1">
              <a:defRPr/>
            </a:pPr>
            <a:r>
              <a:rPr lang="it-IT" dirty="0" smtClean="0"/>
              <a:t>La vigilanza</a:t>
            </a:r>
          </a:p>
        </p:txBody>
      </p:sp>
      <p:sp>
        <p:nvSpPr>
          <p:cNvPr id="108547" name="Rectangle 3"/>
          <p:cNvSpPr>
            <a:spLocks noGrp="1" noChangeArrowheads="1"/>
          </p:cNvSpPr>
          <p:nvPr>
            <p:ph type="body" idx="1"/>
          </p:nvPr>
        </p:nvSpPr>
        <p:spPr/>
        <p:txBody>
          <a:bodyPr/>
          <a:lstStyle/>
          <a:p>
            <a:pPr algn="just" eaLnBrk="1" hangingPunct="1">
              <a:lnSpc>
                <a:spcPct val="90000"/>
              </a:lnSpc>
              <a:spcBef>
                <a:spcPts val="800"/>
              </a:spcBef>
              <a:defRPr/>
            </a:pPr>
            <a:r>
              <a:rPr lang="it-IT" sz="2800" dirty="0" smtClean="0">
                <a:effectLst/>
              </a:rPr>
              <a:t>La Soprintendenza esplica la VIGILANZA sulle modalità di riordino ed inventariazione degli archivi pubblici e privati coordinando le figure professionale specifiche (archivisti) ed approvando o esprimendo pareri sui progetti riguardanti a vario titolo, autorizzando i progetti di restauro, di spostamento dell’archivio e di autorizzazione allo scarto.</a:t>
            </a:r>
            <a:endParaRPr lang="it-IT" sz="2800" dirty="0" smtClean="0"/>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616530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4314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piè di pagina 4"/>
          <p:cNvSpPr>
            <a:spLocks noGrp="1"/>
          </p:cNvSpPr>
          <p:nvPr>
            <p:ph type="ftr" sz="quarter" idx="11"/>
          </p:nvPr>
        </p:nvSpPr>
        <p:spPr>
          <a:xfrm>
            <a:off x="3131840" y="5517232"/>
            <a:ext cx="2895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i="1" dirty="0" smtClean="0">
                <a:solidFill>
                  <a:srgbClr val="395D93"/>
                </a:solidFill>
              </a:rPr>
              <a:t>il presente degli archivi: fragilità dell’inizio </a:t>
            </a:r>
            <a:br>
              <a:rPr lang="it-IT" altLang="it-IT" i="1" dirty="0" smtClean="0">
                <a:solidFill>
                  <a:srgbClr val="395D93"/>
                </a:solidFill>
              </a:rPr>
            </a:br>
            <a:r>
              <a:rPr lang="it-IT" altLang="it-IT" i="1" dirty="0" smtClean="0">
                <a:solidFill>
                  <a:srgbClr val="395D93"/>
                </a:solidFill>
              </a:rPr>
              <a:t>dinamiche di sopravvivenza </a:t>
            </a:r>
            <a:br>
              <a:rPr lang="it-IT" altLang="it-IT" i="1" dirty="0" smtClean="0">
                <a:solidFill>
                  <a:srgbClr val="395D93"/>
                </a:solidFill>
              </a:rPr>
            </a:br>
            <a:r>
              <a:rPr lang="it-IT" altLang="it-IT" i="1" dirty="0" smtClean="0">
                <a:solidFill>
                  <a:srgbClr val="FF0000"/>
                </a:solidFill>
              </a:rPr>
              <a:t>Maria Volpato Venezia, 24 marzo 2014 </a:t>
            </a:r>
            <a:br>
              <a:rPr lang="it-IT" altLang="it-IT" i="1" dirty="0" smtClean="0">
                <a:solidFill>
                  <a:srgbClr val="FF0000"/>
                </a:solidFill>
              </a:rPr>
            </a:br>
            <a:endParaRPr lang="it-IT" altLang="it-IT" dirty="0" smtClean="0"/>
          </a:p>
        </p:txBody>
      </p:sp>
      <p:sp>
        <p:nvSpPr>
          <p:cNvPr id="116738" name="Rectangle 2"/>
          <p:cNvSpPr>
            <a:spLocks noGrp="1" noChangeArrowheads="1"/>
          </p:cNvSpPr>
          <p:nvPr>
            <p:ph type="title"/>
          </p:nvPr>
        </p:nvSpPr>
        <p:spPr/>
        <p:txBody>
          <a:bodyPr/>
          <a:lstStyle/>
          <a:p>
            <a:pPr eaLnBrk="1" hangingPunct="1">
              <a:defRPr/>
            </a:pPr>
            <a:r>
              <a:rPr lang="it-IT" sz="4000" dirty="0" smtClean="0"/>
              <a:t>Ancora sulla vigilanza degli archivi</a:t>
            </a:r>
          </a:p>
        </p:txBody>
      </p:sp>
      <p:sp>
        <p:nvSpPr>
          <p:cNvPr id="116739" name="Rectangle 3"/>
          <p:cNvSpPr>
            <a:spLocks noGrp="1" noChangeArrowheads="1"/>
          </p:cNvSpPr>
          <p:nvPr>
            <p:ph type="body" idx="1"/>
          </p:nvPr>
        </p:nvSpPr>
        <p:spPr/>
        <p:txBody>
          <a:bodyPr/>
          <a:lstStyle/>
          <a:p>
            <a:pPr algn="just" eaLnBrk="1" hangingPunct="1">
              <a:lnSpc>
                <a:spcPct val="80000"/>
              </a:lnSpc>
              <a:buNone/>
              <a:defRPr/>
            </a:pPr>
            <a:r>
              <a:rPr lang="it-IT" sz="2800" dirty="0" smtClean="0">
                <a:effectLst/>
              </a:rPr>
              <a:t>  </a:t>
            </a:r>
          </a:p>
          <a:p>
            <a:pPr algn="just" eaLnBrk="1" hangingPunct="1">
              <a:lnSpc>
                <a:spcPct val="80000"/>
              </a:lnSpc>
              <a:buNone/>
              <a:defRPr/>
            </a:pPr>
            <a:r>
              <a:rPr lang="it-IT" dirty="0" smtClean="0">
                <a:effectLst/>
              </a:rPr>
              <a:t>La Soprintendenza esplica la vigilanza sul commercio di archivi e/o singoli documenti di comprovato valore </a:t>
            </a:r>
            <a:r>
              <a:rPr lang="it-IT" dirty="0" err="1" smtClean="0">
                <a:effectLst/>
              </a:rPr>
              <a:t>storico-culturale</a:t>
            </a:r>
            <a:r>
              <a:rPr lang="it-IT" dirty="0" smtClean="0">
                <a:effectLst/>
              </a:rPr>
              <a:t> mediante il controllo dei cataloghi delle librerie antiquarie, delle case d’asta  e attraverso contatti e rapporti con i privati proprietari.</a:t>
            </a:r>
          </a:p>
          <a:p>
            <a:pPr algn="just" eaLnBrk="1" hangingPunct="1">
              <a:lnSpc>
                <a:spcPct val="80000"/>
              </a:lnSpc>
              <a:buNone/>
              <a:defRPr/>
            </a:pPr>
            <a:r>
              <a:rPr lang="it-IT" dirty="0" smtClean="0">
                <a:effectLst/>
              </a:rPr>
              <a:t> </a:t>
            </a:r>
          </a:p>
          <a:p>
            <a:pPr eaLnBrk="1" hangingPunct="1">
              <a:lnSpc>
                <a:spcPct val="80000"/>
              </a:lnSpc>
              <a:defRPr/>
            </a:pPr>
            <a:endParaRPr lang="it-IT" sz="2800" dirty="0" smtClean="0"/>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616530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0466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r>
              <a:rPr lang="it-IT" altLang="it-IT" sz="1600" i="1" dirty="0" smtClean="0">
                <a:solidFill>
                  <a:srgbClr val="395D93"/>
                </a:solidFill>
              </a:rPr>
              <a:t>Il presente degli archivi: fragilità dell’inizio </a:t>
            </a:r>
            <a:br>
              <a:rPr lang="it-IT" altLang="it-IT" sz="1600" i="1" dirty="0" smtClean="0">
                <a:solidFill>
                  <a:srgbClr val="395D93"/>
                </a:solidFill>
              </a:rPr>
            </a:br>
            <a:r>
              <a:rPr lang="it-IT" altLang="it-IT" sz="1600" i="1" dirty="0" smtClean="0">
                <a:solidFill>
                  <a:srgbClr val="395D93"/>
                </a:solidFill>
              </a:rPr>
              <a:t>dinamiche di sopravvivenza </a:t>
            </a:r>
            <a:br>
              <a:rPr lang="it-IT" altLang="it-IT" sz="1600" i="1" dirty="0" smtClean="0">
                <a:solidFill>
                  <a:srgbClr val="395D93"/>
                </a:solidFill>
              </a:rPr>
            </a:br>
            <a:r>
              <a:rPr lang="it-IT" altLang="it-IT" sz="1600" i="1" dirty="0" smtClean="0">
                <a:solidFill>
                  <a:srgbClr val="395D93"/>
                </a:solidFill>
              </a:rPr>
              <a:t>gli antichi strumenti di gestione dell’archivio corrente </a:t>
            </a:r>
            <a:r>
              <a:rPr lang="it-IT" altLang="it-IT" sz="1600" i="1" dirty="0" smtClean="0">
                <a:solidFill>
                  <a:srgbClr val="FFFF00"/>
                </a:solidFill>
              </a:rPr>
              <a:t>registri e repertori</a:t>
            </a:r>
            <a:r>
              <a:rPr lang="it-IT" altLang="it-IT" sz="1600" i="1" dirty="0" smtClean="0">
                <a:solidFill>
                  <a:srgbClr val="395D93"/>
                </a:solidFill>
              </a:rPr>
              <a:t> su carta sono quasi del tutto spariti</a:t>
            </a:r>
            <a:br>
              <a:rPr lang="it-IT" altLang="it-IT" sz="1600" i="1" dirty="0" smtClean="0">
                <a:solidFill>
                  <a:srgbClr val="395D93"/>
                </a:solidFill>
              </a:rPr>
            </a:br>
            <a:endParaRPr lang="it-IT" sz="1600" dirty="0"/>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679628"/>
            <a:ext cx="8229600" cy="4367107"/>
          </a:xfrm>
        </p:spPr>
      </p:pic>
      <p:pic>
        <p:nvPicPr>
          <p:cNvPr id="5"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44408" y="1131728"/>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28710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Ancora sulla vigilanza degli archivi</a:t>
            </a:r>
          </a:p>
        </p:txBody>
      </p:sp>
      <p:sp>
        <p:nvSpPr>
          <p:cNvPr id="3" name="Segnaposto contenuto 2"/>
          <p:cNvSpPr>
            <a:spLocks noGrp="1"/>
          </p:cNvSpPr>
          <p:nvPr>
            <p:ph idx="1"/>
          </p:nvPr>
        </p:nvSpPr>
        <p:spPr/>
        <p:txBody>
          <a:bodyPr/>
          <a:lstStyle/>
          <a:p>
            <a:pPr eaLnBrk="1" hangingPunct="1">
              <a:lnSpc>
                <a:spcPct val="80000"/>
              </a:lnSpc>
              <a:defRPr/>
            </a:pPr>
            <a:endParaRPr lang="it-IT" sz="2400" dirty="0" smtClean="0"/>
          </a:p>
          <a:p>
            <a:pPr eaLnBrk="1" hangingPunct="1">
              <a:lnSpc>
                <a:spcPct val="80000"/>
              </a:lnSpc>
              <a:defRPr/>
            </a:pPr>
            <a:r>
              <a:rPr lang="it-IT" sz="2000" dirty="0" smtClean="0"/>
              <a:t>Sono </a:t>
            </a:r>
            <a:r>
              <a:rPr lang="it-IT" sz="2000" dirty="0"/>
              <a:t>subordinati all’autorizzazione ai sensi dell’art. 21 del Codice dei beni culturali e del paesaggio i seguenti interventi:</a:t>
            </a:r>
          </a:p>
          <a:p>
            <a:pPr eaLnBrk="1" hangingPunct="1">
              <a:lnSpc>
                <a:spcPct val="80000"/>
              </a:lnSpc>
              <a:defRPr/>
            </a:pPr>
            <a:r>
              <a:rPr lang="it-IT" sz="1800" dirty="0" smtClean="0"/>
              <a:t>Autorizzazione </a:t>
            </a:r>
            <a:r>
              <a:rPr lang="it-IT" sz="1800" dirty="0"/>
              <a:t>allo spostamento di sede dell’archivio cosiddetto di deposito o storico </a:t>
            </a:r>
            <a:r>
              <a:rPr lang="it-IT" sz="1800" dirty="0" smtClean="0"/>
              <a:t>a norma </a:t>
            </a:r>
            <a:r>
              <a:rPr lang="it-IT" sz="1800" dirty="0"/>
              <a:t>di legge,  con conseguente rilascio d’idoneità dei locali che vengono utilizzati come archivi di </a:t>
            </a:r>
            <a:r>
              <a:rPr lang="it-IT" sz="1800" dirty="0" smtClean="0"/>
              <a:t>deposito</a:t>
            </a:r>
          </a:p>
          <a:p>
            <a:pPr algn="just" eaLnBrk="1" hangingPunct="1">
              <a:lnSpc>
                <a:spcPct val="80000"/>
              </a:lnSpc>
              <a:defRPr/>
            </a:pPr>
            <a:r>
              <a:rPr lang="it-IT" sz="1800" dirty="0" smtClean="0"/>
              <a:t>autorizzazione all’outsourcing ovvero all’esternalizzazione di particolari servizi quali la conservazione in ambito fisico e digitale della documentazione, il reperimento e l’esibizione della documentazione richiesta, la selezione e lo scarto </a:t>
            </a:r>
            <a:endParaRPr lang="it-IT" sz="1800" dirty="0"/>
          </a:p>
          <a:p>
            <a:endParaRPr lang="it-IT" dirty="0"/>
          </a:p>
        </p:txBody>
      </p:sp>
      <p:sp>
        <p:nvSpPr>
          <p:cNvPr id="4" name="Rettangolo 3"/>
          <p:cNvSpPr/>
          <p:nvPr/>
        </p:nvSpPr>
        <p:spPr>
          <a:xfrm>
            <a:off x="2339752" y="4869160"/>
            <a:ext cx="4572000" cy="877163"/>
          </a:xfrm>
          <a:prstGeom prst="rect">
            <a:avLst/>
          </a:prstGeom>
        </p:spPr>
        <p:txBody>
          <a:bodyPr>
            <a:spAutoFit/>
          </a:bodyPr>
          <a:lstStyle/>
          <a:p>
            <a:r>
              <a:rPr lang="it-IT" altLang="it-IT" sz="1100" i="1" dirty="0" smtClean="0">
                <a:solidFill>
                  <a:srgbClr val="395D93"/>
                </a:solidFill>
              </a:rPr>
              <a:t>il presente degli archivi: fragilità dell’inizio </a:t>
            </a:r>
            <a:br>
              <a:rPr lang="it-IT" altLang="it-IT" sz="1100" i="1" dirty="0" smtClean="0">
                <a:solidFill>
                  <a:srgbClr val="395D93"/>
                </a:solidFill>
              </a:rPr>
            </a:br>
            <a:r>
              <a:rPr lang="it-IT" altLang="it-IT" sz="1100" i="1" dirty="0" smtClean="0">
                <a:solidFill>
                  <a:srgbClr val="395D93"/>
                </a:solidFill>
              </a:rPr>
              <a:t>dinamiche di sopravvivenza </a:t>
            </a:r>
            <a:br>
              <a:rPr lang="it-IT" altLang="it-IT" sz="1100" i="1" dirty="0" smtClean="0">
                <a:solidFill>
                  <a:srgbClr val="395D93"/>
                </a:solidFill>
              </a:rPr>
            </a:br>
            <a:r>
              <a:rPr lang="it-IT" altLang="it-IT" sz="1100" i="1" dirty="0" smtClean="0">
                <a:solidFill>
                  <a:srgbClr val="FF0000"/>
                </a:solidFill>
              </a:rPr>
              <a:t>Maria Volpato Venezia, 24 marzo 2014 </a:t>
            </a:r>
            <a:r>
              <a:rPr lang="it-IT" altLang="it-IT" i="1" dirty="0" smtClean="0">
                <a:solidFill>
                  <a:srgbClr val="FF0000"/>
                </a:solidFill>
              </a:rPr>
              <a:t/>
            </a:r>
            <a:br>
              <a:rPr lang="it-IT" altLang="it-IT" i="1" dirty="0" smtClean="0">
                <a:solidFill>
                  <a:srgbClr val="FF0000"/>
                </a:solidFill>
              </a:rPr>
            </a:br>
            <a:endParaRPr lang="it-IT" dirty="0"/>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494116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29145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1600" dirty="0" smtClean="0"/>
              <a:t>Ancora sulla vigilanza la fragile vita dell’archivio corrente</a:t>
            </a:r>
            <a:br>
              <a:rPr lang="it-IT" sz="1600" dirty="0" smtClean="0"/>
            </a:br>
            <a:r>
              <a:rPr lang="it-IT" altLang="it-IT" sz="1600" i="1" dirty="0" smtClean="0">
                <a:solidFill>
                  <a:srgbClr val="FF0000"/>
                </a:solidFill>
              </a:rPr>
              <a:t>Maria Volpato Venezia, 24 marzo 2014 </a:t>
            </a:r>
            <a:br>
              <a:rPr lang="it-IT" altLang="it-IT" sz="1600" i="1" dirty="0" smtClean="0">
                <a:solidFill>
                  <a:srgbClr val="FF0000"/>
                </a:solidFill>
              </a:rPr>
            </a:br>
            <a:endParaRPr lang="it-IT" sz="1600" dirty="0"/>
          </a:p>
        </p:txBody>
      </p:sp>
      <p:sp>
        <p:nvSpPr>
          <p:cNvPr id="3" name="Segnaposto contenuto 2"/>
          <p:cNvSpPr>
            <a:spLocks noGrp="1"/>
          </p:cNvSpPr>
          <p:nvPr>
            <p:ph idx="1"/>
          </p:nvPr>
        </p:nvSpPr>
        <p:spPr/>
        <p:txBody>
          <a:bodyPr/>
          <a:lstStyle/>
          <a:p>
            <a:r>
              <a:rPr lang="en-GB" altLang="it-IT" sz="1800" b="1" i="1" dirty="0" err="1" smtClean="0">
                <a:solidFill>
                  <a:schemeClr val="accent2"/>
                </a:solidFill>
                <a:latin typeface="Arial" charset="0"/>
              </a:rPr>
              <a:t>Una</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garanzia</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trasparenza</a:t>
            </a:r>
            <a:r>
              <a:rPr lang="en-GB" altLang="it-IT" sz="1800" b="1" i="1" dirty="0" smtClean="0">
                <a:solidFill>
                  <a:schemeClr val="accent2"/>
                </a:solidFill>
                <a:latin typeface="Arial" charset="0"/>
              </a:rPr>
              <a:t>: la </a:t>
            </a:r>
            <a:r>
              <a:rPr lang="en-GB" altLang="it-IT" sz="1800" b="1" i="1" dirty="0" err="1" smtClean="0">
                <a:solidFill>
                  <a:schemeClr val="accent2"/>
                </a:solidFill>
                <a:latin typeface="Arial" charset="0"/>
              </a:rPr>
              <a:t>corretta</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impostazione</a:t>
            </a:r>
            <a:r>
              <a:rPr lang="en-GB" altLang="it-IT" sz="1800" b="1" i="1" dirty="0" smtClean="0">
                <a:solidFill>
                  <a:schemeClr val="accent2"/>
                </a:solidFill>
                <a:latin typeface="Arial" charset="0"/>
              </a:rPr>
              <a:t> e </a:t>
            </a:r>
            <a:r>
              <a:rPr lang="en-GB" altLang="it-IT" sz="1800" b="1" i="1" dirty="0" err="1" smtClean="0">
                <a:solidFill>
                  <a:schemeClr val="accent2"/>
                </a:solidFill>
                <a:latin typeface="Arial" charset="0"/>
              </a:rPr>
              <a:t>gestione</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dell’archivio</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corrente</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dal</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protocollo</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tradizionale</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alla</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gestione</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informatica</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dei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documenti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degli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archivi</a:t>
            </a:r>
            <a:r>
              <a:rPr lang="en-GB" altLang="it-IT" sz="1800" b="1" i="1" dirty="0" smtClean="0">
                <a:solidFill>
                  <a:schemeClr val="accent2"/>
                </a:solidFill>
                <a:latin typeface="Arial" charset="0"/>
              </a:rPr>
              <a:t> e </a:t>
            </a:r>
            <a:r>
              <a:rPr lang="en-GB" altLang="it-IT" sz="1800" b="1" i="1" dirty="0" err="1" smtClean="0">
                <a:solidFill>
                  <a:schemeClr val="accent2"/>
                </a:solidFill>
                <a:latin typeface="Arial" charset="0"/>
              </a:rPr>
              <a:t>dei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flussi</a:t>
            </a:r>
            <a:r>
              <a:rPr lang="en-GB" altLang="it-IT" sz="1800" b="1" i="1" dirty="0" smtClean="0">
                <a:solidFill>
                  <a:schemeClr val="accent2"/>
                </a:solidFill>
                <a:latin typeface="Arial" charset="0"/>
              </a:rPr>
              <a:t> </a:t>
            </a:r>
            <a:r>
              <a:rPr lang="en-GB" altLang="it-IT" sz="1800" b="1" i="1" dirty="0" err="1" smtClean="0">
                <a:solidFill>
                  <a:schemeClr val="accent2"/>
                </a:solidFill>
                <a:latin typeface="Arial" charset="0"/>
              </a:rPr>
              <a:t>documentali</a:t>
            </a:r>
            <a:endParaRPr lang="en-GB" altLang="it-IT" sz="1800" b="1" i="1" dirty="0" smtClean="0">
              <a:solidFill>
                <a:schemeClr val="accent2"/>
              </a:solidFill>
              <a:latin typeface="Arial" charset="0"/>
            </a:endParaRPr>
          </a:p>
          <a:p>
            <a:r>
              <a:rPr lang="it-IT" sz="1800" dirty="0" smtClean="0"/>
              <a:t>In queste delicate fasi di vita della produzione della classificazione e della fascicolazione del documento, la Soprintendenza archivistica esplicita il proprio ruolo istituzionale di soggetto cui è deputata la vigilanza. </a:t>
            </a:r>
          </a:p>
          <a:p>
            <a:pPr algn="just"/>
            <a:r>
              <a:rPr lang="it-IT" sz="1800" dirty="0" smtClean="0"/>
              <a:t>pertanto la Soprintendenza archivistica vigila nella fase di vita dell’archivio corrente  verificando nei sopralluoghi che l’ente abbia redatto a norma di legge il Manuale di Gestione, stia applicando il </a:t>
            </a:r>
            <a:r>
              <a:rPr lang="it-IT" sz="1800" dirty="0" err="1" smtClean="0"/>
              <a:t>titolario</a:t>
            </a:r>
            <a:r>
              <a:rPr lang="it-IT" sz="1800" dirty="0" smtClean="0"/>
              <a:t> di classificazione , fascicoli correttamente e segua il piano di conservazione nelle fasi di selezione e scarto.</a:t>
            </a:r>
          </a:p>
          <a:p>
            <a:r>
              <a:rPr lang="it-IT" sz="1800" dirty="0" smtClean="0"/>
              <a:t>dal 2009 ad oggi sono stati approvati dalla Soprintendenza Archivistica  (parere non vincolante ma utile all’ente) n. 30 “Manuali di Gestione” con gli allegati regolamento d’archivio, </a:t>
            </a:r>
            <a:r>
              <a:rPr lang="it-IT" sz="1800" dirty="0" err="1" smtClean="0"/>
              <a:t>titolario</a:t>
            </a:r>
            <a:r>
              <a:rPr lang="it-IT" sz="1800" dirty="0" smtClean="0"/>
              <a:t> o piano di classificazione, piano di conservazione ai sensi degli artt. 50-68 del DPR 445/2000 TUDA).</a:t>
            </a:r>
          </a:p>
          <a:p>
            <a:r>
              <a:rPr lang="it-IT" sz="1800" dirty="0" smtClean="0"/>
              <a:t> </a:t>
            </a:r>
            <a:endParaRPr lang="it-IT" sz="1800" dirty="0"/>
          </a:p>
        </p:txBody>
      </p:sp>
      <p:pic>
        <p:nvPicPr>
          <p:cNvPr id="234498" name="Picture 2" descr="C:\Users\esterno06\AppData\Local\Microsoft\Windows\Temporary Internet Files\Content.IE5\LBI8B4Q7\MM900041039[1].gif"/>
          <p:cNvPicPr>
            <a:picLocks noChangeAspect="1" noChangeArrowheads="1" noCrop="1"/>
          </p:cNvPicPr>
          <p:nvPr/>
        </p:nvPicPr>
        <p:blipFill>
          <a:blip r:embed="rId2" cstate="print"/>
          <a:srcRect/>
          <a:stretch>
            <a:fillRect/>
          </a:stretch>
        </p:blipFill>
        <p:spPr bwMode="auto">
          <a:xfrm>
            <a:off x="7956376" y="332656"/>
            <a:ext cx="809625" cy="1019175"/>
          </a:xfrm>
          <a:prstGeom prst="rect">
            <a:avLst/>
          </a:prstGeom>
          <a:noFill/>
        </p:spPr>
      </p:pic>
      <p:pic>
        <p:nvPicPr>
          <p:cNvPr id="234501" name="Picture 5" descr="C:\Users\esterno06\AppData\Local\Microsoft\Windows\Temporary Internet Files\Content.IE5\ST9LH0PF\MM900296987[1].gif"/>
          <p:cNvPicPr>
            <a:picLocks noChangeAspect="1" noChangeArrowheads="1" noCrop="1"/>
          </p:cNvPicPr>
          <p:nvPr/>
        </p:nvPicPr>
        <p:blipFill>
          <a:blip r:embed="rId3" cstate="print"/>
          <a:srcRect/>
          <a:stretch>
            <a:fillRect/>
          </a:stretch>
        </p:blipFill>
        <p:spPr bwMode="auto">
          <a:xfrm>
            <a:off x="6948264" y="476672"/>
            <a:ext cx="942975" cy="809625"/>
          </a:xfrm>
          <a:prstGeom prst="rect">
            <a:avLst/>
          </a:prstGeom>
          <a:noFill/>
        </p:spPr>
      </p:pic>
    </p:spTree>
    <p:extLst>
      <p:ext uri="{BB962C8B-B14F-4D97-AF65-F5344CB8AC3E}">
        <p14:creationId xmlns:p14="http://schemas.microsoft.com/office/powerpoint/2010/main" xmlns="" val="201891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1800" dirty="0" smtClean="0"/>
              <a:t/>
            </a:r>
            <a:br>
              <a:rPr lang="it-IT" sz="1800" dirty="0" smtClean="0"/>
            </a:br>
            <a:r>
              <a:rPr lang="it-IT" sz="1800" dirty="0" smtClean="0"/>
              <a:t>Manuale di gestione, Piano di classificazione, Piano di conservazione</a:t>
            </a:r>
            <a:endParaRPr lang="it-IT" sz="1800" dirty="0"/>
          </a:p>
        </p:txBody>
      </p:sp>
      <p:sp>
        <p:nvSpPr>
          <p:cNvPr id="3" name="Segnaposto contenuto 2"/>
          <p:cNvSpPr>
            <a:spLocks noGrp="1"/>
          </p:cNvSpPr>
          <p:nvPr>
            <p:ph idx="1"/>
          </p:nvPr>
        </p:nvSpPr>
        <p:spPr/>
        <p:txBody>
          <a:bodyPr/>
          <a:lstStyle/>
          <a:p>
            <a:r>
              <a:rPr lang="it-IT" sz="2000" dirty="0" smtClean="0"/>
              <a:t>Sempre a far data dal 2009 ad oggi, sono stati inoltre realizzati dalla Soprintendenza Archivistica in stretta collaborazione con gli enti che ne hanno richiesto la consulenza:</a:t>
            </a:r>
          </a:p>
          <a:p>
            <a:r>
              <a:rPr lang="it-IT" sz="2000" dirty="0" smtClean="0"/>
              <a:t>n. 5 titolari o piani di classificazione e altrettanti piani di conservazione</a:t>
            </a:r>
            <a:r>
              <a:rPr lang="it-IT" dirty="0" smtClean="0"/>
              <a:t>.</a:t>
            </a:r>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7" descr="C:\Users\esterno06\AppData\Local\Microsoft\Windows\Temporary Internet Files\Content.IE5\S31LQHIM\dglxasset[2].jpg"/>
          <p:cNvPicPr>
            <a:picLocks noChangeAspect="1" noChangeArrowheads="1"/>
          </p:cNvPicPr>
          <p:nvPr/>
        </p:nvPicPr>
        <p:blipFill>
          <a:blip r:embed="rId3" cstate="print"/>
          <a:srcRect/>
          <a:stretch>
            <a:fillRect/>
          </a:stretch>
        </p:blipFill>
        <p:spPr bwMode="auto">
          <a:xfrm>
            <a:off x="755576" y="3501008"/>
            <a:ext cx="6948264" cy="4963046"/>
          </a:xfrm>
          <a:prstGeom prst="rect">
            <a:avLst/>
          </a:prstGeom>
          <a:noFill/>
        </p:spPr>
      </p:pic>
      <p:pic>
        <p:nvPicPr>
          <p:cNvPr id="237577" name="Picture 9" descr="C:\Users\esterno06\AppData\Local\Microsoft\Windows\Temporary Internet Files\Content.IE5\CEHMXO6V\MM900283631[1].gif"/>
          <p:cNvPicPr>
            <a:picLocks noChangeAspect="1" noChangeArrowheads="1" noCrop="1"/>
          </p:cNvPicPr>
          <p:nvPr/>
        </p:nvPicPr>
        <p:blipFill>
          <a:blip r:embed="rId4" cstate="print"/>
          <a:srcRect/>
          <a:stretch>
            <a:fillRect/>
          </a:stretch>
        </p:blipFill>
        <p:spPr bwMode="auto">
          <a:xfrm>
            <a:off x="8143875" y="332656"/>
            <a:ext cx="1000125" cy="123825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35522" name="Picture 2" descr="C:\Users\esterno06\AppData\Local\Microsoft\Windows\Temporary Internet Files\Content.IE5\CEHMXO6V\MP900422283[1].jpg"/>
          <p:cNvPicPr>
            <a:picLocks noChangeAspect="1" noChangeArrowheads="1"/>
          </p:cNvPicPr>
          <p:nvPr/>
        </p:nvPicPr>
        <p:blipFill>
          <a:blip r:embed="rId2" cstate="print"/>
          <a:srcRect/>
          <a:stretch>
            <a:fillRect/>
          </a:stretch>
        </p:blipFill>
        <p:spPr bwMode="auto">
          <a:xfrm>
            <a:off x="0" y="407193"/>
            <a:ext cx="9144000" cy="604361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000" dirty="0" smtClean="0"/>
              <a:t>La corretta gestione dell’archivio corrente: un archivio pensato fin dall’inizio è un archivio che ha la potenzialità di essere un archivio ordinato, rintracciato, esibito, accessibile e consultabile per tutti.</a:t>
            </a:r>
            <a:endParaRPr lang="it-IT" sz="2000" dirty="0"/>
          </a:p>
        </p:txBody>
      </p:sp>
      <p:pic>
        <p:nvPicPr>
          <p:cNvPr id="232450" name="Picture 2" descr="C:\Users\esterno06\AppData\Local\Microsoft\Windows\Temporary Internet Files\Content.IE5\S31LQHIM\MP900385355[1].jpg"/>
          <p:cNvPicPr>
            <a:picLocks noChangeAspect="1" noChangeArrowheads="1"/>
          </p:cNvPicPr>
          <p:nvPr/>
        </p:nvPicPr>
        <p:blipFill>
          <a:blip r:embed="rId2" cstate="print"/>
          <a:srcRect/>
          <a:stretch>
            <a:fillRect/>
          </a:stretch>
        </p:blipFill>
        <p:spPr bwMode="auto">
          <a:xfrm>
            <a:off x="539552" y="1412776"/>
            <a:ext cx="7232848" cy="5166320"/>
          </a:xfrm>
          <a:prstGeom prst="rect">
            <a:avLst/>
          </a:prstGeom>
          <a:noFill/>
        </p:spPr>
      </p:pic>
      <p:pic>
        <p:nvPicPr>
          <p:cNvPr id="5" name="Picture 8" descr="logo-save ORIGINALE"/>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12360" y="6021288"/>
            <a:ext cx="702425" cy="498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C:\Users\esterno06\AppData\Local\Microsoft\Windows\Temporary Internet Files\Content.IE5\S31LQHIM\dglxasset[1].jpg"/>
          <p:cNvPicPr>
            <a:picLocks noChangeAspect="1" noChangeArrowheads="1"/>
          </p:cNvPicPr>
          <p:nvPr/>
        </p:nvPicPr>
        <p:blipFill>
          <a:blip r:embed="rId2" cstate="print"/>
          <a:srcRect/>
          <a:stretch>
            <a:fillRect/>
          </a:stretch>
        </p:blipFill>
        <p:spPr bwMode="auto">
          <a:xfrm>
            <a:off x="4932040" y="0"/>
            <a:ext cx="4800674" cy="6858000"/>
          </a:xfrm>
          <a:prstGeom prst="rect">
            <a:avLst/>
          </a:prstGeom>
          <a:noFill/>
        </p:spPr>
      </p:pic>
      <p:sp>
        <p:nvSpPr>
          <p:cNvPr id="2" name="Titolo 1"/>
          <p:cNvSpPr>
            <a:spLocks noGrp="1"/>
          </p:cNvSpPr>
          <p:nvPr>
            <p:ph type="title"/>
          </p:nvPr>
        </p:nvSpPr>
        <p:spPr/>
        <p:txBody>
          <a:bodyPr/>
          <a:lstStyle/>
          <a:p>
            <a:r>
              <a:rPr lang="it-IT" sz="2000" dirty="0" smtClean="0"/>
              <a:t>Esempi di continua noncuranza</a:t>
            </a:r>
            <a:endParaRPr lang="it-IT" sz="2000" dirty="0"/>
          </a:p>
        </p:txBody>
      </p:sp>
      <p:sp>
        <p:nvSpPr>
          <p:cNvPr id="3" name="Rettangolo 2"/>
          <p:cNvSpPr/>
          <p:nvPr/>
        </p:nvSpPr>
        <p:spPr>
          <a:xfrm>
            <a:off x="2286000" y="1360485"/>
            <a:ext cx="4572000" cy="4137030"/>
          </a:xfrm>
          <a:prstGeom prst="rect">
            <a:avLst/>
          </a:prstGeom>
        </p:spPr>
        <p:txBody>
          <a:bodyPr>
            <a:spAutoFit/>
          </a:bodyPr>
          <a:lstStyle/>
          <a:p>
            <a:pPr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dirty="0" err="1" smtClean="0">
                <a:solidFill>
                  <a:srgbClr val="000000"/>
                </a:solidFill>
                <a:latin typeface="Arial" charset="0"/>
              </a:rPr>
              <a:t>Negli</a:t>
            </a:r>
            <a:r>
              <a:rPr lang="en-GB" altLang="it-IT" dirty="0" smtClean="0">
                <a:solidFill>
                  <a:srgbClr val="000000"/>
                </a:solidFill>
                <a:latin typeface="Arial" charset="0"/>
              </a:rPr>
              <a:t> </a:t>
            </a:r>
            <a:r>
              <a:rPr lang="en-GB" altLang="it-IT" dirty="0" err="1" smtClean="0">
                <a:solidFill>
                  <a:srgbClr val="000000"/>
                </a:solidFill>
                <a:latin typeface="Arial" charset="0"/>
              </a:rPr>
              <a:t>ultimi</a:t>
            </a:r>
            <a:r>
              <a:rPr lang="en-GB" altLang="it-IT" dirty="0" smtClean="0">
                <a:solidFill>
                  <a:srgbClr val="000000"/>
                </a:solidFill>
                <a:latin typeface="Arial" charset="0"/>
              </a:rPr>
              <a:t> </a:t>
            </a:r>
            <a:r>
              <a:rPr lang="en-GB" altLang="it-IT" dirty="0" err="1" smtClean="0">
                <a:solidFill>
                  <a:srgbClr val="000000"/>
                </a:solidFill>
                <a:latin typeface="Arial" charset="0"/>
              </a:rPr>
              <a:t>decenni</a:t>
            </a:r>
            <a:r>
              <a:rPr lang="en-GB" altLang="it-IT" dirty="0" smtClean="0">
                <a:solidFill>
                  <a:srgbClr val="000000"/>
                </a:solidFill>
                <a:latin typeface="Arial" charset="0"/>
              </a:rPr>
              <a:t> la </a:t>
            </a:r>
            <a:r>
              <a:rPr lang="en-GB" altLang="it-IT" dirty="0" err="1" smtClean="0">
                <a:solidFill>
                  <a:srgbClr val="000000"/>
                </a:solidFill>
                <a:latin typeface="Arial" charset="0"/>
              </a:rPr>
              <a:t>produzione</a:t>
            </a:r>
            <a:r>
              <a:rPr lang="en-GB" altLang="it-IT" dirty="0" smtClean="0">
                <a:solidFill>
                  <a:srgbClr val="000000"/>
                </a:solidFill>
                <a:latin typeface="Arial" charset="0"/>
              </a:rPr>
              <a:t> </a:t>
            </a:r>
            <a:r>
              <a:rPr lang="en-GB" altLang="it-IT" dirty="0" err="1" smtClean="0">
                <a:solidFill>
                  <a:srgbClr val="000000"/>
                </a:solidFill>
                <a:latin typeface="Arial" charset="0"/>
              </a:rPr>
              <a:t>di</a:t>
            </a:r>
            <a:r>
              <a:rPr lang="en-GB" altLang="it-IT" dirty="0" smtClean="0">
                <a:solidFill>
                  <a:srgbClr val="000000"/>
                </a:solidFill>
                <a:latin typeface="Arial" charset="0"/>
              </a:rPr>
              <a:t> </a:t>
            </a:r>
            <a:r>
              <a:rPr lang="en-GB" altLang="it-IT" dirty="0" err="1" smtClean="0">
                <a:solidFill>
                  <a:srgbClr val="000000"/>
                </a:solidFill>
                <a:latin typeface="Arial" charset="0"/>
              </a:rPr>
              <a:t>una</a:t>
            </a:r>
            <a:r>
              <a:rPr lang="en-GB" altLang="it-IT" dirty="0" smtClean="0">
                <a:solidFill>
                  <a:srgbClr val="000000"/>
                </a:solidFill>
                <a:latin typeface="Arial" charset="0"/>
              </a:rPr>
              <a:t> </a:t>
            </a:r>
            <a:r>
              <a:rPr lang="en-GB" altLang="it-IT" dirty="0" err="1" smtClean="0">
                <a:solidFill>
                  <a:srgbClr val="000000"/>
                </a:solidFill>
                <a:latin typeface="Arial" charset="0"/>
              </a:rPr>
              <a:t>grande</a:t>
            </a:r>
            <a:r>
              <a:rPr lang="en-GB" altLang="it-IT" dirty="0" smtClean="0">
                <a:solidFill>
                  <a:srgbClr val="000000"/>
                </a:solidFill>
                <a:latin typeface="Arial" charset="0"/>
              </a:rPr>
              <a:t> </a:t>
            </a:r>
            <a:r>
              <a:rPr lang="en-GB" altLang="it-IT" dirty="0" err="1" smtClean="0">
                <a:solidFill>
                  <a:srgbClr val="000000"/>
                </a:solidFill>
                <a:latin typeface="Arial" charset="0"/>
              </a:rPr>
              <a:t>quantità</a:t>
            </a:r>
            <a:r>
              <a:rPr lang="en-GB" altLang="it-IT" dirty="0" smtClean="0">
                <a:solidFill>
                  <a:srgbClr val="000000"/>
                </a:solidFill>
                <a:latin typeface="Arial" charset="0"/>
              </a:rPr>
              <a:t> </a:t>
            </a:r>
            <a:r>
              <a:rPr lang="en-GB" altLang="it-IT" dirty="0" err="1" smtClean="0">
                <a:solidFill>
                  <a:srgbClr val="000000"/>
                </a:solidFill>
                <a:latin typeface="Arial" charset="0"/>
              </a:rPr>
              <a:t>di</a:t>
            </a:r>
            <a:r>
              <a:rPr lang="en-GB" altLang="it-IT" dirty="0" smtClean="0">
                <a:solidFill>
                  <a:srgbClr val="000000"/>
                </a:solidFill>
                <a:latin typeface="Arial" charset="0"/>
              </a:rPr>
              <a:t> </a:t>
            </a:r>
            <a:r>
              <a:rPr lang="en-GB" altLang="it-IT" dirty="0" err="1" smtClean="0">
                <a:solidFill>
                  <a:srgbClr val="000000"/>
                </a:solidFill>
                <a:latin typeface="Arial" charset="0"/>
              </a:rPr>
              <a:t>documentazione</a:t>
            </a:r>
            <a:r>
              <a:rPr lang="en-GB" altLang="it-IT" dirty="0" smtClean="0">
                <a:solidFill>
                  <a:srgbClr val="000000"/>
                </a:solidFill>
                <a:latin typeface="Arial" charset="0"/>
              </a:rPr>
              <a:t>, </a:t>
            </a:r>
            <a:r>
              <a:rPr lang="en-GB" altLang="it-IT" dirty="0" err="1" smtClean="0">
                <a:solidFill>
                  <a:srgbClr val="000000"/>
                </a:solidFill>
                <a:latin typeface="Arial" charset="0"/>
              </a:rPr>
              <a:t>che</a:t>
            </a:r>
            <a:r>
              <a:rPr lang="en-GB" altLang="it-IT" dirty="0" smtClean="0">
                <a:solidFill>
                  <a:srgbClr val="000000"/>
                </a:solidFill>
                <a:latin typeface="Arial" charset="0"/>
              </a:rPr>
              <a:t> </a:t>
            </a:r>
            <a:r>
              <a:rPr lang="en-GB" altLang="it-IT" dirty="0" err="1" smtClean="0">
                <a:solidFill>
                  <a:srgbClr val="000000"/>
                </a:solidFill>
                <a:latin typeface="Arial" charset="0"/>
              </a:rPr>
              <a:t>presenta</a:t>
            </a:r>
            <a:r>
              <a:rPr lang="en-GB" altLang="it-IT" dirty="0" smtClean="0">
                <a:solidFill>
                  <a:srgbClr val="000000"/>
                </a:solidFill>
                <a:latin typeface="Arial" charset="0"/>
              </a:rPr>
              <a:t> </a:t>
            </a:r>
            <a:r>
              <a:rPr lang="en-GB" altLang="it-IT" dirty="0" err="1" smtClean="0">
                <a:solidFill>
                  <a:srgbClr val="000000"/>
                </a:solidFill>
                <a:latin typeface="Arial" charset="0"/>
              </a:rPr>
              <a:t>inoltre</a:t>
            </a:r>
            <a:r>
              <a:rPr lang="en-GB" altLang="it-IT" dirty="0" smtClean="0">
                <a:solidFill>
                  <a:srgbClr val="000000"/>
                </a:solidFill>
                <a:latin typeface="Arial" charset="0"/>
              </a:rPr>
              <a:t> </a:t>
            </a:r>
            <a:r>
              <a:rPr lang="en-GB" altLang="it-IT" dirty="0" err="1" smtClean="0">
                <a:solidFill>
                  <a:srgbClr val="000000"/>
                </a:solidFill>
                <a:latin typeface="Arial" charset="0"/>
              </a:rPr>
              <a:t>una</a:t>
            </a:r>
            <a:r>
              <a:rPr lang="en-GB" altLang="it-IT" dirty="0" smtClean="0">
                <a:solidFill>
                  <a:srgbClr val="000000"/>
                </a:solidFill>
                <a:latin typeface="Arial" charset="0"/>
              </a:rPr>
              <a:t> </a:t>
            </a:r>
            <a:r>
              <a:rPr lang="en-GB" altLang="it-IT" dirty="0" err="1" smtClean="0">
                <a:solidFill>
                  <a:srgbClr val="000000"/>
                </a:solidFill>
                <a:latin typeface="Arial" charset="0"/>
              </a:rPr>
              <a:t>grande</a:t>
            </a:r>
            <a:r>
              <a:rPr lang="en-GB" altLang="it-IT" dirty="0" smtClean="0">
                <a:solidFill>
                  <a:srgbClr val="000000"/>
                </a:solidFill>
                <a:latin typeface="Arial" charset="0"/>
              </a:rPr>
              <a:t> </a:t>
            </a:r>
            <a:r>
              <a:rPr lang="en-GB" altLang="it-IT" dirty="0" err="1" smtClean="0">
                <a:solidFill>
                  <a:srgbClr val="000000"/>
                </a:solidFill>
                <a:latin typeface="Arial" charset="0"/>
              </a:rPr>
              <a:t>complessità</a:t>
            </a:r>
            <a:r>
              <a:rPr lang="en-GB" altLang="it-IT" dirty="0" smtClean="0">
                <a:solidFill>
                  <a:srgbClr val="000000"/>
                </a:solidFill>
                <a:latin typeface="Arial" charset="0"/>
              </a:rPr>
              <a:t>,  </a:t>
            </a:r>
            <a:r>
              <a:rPr lang="en-GB" altLang="it-IT" dirty="0" err="1" smtClean="0">
                <a:solidFill>
                  <a:srgbClr val="000000"/>
                </a:solidFill>
                <a:latin typeface="Arial" charset="0"/>
              </a:rPr>
              <a:t>determina</a:t>
            </a:r>
            <a:r>
              <a:rPr lang="en-GB" altLang="it-IT" dirty="0" smtClean="0">
                <a:solidFill>
                  <a:srgbClr val="000000"/>
                </a:solidFill>
                <a:latin typeface="Arial" charset="0"/>
              </a:rPr>
              <a:t> </a:t>
            </a:r>
            <a:r>
              <a:rPr lang="en-GB" altLang="it-IT" dirty="0" err="1" smtClean="0">
                <a:solidFill>
                  <a:srgbClr val="000000"/>
                </a:solidFill>
                <a:latin typeface="Arial" charset="0"/>
              </a:rPr>
              <a:t>una</a:t>
            </a:r>
            <a:r>
              <a:rPr lang="en-GB" altLang="it-IT" dirty="0" smtClean="0">
                <a:solidFill>
                  <a:srgbClr val="000000"/>
                </a:solidFill>
                <a:latin typeface="Arial" charset="0"/>
              </a:rPr>
              <a:t> </a:t>
            </a:r>
            <a:r>
              <a:rPr lang="en-GB" altLang="it-IT" b="1" dirty="0" err="1" smtClean="0">
                <a:solidFill>
                  <a:srgbClr val="000000"/>
                </a:solidFill>
                <a:latin typeface="Arial" charset="0"/>
              </a:rPr>
              <a:t>fase</a:t>
            </a:r>
            <a:r>
              <a:rPr lang="en-GB" altLang="it-IT" b="1" dirty="0" smtClean="0">
                <a:solidFill>
                  <a:srgbClr val="000000"/>
                </a:solidFill>
                <a:latin typeface="Arial" charset="0"/>
              </a:rPr>
              <a:t> </a:t>
            </a:r>
            <a:r>
              <a:rPr lang="en-GB" altLang="it-IT" b="1" dirty="0" err="1" smtClean="0">
                <a:solidFill>
                  <a:srgbClr val="000000"/>
                </a:solidFill>
                <a:latin typeface="Arial" charset="0"/>
              </a:rPr>
              <a:t>critica</a:t>
            </a:r>
            <a:r>
              <a:rPr lang="en-GB" altLang="it-IT" dirty="0" smtClean="0">
                <a:solidFill>
                  <a:srgbClr val="000000"/>
                </a:solidFill>
                <a:latin typeface="Arial" charset="0"/>
              </a:rPr>
              <a:t>, in cui </a:t>
            </a:r>
            <a:r>
              <a:rPr lang="en-GB" altLang="it-IT" dirty="0" err="1" smtClean="0">
                <a:solidFill>
                  <a:srgbClr val="000000"/>
                </a:solidFill>
                <a:latin typeface="Arial" charset="0"/>
              </a:rPr>
              <a:t>gli</a:t>
            </a:r>
            <a:r>
              <a:rPr lang="en-GB" altLang="it-IT" dirty="0" smtClean="0">
                <a:solidFill>
                  <a:srgbClr val="000000"/>
                </a:solidFill>
                <a:latin typeface="Arial" charset="0"/>
              </a:rPr>
              <a:t> </a:t>
            </a:r>
            <a:r>
              <a:rPr lang="en-GB" altLang="it-IT" dirty="0" err="1" smtClean="0">
                <a:solidFill>
                  <a:srgbClr val="000000"/>
                </a:solidFill>
                <a:latin typeface="Arial" charset="0"/>
              </a:rPr>
              <a:t>uffici</a:t>
            </a:r>
            <a:r>
              <a:rPr lang="en-GB" altLang="it-IT" dirty="0" smtClean="0">
                <a:solidFill>
                  <a:srgbClr val="000000"/>
                </a:solidFill>
                <a:latin typeface="Arial" charset="0"/>
              </a:rPr>
              <a:t> </a:t>
            </a:r>
            <a:r>
              <a:rPr lang="en-GB" altLang="it-IT" dirty="0" err="1" smtClean="0">
                <a:solidFill>
                  <a:srgbClr val="000000"/>
                </a:solidFill>
                <a:latin typeface="Arial" charset="0"/>
              </a:rPr>
              <a:t>hanno</a:t>
            </a:r>
            <a:r>
              <a:rPr lang="en-GB" altLang="it-IT" dirty="0" smtClean="0">
                <a:solidFill>
                  <a:srgbClr val="000000"/>
                </a:solidFill>
                <a:latin typeface="Arial" charset="0"/>
              </a:rPr>
              <a:t> </a:t>
            </a:r>
            <a:r>
              <a:rPr lang="en-GB" altLang="it-IT" dirty="0" err="1" smtClean="0">
                <a:solidFill>
                  <a:srgbClr val="000000"/>
                </a:solidFill>
                <a:latin typeface="Arial" charset="0"/>
              </a:rPr>
              <a:t>nei</a:t>
            </a:r>
            <a:r>
              <a:rPr lang="en-GB" altLang="it-IT" dirty="0" smtClean="0">
                <a:solidFill>
                  <a:srgbClr val="000000"/>
                </a:solidFill>
                <a:latin typeface="Arial" charset="0"/>
              </a:rPr>
              <a:t> </a:t>
            </a:r>
            <a:r>
              <a:rPr lang="en-GB" altLang="it-IT" dirty="0" err="1" smtClean="0">
                <a:solidFill>
                  <a:srgbClr val="000000"/>
                </a:solidFill>
                <a:latin typeface="Arial" charset="0"/>
              </a:rPr>
              <a:t>confronti</a:t>
            </a:r>
            <a:r>
              <a:rPr lang="en-GB" altLang="it-IT" dirty="0" smtClean="0">
                <a:solidFill>
                  <a:srgbClr val="000000"/>
                </a:solidFill>
                <a:latin typeface="Arial" charset="0"/>
              </a:rPr>
              <a:t> del </a:t>
            </a:r>
            <a:r>
              <a:rPr lang="en-GB" altLang="it-IT" dirty="0" err="1" smtClean="0">
                <a:solidFill>
                  <a:srgbClr val="000000"/>
                </a:solidFill>
                <a:latin typeface="Arial" charset="0"/>
              </a:rPr>
              <a:t>loro</a:t>
            </a:r>
            <a:r>
              <a:rPr lang="en-GB" altLang="it-IT" dirty="0" smtClean="0">
                <a:solidFill>
                  <a:srgbClr val="000000"/>
                </a:solidFill>
                <a:latin typeface="Arial" charset="0"/>
              </a:rPr>
              <a:t> </a:t>
            </a:r>
            <a:r>
              <a:rPr lang="en-GB" altLang="it-IT" dirty="0" err="1" smtClean="0">
                <a:solidFill>
                  <a:srgbClr val="000000"/>
                </a:solidFill>
                <a:latin typeface="Arial" charset="0"/>
              </a:rPr>
              <a:t>patrimonio</a:t>
            </a:r>
            <a:r>
              <a:rPr lang="en-GB" altLang="it-IT" dirty="0" smtClean="0">
                <a:solidFill>
                  <a:srgbClr val="000000"/>
                </a:solidFill>
                <a:latin typeface="Arial" charset="0"/>
              </a:rPr>
              <a:t> </a:t>
            </a:r>
            <a:r>
              <a:rPr lang="en-GB" altLang="it-IT" dirty="0" err="1" smtClean="0">
                <a:solidFill>
                  <a:srgbClr val="000000"/>
                </a:solidFill>
                <a:latin typeface="Arial" charset="0"/>
              </a:rPr>
              <a:t>documentario</a:t>
            </a:r>
            <a:r>
              <a:rPr lang="en-GB" altLang="it-IT" dirty="0" smtClean="0">
                <a:solidFill>
                  <a:srgbClr val="000000"/>
                </a:solidFill>
                <a:latin typeface="Arial" charset="0"/>
              </a:rPr>
              <a:t> un </a:t>
            </a:r>
            <a:r>
              <a:rPr lang="en-GB" altLang="it-IT" dirty="0" err="1" smtClean="0">
                <a:solidFill>
                  <a:srgbClr val="000000"/>
                </a:solidFill>
                <a:latin typeface="Arial" charset="0"/>
              </a:rPr>
              <a:t>atteggiamento</a:t>
            </a:r>
            <a:r>
              <a:rPr lang="en-GB" altLang="it-IT" dirty="0" smtClean="0">
                <a:solidFill>
                  <a:srgbClr val="000000"/>
                </a:solidFill>
                <a:latin typeface="Arial" charset="0"/>
              </a:rPr>
              <a:t> </a:t>
            </a:r>
            <a:r>
              <a:rPr lang="en-GB" altLang="it-IT" dirty="0" err="1" smtClean="0">
                <a:solidFill>
                  <a:srgbClr val="000000"/>
                </a:solidFill>
                <a:latin typeface="Arial" charset="0"/>
              </a:rPr>
              <a:t>di</a:t>
            </a:r>
            <a:r>
              <a:rPr lang="en-GB" altLang="it-IT" dirty="0" smtClean="0">
                <a:solidFill>
                  <a:srgbClr val="000000"/>
                </a:solidFill>
                <a:latin typeface="Arial" charset="0"/>
              </a:rPr>
              <a:t> </a:t>
            </a:r>
            <a:r>
              <a:rPr lang="en-GB" altLang="it-IT" dirty="0" err="1" smtClean="0">
                <a:solidFill>
                  <a:srgbClr val="000000"/>
                </a:solidFill>
                <a:latin typeface="Arial" charset="0"/>
              </a:rPr>
              <a:t>trascuratezza</a:t>
            </a:r>
            <a:r>
              <a:rPr lang="en-GB" altLang="it-IT" dirty="0" smtClean="0">
                <a:solidFill>
                  <a:srgbClr val="000000"/>
                </a:solidFill>
                <a:latin typeface="Arial" charset="0"/>
              </a:rPr>
              <a:t>. </a:t>
            </a:r>
          </a:p>
          <a:p>
            <a:pPr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dirty="0" smtClean="0">
                <a:solidFill>
                  <a:srgbClr val="000000"/>
                </a:solidFill>
                <a:latin typeface="Arial" charset="0"/>
              </a:rPr>
              <a:t>Si </a:t>
            </a:r>
            <a:r>
              <a:rPr lang="en-GB" altLang="it-IT" dirty="0" err="1" smtClean="0">
                <a:solidFill>
                  <a:srgbClr val="000000"/>
                </a:solidFill>
                <a:latin typeface="Arial" charset="0"/>
              </a:rPr>
              <a:t>presta</a:t>
            </a:r>
            <a:r>
              <a:rPr lang="en-GB" altLang="it-IT" dirty="0" smtClean="0">
                <a:solidFill>
                  <a:srgbClr val="000000"/>
                </a:solidFill>
                <a:latin typeface="Arial" charset="0"/>
              </a:rPr>
              <a:t> </a:t>
            </a:r>
            <a:r>
              <a:rPr lang="en-GB" altLang="it-IT" dirty="0" err="1" smtClean="0">
                <a:solidFill>
                  <a:srgbClr val="000000"/>
                </a:solidFill>
                <a:latin typeface="Arial" charset="0"/>
              </a:rPr>
              <a:t>poca</a:t>
            </a:r>
            <a:r>
              <a:rPr lang="en-GB" altLang="it-IT" dirty="0" smtClean="0">
                <a:solidFill>
                  <a:srgbClr val="000000"/>
                </a:solidFill>
                <a:latin typeface="Arial" charset="0"/>
              </a:rPr>
              <a:t> </a:t>
            </a:r>
            <a:r>
              <a:rPr lang="en-GB" altLang="it-IT" dirty="0" err="1" smtClean="0">
                <a:solidFill>
                  <a:srgbClr val="000000"/>
                </a:solidFill>
                <a:latin typeface="Arial" charset="0"/>
              </a:rPr>
              <a:t>attenzione</a:t>
            </a:r>
            <a:r>
              <a:rPr lang="en-GB" altLang="it-IT" dirty="0" smtClean="0">
                <a:solidFill>
                  <a:srgbClr val="000000"/>
                </a:solidFill>
                <a:latin typeface="Arial" charset="0"/>
              </a:rPr>
              <a:t> </a:t>
            </a:r>
            <a:r>
              <a:rPr lang="en-GB" altLang="it-IT" dirty="0" err="1" smtClean="0">
                <a:solidFill>
                  <a:srgbClr val="000000"/>
                </a:solidFill>
                <a:latin typeface="Arial" charset="0"/>
              </a:rPr>
              <a:t>all’archivio</a:t>
            </a:r>
            <a:r>
              <a:rPr lang="en-GB" altLang="it-IT" dirty="0" smtClean="0">
                <a:solidFill>
                  <a:srgbClr val="000000"/>
                </a:solidFill>
                <a:latin typeface="Arial" charset="0"/>
              </a:rPr>
              <a:t> </a:t>
            </a:r>
            <a:r>
              <a:rPr lang="en-GB" altLang="it-IT" dirty="0" err="1" smtClean="0">
                <a:solidFill>
                  <a:srgbClr val="000000"/>
                </a:solidFill>
                <a:latin typeface="Arial" charset="0"/>
              </a:rPr>
              <a:t>considerato</a:t>
            </a:r>
            <a:r>
              <a:rPr lang="en-GB" altLang="it-IT" dirty="0" smtClean="0">
                <a:solidFill>
                  <a:srgbClr val="000000"/>
                </a:solidFill>
                <a:latin typeface="Arial" charset="0"/>
              </a:rPr>
              <a:t> come </a:t>
            </a:r>
            <a:r>
              <a:rPr lang="en-GB" altLang="it-IT" dirty="0" err="1" smtClean="0">
                <a:solidFill>
                  <a:srgbClr val="000000"/>
                </a:solidFill>
                <a:latin typeface="Arial" charset="0"/>
              </a:rPr>
              <a:t>attività</a:t>
            </a:r>
            <a:r>
              <a:rPr lang="en-GB" altLang="it-IT" dirty="0" smtClean="0">
                <a:solidFill>
                  <a:srgbClr val="000000"/>
                </a:solidFill>
                <a:latin typeface="Arial" charset="0"/>
              </a:rPr>
              <a:t> </a:t>
            </a:r>
            <a:r>
              <a:rPr lang="en-GB" altLang="it-IT" dirty="0" err="1" smtClean="0">
                <a:solidFill>
                  <a:srgbClr val="000000"/>
                </a:solidFill>
                <a:latin typeface="Arial" charset="0"/>
              </a:rPr>
              <a:t>residuale</a:t>
            </a:r>
            <a:r>
              <a:rPr lang="en-GB" altLang="it-IT" dirty="0" smtClean="0">
                <a:solidFill>
                  <a:srgbClr val="000000"/>
                </a:solidFill>
                <a:latin typeface="Arial" charset="0"/>
              </a:rPr>
              <a:t>, </a:t>
            </a:r>
            <a:r>
              <a:rPr lang="en-GB" altLang="it-IT" dirty="0" err="1" smtClean="0">
                <a:solidFill>
                  <a:srgbClr val="000000"/>
                </a:solidFill>
                <a:latin typeface="Arial" charset="0"/>
              </a:rPr>
              <a:t>da</a:t>
            </a:r>
            <a:r>
              <a:rPr lang="en-GB" altLang="it-IT" dirty="0" smtClean="0">
                <a:solidFill>
                  <a:srgbClr val="000000"/>
                </a:solidFill>
                <a:latin typeface="Arial" charset="0"/>
              </a:rPr>
              <a:t> </a:t>
            </a:r>
            <a:r>
              <a:rPr lang="en-GB" altLang="it-IT" dirty="0" err="1" smtClean="0">
                <a:solidFill>
                  <a:srgbClr val="000000"/>
                </a:solidFill>
                <a:latin typeface="Arial" charset="0"/>
              </a:rPr>
              <a:t>affidare</a:t>
            </a:r>
            <a:r>
              <a:rPr lang="en-GB" altLang="it-IT" dirty="0" smtClean="0">
                <a:solidFill>
                  <a:srgbClr val="000000"/>
                </a:solidFill>
                <a:latin typeface="Arial" charset="0"/>
              </a:rPr>
              <a:t> a </a:t>
            </a:r>
            <a:r>
              <a:rPr lang="en-GB" altLang="it-IT" dirty="0" err="1" smtClean="0">
                <a:solidFill>
                  <a:srgbClr val="000000"/>
                </a:solidFill>
                <a:latin typeface="Arial" charset="0"/>
              </a:rPr>
              <a:t>personale</a:t>
            </a:r>
            <a:r>
              <a:rPr lang="en-GB" altLang="it-IT" dirty="0" smtClean="0">
                <a:solidFill>
                  <a:srgbClr val="000000"/>
                </a:solidFill>
                <a:latin typeface="Arial" charset="0"/>
              </a:rPr>
              <a:t> </a:t>
            </a:r>
            <a:r>
              <a:rPr lang="en-GB" altLang="it-IT" dirty="0" err="1" smtClean="0">
                <a:solidFill>
                  <a:srgbClr val="000000"/>
                </a:solidFill>
                <a:latin typeface="Arial" charset="0"/>
              </a:rPr>
              <a:t>di</a:t>
            </a:r>
            <a:r>
              <a:rPr lang="en-GB" altLang="it-IT" dirty="0" smtClean="0">
                <a:solidFill>
                  <a:srgbClr val="000000"/>
                </a:solidFill>
                <a:latin typeface="Arial" charset="0"/>
              </a:rPr>
              <a:t> basso </a:t>
            </a:r>
            <a:r>
              <a:rPr lang="en-GB" altLang="it-IT" dirty="0" err="1" smtClean="0">
                <a:solidFill>
                  <a:srgbClr val="000000"/>
                </a:solidFill>
                <a:latin typeface="Arial" charset="0"/>
              </a:rPr>
              <a:t>profilo</a:t>
            </a:r>
            <a:r>
              <a:rPr lang="en-GB" altLang="it-IT" dirty="0" smtClean="0">
                <a:solidFill>
                  <a:srgbClr val="000000"/>
                </a:solidFill>
                <a:latin typeface="Arial" charset="0"/>
              </a:rPr>
              <a:t>, in </a:t>
            </a:r>
            <a:r>
              <a:rPr lang="en-GB" altLang="it-IT" dirty="0" err="1" smtClean="0">
                <a:solidFill>
                  <a:srgbClr val="000000"/>
                </a:solidFill>
                <a:latin typeface="Arial" charset="0"/>
              </a:rPr>
              <a:t>particolare</a:t>
            </a:r>
            <a:r>
              <a:rPr lang="en-GB" altLang="it-IT" dirty="0" smtClean="0">
                <a:solidFill>
                  <a:srgbClr val="000000"/>
                </a:solidFill>
                <a:latin typeface="Arial" charset="0"/>
              </a:rPr>
              <a:t> </a:t>
            </a:r>
            <a:r>
              <a:rPr lang="en-GB" altLang="it-IT" dirty="0" err="1" smtClean="0">
                <a:solidFill>
                  <a:srgbClr val="000000"/>
                </a:solidFill>
                <a:latin typeface="Arial" charset="0"/>
              </a:rPr>
              <a:t>viene</a:t>
            </a:r>
            <a:r>
              <a:rPr lang="en-GB" altLang="it-IT" dirty="0" smtClean="0">
                <a:solidFill>
                  <a:srgbClr val="000000"/>
                </a:solidFill>
                <a:latin typeface="Arial" charset="0"/>
              </a:rPr>
              <a:t> in </a:t>
            </a:r>
            <a:r>
              <a:rPr lang="en-GB" altLang="it-IT" dirty="0" err="1" smtClean="0">
                <a:solidFill>
                  <a:srgbClr val="000000"/>
                </a:solidFill>
                <a:latin typeface="Arial" charset="0"/>
              </a:rPr>
              <a:t>molti</a:t>
            </a:r>
            <a:r>
              <a:rPr lang="en-GB" altLang="it-IT" dirty="0" smtClean="0">
                <a:solidFill>
                  <a:srgbClr val="000000"/>
                </a:solidFill>
                <a:latin typeface="Arial" charset="0"/>
              </a:rPr>
              <a:t> </a:t>
            </a:r>
            <a:r>
              <a:rPr lang="en-GB" altLang="it-IT" dirty="0" err="1" smtClean="0">
                <a:solidFill>
                  <a:srgbClr val="000000"/>
                </a:solidFill>
                <a:latin typeface="Arial" charset="0"/>
              </a:rPr>
              <a:t>casi</a:t>
            </a:r>
            <a:r>
              <a:rPr lang="en-GB" altLang="it-IT" dirty="0" smtClean="0">
                <a:solidFill>
                  <a:srgbClr val="000000"/>
                </a:solidFill>
                <a:latin typeface="Arial" charset="0"/>
              </a:rPr>
              <a:t> </a:t>
            </a:r>
            <a:r>
              <a:rPr lang="en-GB" altLang="it-IT" dirty="0" err="1" smtClean="0">
                <a:solidFill>
                  <a:srgbClr val="000000"/>
                </a:solidFill>
                <a:latin typeface="Arial" charset="0"/>
              </a:rPr>
              <a:t>abbandonata</a:t>
            </a:r>
            <a:r>
              <a:rPr lang="en-GB" altLang="it-IT" dirty="0" smtClean="0">
                <a:solidFill>
                  <a:srgbClr val="000000"/>
                </a:solidFill>
                <a:latin typeface="Arial" charset="0"/>
              </a:rPr>
              <a:t> </a:t>
            </a:r>
            <a:r>
              <a:rPr lang="en-GB" altLang="it-IT" dirty="0" err="1" smtClean="0">
                <a:solidFill>
                  <a:srgbClr val="000000"/>
                </a:solidFill>
                <a:latin typeface="Arial" charset="0"/>
              </a:rPr>
              <a:t>l’operazione</a:t>
            </a:r>
            <a:r>
              <a:rPr lang="en-GB" altLang="it-IT" dirty="0" smtClean="0">
                <a:solidFill>
                  <a:srgbClr val="000000"/>
                </a:solidFill>
                <a:latin typeface="Arial" charset="0"/>
              </a:rPr>
              <a:t> </a:t>
            </a:r>
            <a:r>
              <a:rPr lang="en-GB" altLang="it-IT" dirty="0" err="1" smtClean="0">
                <a:solidFill>
                  <a:srgbClr val="000000"/>
                </a:solidFill>
                <a:latin typeface="Arial" charset="0"/>
              </a:rPr>
              <a:t>della</a:t>
            </a:r>
            <a:r>
              <a:rPr lang="en-GB" altLang="it-IT" dirty="0" smtClean="0">
                <a:solidFill>
                  <a:srgbClr val="000000"/>
                </a:solidFill>
                <a:latin typeface="Arial" charset="0"/>
              </a:rPr>
              <a:t> </a:t>
            </a:r>
            <a:r>
              <a:rPr lang="en-GB" altLang="it-IT" dirty="0" err="1" smtClean="0">
                <a:solidFill>
                  <a:srgbClr val="000000"/>
                </a:solidFill>
                <a:latin typeface="Arial" charset="0"/>
              </a:rPr>
              <a:t>classificazione</a:t>
            </a:r>
            <a:r>
              <a:rPr lang="en-GB" altLang="it-IT" dirty="0" smtClean="0">
                <a:solidFill>
                  <a:srgbClr val="000000"/>
                </a:solidFill>
                <a:latin typeface="Arial" charset="0"/>
              </a:rPr>
              <a:t>; ne </a:t>
            </a:r>
            <a:r>
              <a:rPr lang="en-GB" altLang="it-IT" dirty="0" err="1" smtClean="0">
                <a:solidFill>
                  <a:srgbClr val="000000"/>
                </a:solidFill>
                <a:latin typeface="Arial" charset="0"/>
              </a:rPr>
              <a:t>consegue</a:t>
            </a:r>
            <a:r>
              <a:rPr lang="en-GB" altLang="it-IT" dirty="0" smtClean="0">
                <a:solidFill>
                  <a:srgbClr val="000000"/>
                </a:solidFill>
                <a:latin typeface="Arial" charset="0"/>
              </a:rPr>
              <a:t> la non </a:t>
            </a:r>
            <a:r>
              <a:rPr lang="en-GB" altLang="it-IT" dirty="0" err="1" smtClean="0">
                <a:solidFill>
                  <a:srgbClr val="000000"/>
                </a:solidFill>
                <a:latin typeface="Arial" charset="0"/>
              </a:rPr>
              <a:t>corretta</a:t>
            </a:r>
            <a:r>
              <a:rPr lang="en-GB" altLang="it-IT" dirty="0" smtClean="0">
                <a:solidFill>
                  <a:srgbClr val="000000"/>
                </a:solidFill>
                <a:latin typeface="Arial" charset="0"/>
              </a:rPr>
              <a:t> </a:t>
            </a:r>
            <a:r>
              <a:rPr lang="en-GB" altLang="it-IT" dirty="0" err="1" smtClean="0">
                <a:solidFill>
                  <a:srgbClr val="000000"/>
                </a:solidFill>
                <a:latin typeface="Arial" charset="0"/>
              </a:rPr>
              <a:t>conformazione</a:t>
            </a:r>
            <a:r>
              <a:rPr lang="en-GB" altLang="it-IT" dirty="0" smtClean="0">
                <a:solidFill>
                  <a:srgbClr val="000000"/>
                </a:solidFill>
                <a:latin typeface="Arial" charset="0"/>
              </a:rPr>
              <a:t> </a:t>
            </a:r>
            <a:r>
              <a:rPr lang="en-GB" altLang="it-IT" dirty="0" err="1" smtClean="0">
                <a:solidFill>
                  <a:srgbClr val="000000"/>
                </a:solidFill>
                <a:latin typeface="Arial" charset="0"/>
              </a:rPr>
              <a:t>degli</a:t>
            </a:r>
            <a:r>
              <a:rPr lang="en-GB" altLang="it-IT" dirty="0" smtClean="0">
                <a:solidFill>
                  <a:srgbClr val="000000"/>
                </a:solidFill>
                <a:latin typeface="Arial" charset="0"/>
              </a:rPr>
              <a:t> </a:t>
            </a:r>
            <a:r>
              <a:rPr lang="en-GB" altLang="it-IT" dirty="0" err="1" smtClean="0">
                <a:solidFill>
                  <a:srgbClr val="000000"/>
                </a:solidFill>
                <a:latin typeface="Arial" charset="0"/>
              </a:rPr>
              <a:t>archivi</a:t>
            </a:r>
            <a:r>
              <a:rPr lang="en-GB" altLang="it-IT" dirty="0" smtClean="0">
                <a:solidFill>
                  <a:srgbClr val="000000"/>
                </a:solidFill>
                <a:latin typeface="Arial" charset="0"/>
              </a:rPr>
              <a:t>.</a:t>
            </a:r>
            <a:endParaRPr lang="en-GB" altLang="it-IT" dirty="0">
              <a:solidFill>
                <a:srgbClr val="000000"/>
              </a:solidFill>
              <a:latin typeface="Arial" charset="0"/>
            </a:endParaRPr>
          </a:p>
        </p:txBody>
      </p:sp>
      <p:pic>
        <p:nvPicPr>
          <p:cNvPr id="7"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580526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ltLang="it-IT" sz="1600" b="1" dirty="0" smtClean="0">
                <a:solidFill>
                  <a:srgbClr val="000000"/>
                </a:solidFill>
                <a:latin typeface="Arial" charset="0"/>
              </a:rPr>
              <a:t>La prima forma </a:t>
            </a:r>
            <a:r>
              <a:rPr lang="en-GB" altLang="it-IT" sz="1600" b="1" dirty="0" err="1" smtClean="0">
                <a:solidFill>
                  <a:srgbClr val="000000"/>
                </a:solidFill>
                <a:latin typeface="Arial" charset="0"/>
              </a:rPr>
              <a:t>di</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organizzazione</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dell’archivio</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corrente</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il</a:t>
            </a:r>
            <a:r>
              <a:rPr lang="en-GB" altLang="it-IT" sz="1600" b="1" dirty="0" smtClean="0">
                <a:solidFill>
                  <a:srgbClr val="000000"/>
                </a:solidFill>
                <a:latin typeface="Arial" charset="0"/>
              </a:rPr>
              <a:t> RD 35/25.1.1900</a:t>
            </a:r>
            <a:r>
              <a:rPr lang="en-GB" altLang="it-IT" sz="1600" dirty="0" smtClean="0">
                <a:solidFill>
                  <a:srgbClr val="000000"/>
                </a:solidFill>
                <a:latin typeface="Arial" charset="0"/>
              </a:rPr>
              <a:t> </a:t>
            </a:r>
            <a:r>
              <a:rPr lang="en-GB" altLang="it-IT" sz="1600" b="1" i="1" dirty="0" err="1" smtClean="0">
                <a:solidFill>
                  <a:srgbClr val="000000"/>
                </a:solidFill>
                <a:latin typeface="Arial" charset="0"/>
              </a:rPr>
              <a:t>Regolamento</a:t>
            </a:r>
            <a:r>
              <a:rPr lang="en-GB" altLang="it-IT" sz="1600" b="1" i="1" dirty="0" smtClean="0">
                <a:solidFill>
                  <a:srgbClr val="000000"/>
                </a:solidFill>
                <a:latin typeface="Arial" charset="0"/>
              </a:rPr>
              <a:t> per </a:t>
            </a:r>
            <a:r>
              <a:rPr lang="en-GB" altLang="it-IT" sz="1600" b="1" i="1" dirty="0" err="1" smtClean="0">
                <a:solidFill>
                  <a:srgbClr val="000000"/>
                </a:solidFill>
                <a:latin typeface="Arial" charset="0"/>
              </a:rPr>
              <a:t>gli</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uffici</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di</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registratura</a:t>
            </a:r>
            <a:r>
              <a:rPr lang="en-GB" altLang="it-IT" sz="1600" b="1" i="1" dirty="0" smtClean="0">
                <a:solidFill>
                  <a:srgbClr val="000000"/>
                </a:solidFill>
                <a:latin typeface="Arial" charset="0"/>
              </a:rPr>
              <a:t> e </a:t>
            </a:r>
            <a:r>
              <a:rPr lang="en-GB" altLang="it-IT" sz="1600" b="1" i="1" dirty="0" err="1" smtClean="0">
                <a:solidFill>
                  <a:srgbClr val="000000"/>
                </a:solidFill>
                <a:latin typeface="Arial" charset="0"/>
              </a:rPr>
              <a:t>archivio</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delle</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Amm</a:t>
            </a:r>
            <a:r>
              <a:rPr lang="en-GB" altLang="it-IT" sz="1600" b="1" i="1" dirty="0" smtClean="0">
                <a:solidFill>
                  <a:srgbClr val="000000"/>
                </a:solidFill>
                <a:latin typeface="Arial" charset="0"/>
              </a:rPr>
              <a:t>/</a:t>
            </a:r>
            <a:r>
              <a:rPr lang="en-GB" altLang="it-IT" sz="1600" b="1" i="1" dirty="0" err="1" smtClean="0">
                <a:solidFill>
                  <a:srgbClr val="000000"/>
                </a:solidFill>
                <a:latin typeface="Arial" charset="0"/>
              </a:rPr>
              <a:t>ni</a:t>
            </a:r>
            <a:r>
              <a:rPr lang="en-GB" altLang="it-IT" sz="1600" b="1" i="1" dirty="0" smtClean="0">
                <a:solidFill>
                  <a:srgbClr val="000000"/>
                </a:solidFill>
                <a:latin typeface="Arial" charset="0"/>
              </a:rPr>
              <a:t> </a:t>
            </a:r>
            <a:r>
              <a:rPr lang="en-GB" altLang="it-IT" sz="1600" b="1" i="1" dirty="0" err="1" smtClean="0">
                <a:solidFill>
                  <a:srgbClr val="000000"/>
                </a:solidFill>
                <a:latin typeface="Arial" charset="0"/>
              </a:rPr>
              <a:t>Centrali</a:t>
            </a:r>
            <a:r>
              <a:rPr lang="en-GB" altLang="it-IT" sz="1600" b="1" i="1" dirty="0" smtClean="0">
                <a:solidFill>
                  <a:srgbClr val="000000"/>
                </a:solidFill>
                <a:latin typeface="Arial" charset="0"/>
              </a:rPr>
              <a:t>, </a:t>
            </a:r>
            <a:r>
              <a:rPr lang="en-GB" altLang="it-IT" sz="1600" b="1" dirty="0" err="1" smtClean="0">
                <a:solidFill>
                  <a:srgbClr val="000000"/>
                </a:solidFill>
                <a:latin typeface="Arial" charset="0"/>
              </a:rPr>
              <a:t>definisce</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l’impianto</a:t>
            </a:r>
            <a:r>
              <a:rPr lang="en-GB" altLang="it-IT" sz="1600" b="1" dirty="0" smtClean="0">
                <a:solidFill>
                  <a:srgbClr val="000000"/>
                </a:solidFill>
                <a:latin typeface="Arial" charset="0"/>
              </a:rPr>
              <a:t> del </a:t>
            </a:r>
            <a:r>
              <a:rPr lang="en-GB" altLang="it-IT" sz="1600" b="1" dirty="0" err="1" smtClean="0">
                <a:solidFill>
                  <a:srgbClr val="000000"/>
                </a:solidFill>
                <a:latin typeface="Arial" charset="0"/>
              </a:rPr>
              <a:t>modello</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italiano</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della</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gestione</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dei</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documenti</a:t>
            </a:r>
            <a:r>
              <a:rPr lang="en-GB" altLang="it-IT" sz="1600" b="1" dirty="0" smtClean="0">
                <a:solidFill>
                  <a:srgbClr val="000000"/>
                </a:solidFill>
                <a:latin typeface="Arial" charset="0"/>
              </a:rPr>
              <a:t/>
            </a:r>
            <a:br>
              <a:rPr lang="en-GB" altLang="it-IT" sz="1600" b="1" dirty="0" smtClean="0">
                <a:solidFill>
                  <a:srgbClr val="000000"/>
                </a:solidFill>
                <a:latin typeface="Arial" charset="0"/>
              </a:rPr>
            </a:br>
            <a:endParaRPr lang="it-IT" sz="1600" b="1" dirty="0"/>
          </a:p>
        </p:txBody>
      </p:sp>
      <p:sp>
        <p:nvSpPr>
          <p:cNvPr id="3" name="Segnaposto contenuto 2"/>
          <p:cNvSpPr>
            <a:spLocks noGrp="1"/>
          </p:cNvSpPr>
          <p:nvPr>
            <p:ph idx="1"/>
          </p:nvPr>
        </p:nvSpPr>
        <p:spPr/>
        <p:txBody>
          <a:bodyPr/>
          <a:lstStyle/>
          <a:p>
            <a:pPr lvl="1" algn="just" eaLnBrk="1" hangingPunct="1">
              <a:spcBef>
                <a:spcPts val="1125"/>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dirty="0" err="1" smtClean="0">
                <a:solidFill>
                  <a:srgbClr val="000000"/>
                </a:solidFill>
                <a:latin typeface="Arial" charset="0"/>
              </a:rPr>
              <a:t>Stabilisce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norme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molto</a:t>
            </a:r>
            <a:r>
              <a:rPr lang="en-GB" altLang="it-IT" sz="1800" dirty="0" smtClean="0">
                <a:solidFill>
                  <a:srgbClr val="000000"/>
                </a:solidFill>
                <a:latin typeface="Arial" charset="0"/>
              </a:rPr>
              <a:t> precise </a:t>
            </a:r>
            <a:r>
              <a:rPr lang="en-GB" altLang="it-IT" sz="1800" dirty="0" err="1" smtClean="0">
                <a:solidFill>
                  <a:srgbClr val="000000"/>
                </a:solidFill>
                <a:latin typeface="Arial" charset="0"/>
              </a:rPr>
              <a:t>su</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registrazione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comprese</a:t>
            </a:r>
            <a:r>
              <a:rPr lang="en-GB" altLang="it-IT" sz="1800" dirty="0" smtClean="0">
                <a:solidFill>
                  <a:srgbClr val="000000"/>
                </a:solidFill>
                <a:latin typeface="Arial" charset="0"/>
              </a:rPr>
              <a:t> le </a:t>
            </a:r>
            <a:r>
              <a:rPr lang="en-GB" altLang="it-IT" sz="1800" dirty="0" err="1" smtClean="0">
                <a:solidFill>
                  <a:srgbClr val="000000"/>
                </a:solidFill>
                <a:latin typeface="Arial" charset="0"/>
              </a:rPr>
              <a:t>regole</a:t>
            </a:r>
            <a:r>
              <a:rPr lang="en-GB" altLang="it-IT" sz="1800" dirty="0" smtClean="0">
                <a:solidFill>
                  <a:srgbClr val="000000"/>
                </a:solidFill>
                <a:latin typeface="Arial" charset="0"/>
              </a:rPr>
              <a:t> per </a:t>
            </a:r>
            <a:r>
              <a:rPr lang="en-GB" altLang="it-IT" sz="1800" dirty="0" err="1" smtClean="0">
                <a:solidFill>
                  <a:srgbClr val="000000"/>
                </a:solidFill>
                <a:latin typeface="Arial" charset="0"/>
              </a:rPr>
              <a:t>tipologie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particolari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quali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circolari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decreti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ruoli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statiche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classificazione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formazione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fascicoli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passaggio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dall’archivio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corrente</a:t>
            </a:r>
            <a:r>
              <a:rPr lang="en-GB" altLang="it-IT" sz="1800" dirty="0" smtClean="0">
                <a:solidFill>
                  <a:srgbClr val="000000"/>
                </a:solidFill>
                <a:latin typeface="Arial" charset="0"/>
              </a:rPr>
              <a:t> a </a:t>
            </a:r>
            <a:r>
              <a:rPr lang="en-GB" altLang="it-IT" sz="1800" dirty="0" err="1" smtClean="0">
                <a:solidFill>
                  <a:srgbClr val="000000"/>
                </a:solidFill>
                <a:latin typeface="Arial" charset="0"/>
              </a:rPr>
              <a:t>quello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deposito</a:t>
            </a:r>
            <a:r>
              <a:rPr lang="en-GB" altLang="it-IT" sz="1800" dirty="0" smtClean="0">
                <a:solidFill>
                  <a:srgbClr val="000000"/>
                </a:solidFill>
                <a:latin typeface="Arial" charset="0"/>
              </a:rPr>
              <a:t> e </a:t>
            </a:r>
            <a:r>
              <a:rPr lang="en-GB" altLang="it-IT" sz="1800" dirty="0" err="1" smtClean="0">
                <a:solidFill>
                  <a:srgbClr val="000000"/>
                </a:solidFill>
                <a:latin typeface="Arial" charset="0"/>
              </a:rPr>
              <a:t>storico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Archivio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Generale</a:t>
            </a:r>
            <a:r>
              <a:rPr lang="en-GB" altLang="it-IT" sz="1800" dirty="0" smtClean="0">
                <a:solidFill>
                  <a:srgbClr val="000000"/>
                </a:solidFill>
                <a:latin typeface="Arial" charset="0"/>
              </a:rPr>
              <a:t> del </a:t>
            </a:r>
            <a:r>
              <a:rPr lang="en-GB" altLang="it-IT" sz="1800" dirty="0" err="1" smtClean="0">
                <a:solidFill>
                  <a:srgbClr val="000000"/>
                </a:solidFill>
                <a:latin typeface="Arial" charset="0"/>
              </a:rPr>
              <a:t>Regno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scarto</a:t>
            </a:r>
            <a:r>
              <a:rPr lang="en-GB" altLang="it-IT" sz="1800" dirty="0" smtClean="0">
                <a:solidFill>
                  <a:srgbClr val="000000"/>
                </a:solidFill>
                <a:latin typeface="Arial" charset="0"/>
              </a:rPr>
              <a:t>.</a:t>
            </a:r>
          </a:p>
          <a:p>
            <a:pPr lvl="1" algn="just" eaLnBrk="1" hangingPunct="1">
              <a:spcBef>
                <a:spcPts val="1125"/>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dirty="0" smtClean="0">
                <a:solidFill>
                  <a:srgbClr val="000000"/>
                </a:solidFill>
                <a:latin typeface="Arial" charset="0"/>
              </a:rPr>
              <a:t>Vi </a:t>
            </a:r>
            <a:r>
              <a:rPr lang="en-GB" altLang="it-IT" sz="1800" dirty="0" err="1" smtClean="0">
                <a:solidFill>
                  <a:srgbClr val="000000"/>
                </a:solidFill>
                <a:latin typeface="Arial" charset="0"/>
              </a:rPr>
              <a:t>sono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descritti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oltre</a:t>
            </a:r>
            <a:r>
              <a:rPr lang="en-GB" altLang="it-IT" sz="1800" dirty="0" smtClean="0">
                <a:solidFill>
                  <a:srgbClr val="000000"/>
                </a:solidFill>
                <a:latin typeface="Arial" charset="0"/>
              </a:rPr>
              <a:t> al </a:t>
            </a:r>
            <a:r>
              <a:rPr lang="en-GB" altLang="it-IT" sz="1800" dirty="0" err="1" smtClean="0">
                <a:solidFill>
                  <a:srgbClr val="000000"/>
                </a:solidFill>
                <a:latin typeface="Arial" charset="0"/>
              </a:rPr>
              <a:t>registro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protocollo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vero</a:t>
            </a:r>
            <a:r>
              <a:rPr lang="en-GB" altLang="it-IT" sz="1800" dirty="0" smtClean="0">
                <a:solidFill>
                  <a:srgbClr val="000000"/>
                </a:solidFill>
                <a:latin typeface="Arial" charset="0"/>
              </a:rPr>
              <a:t> e </a:t>
            </a:r>
            <a:r>
              <a:rPr lang="en-GB" altLang="it-IT" sz="1800" dirty="0" err="1" smtClean="0">
                <a:solidFill>
                  <a:srgbClr val="000000"/>
                </a:solidFill>
                <a:latin typeface="Arial" charset="0"/>
              </a:rPr>
              <a:t>proprio</a:t>
            </a:r>
            <a:r>
              <a:rPr lang="en-GB" altLang="it-IT" sz="1800" dirty="0" smtClean="0">
                <a:solidFill>
                  <a:srgbClr val="000000"/>
                </a:solidFill>
                <a:latin typeface="Arial" charset="0"/>
              </a:rPr>
              <a:t> (per cui </a:t>
            </a:r>
            <a:r>
              <a:rPr lang="en-GB" altLang="it-IT" sz="1800" dirty="0" err="1" smtClean="0">
                <a:solidFill>
                  <a:srgbClr val="000000"/>
                </a:solidFill>
                <a:latin typeface="Arial" charset="0"/>
              </a:rPr>
              <a:t>sono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fissate</a:t>
            </a:r>
            <a:r>
              <a:rPr lang="en-GB" altLang="it-IT" sz="1800" dirty="0" smtClean="0">
                <a:solidFill>
                  <a:srgbClr val="000000"/>
                </a:solidFill>
                <a:latin typeface="Arial" charset="0"/>
              </a:rPr>
              <a:t> in </a:t>
            </a:r>
            <a:r>
              <a:rPr lang="en-GB" altLang="it-IT" sz="1800" dirty="0" err="1" smtClean="0">
                <a:solidFill>
                  <a:srgbClr val="000000"/>
                </a:solidFill>
                <a:latin typeface="Arial" charset="0"/>
              </a:rPr>
              <a:t>modo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molto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particolareggiato</a:t>
            </a:r>
            <a:r>
              <a:rPr lang="en-GB" altLang="it-IT" sz="1800" dirty="0" smtClean="0">
                <a:solidFill>
                  <a:srgbClr val="000000"/>
                </a:solidFill>
                <a:latin typeface="Arial" charset="0"/>
              </a:rPr>
              <a:t> le </a:t>
            </a:r>
            <a:r>
              <a:rPr lang="en-GB" altLang="it-IT" sz="1800" dirty="0" err="1" smtClean="0">
                <a:solidFill>
                  <a:srgbClr val="000000"/>
                </a:solidFill>
                <a:latin typeface="Arial" charset="0"/>
              </a:rPr>
              <a:t>caratteristiche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estrinseche</a:t>
            </a:r>
            <a:r>
              <a:rPr lang="en-GB" altLang="it-IT" sz="1800" dirty="0" smtClean="0">
                <a:solidFill>
                  <a:srgbClr val="000000"/>
                </a:solidFill>
                <a:latin typeface="Arial" charset="0"/>
              </a:rPr>
              <a:t> e le </a:t>
            </a:r>
            <a:r>
              <a:rPr lang="en-GB" altLang="it-IT" sz="1800" dirty="0" err="1" smtClean="0">
                <a:solidFill>
                  <a:srgbClr val="000000"/>
                </a:solidFill>
                <a:latin typeface="Arial" charset="0"/>
              </a:rPr>
              <a:t>modalità</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registrazione</a:t>
            </a:r>
            <a:r>
              <a:rPr lang="en-GB" altLang="it-IT" sz="1800" dirty="0" smtClean="0">
                <a:solidFill>
                  <a:srgbClr val="000000"/>
                </a:solidFill>
                <a:latin typeface="Arial" charset="0"/>
              </a:rPr>
              <a:t>) , </a:t>
            </a:r>
            <a:r>
              <a:rPr lang="en-GB" altLang="it-IT" sz="1800" dirty="0" err="1" smtClean="0">
                <a:solidFill>
                  <a:srgbClr val="000000"/>
                </a:solidFill>
                <a:latin typeface="Arial" charset="0"/>
              </a:rPr>
              <a:t>altri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strumenti</a:t>
            </a:r>
            <a:r>
              <a:rPr lang="en-GB" altLang="it-IT" sz="1800" dirty="0" smtClean="0">
                <a:solidFill>
                  <a:srgbClr val="000000"/>
                </a:solidFill>
                <a:latin typeface="Arial" charset="0"/>
              </a:rPr>
              <a:t> e </a:t>
            </a:r>
            <a:r>
              <a:rPr lang="en-GB" altLang="it-IT" sz="1800" dirty="0" err="1" smtClean="0">
                <a:solidFill>
                  <a:srgbClr val="000000"/>
                </a:solidFill>
                <a:latin typeface="Arial" charset="0"/>
              </a:rPr>
              <a:t>repertori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indispensabili</a:t>
            </a:r>
            <a:r>
              <a:rPr lang="en-GB" altLang="it-IT" sz="1800" dirty="0" smtClean="0">
                <a:solidFill>
                  <a:srgbClr val="000000"/>
                </a:solidFill>
                <a:latin typeface="Arial" charset="0"/>
              </a:rPr>
              <a:t> per </a:t>
            </a:r>
            <a:r>
              <a:rPr lang="en-GB" altLang="it-IT" sz="1800" dirty="0" err="1" smtClean="0">
                <a:solidFill>
                  <a:srgbClr val="000000"/>
                </a:solidFill>
                <a:latin typeface="Arial" charset="0"/>
              </a:rPr>
              <a:t>questi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uffici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repertorio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fascicoli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giornali</a:t>
            </a:r>
            <a:r>
              <a:rPr lang="en-GB" altLang="it-IT" sz="1800" dirty="0" smtClean="0">
                <a:solidFill>
                  <a:srgbClr val="000000"/>
                </a:solidFill>
              </a:rPr>
              <a:t> </a:t>
            </a:r>
            <a:r>
              <a:rPr lang="en-GB" altLang="it-IT" sz="1800" dirty="0" err="1" smtClean="0">
                <a:solidFill>
                  <a:srgbClr val="000000"/>
                </a:solidFill>
                <a:latin typeface="Arial" charset="0"/>
              </a:rPr>
              <a:t>delle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spedizioni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scadenziario</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raccolte</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decreti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circolari</a:t>
            </a:r>
            <a:r>
              <a:rPr lang="en-GB" altLang="it-IT" sz="1800" dirty="0" smtClean="0">
                <a:solidFill>
                  <a:srgbClr val="000000"/>
                </a:solidFill>
                <a:latin typeface="Arial" charset="0"/>
              </a:rPr>
              <a:t> </a:t>
            </a:r>
            <a:r>
              <a:rPr lang="en-GB" altLang="it-IT" sz="1800" dirty="0" err="1" smtClean="0">
                <a:solidFill>
                  <a:srgbClr val="000000"/>
                </a:solidFill>
                <a:latin typeface="Arial" charset="0"/>
              </a:rPr>
              <a:t>ecc</a:t>
            </a:r>
            <a:endParaRPr lang="en-GB" altLang="it-IT" sz="1800" dirty="0" smtClean="0">
              <a:solidFill>
                <a:srgbClr val="000000"/>
              </a:solidFill>
              <a:latin typeface="Arial" charset="0"/>
            </a:endParaRPr>
          </a:p>
          <a:p>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9" name="Picture 7" descr="C:\Users\esterno06\AppData\Local\Microsoft\Windows\Temporary Internet Files\Content.IE5\LBI8B4Q7\MM900336337[1].gif"/>
          <p:cNvPicPr>
            <a:picLocks noChangeAspect="1" noChangeArrowheads="1" noCrop="1"/>
          </p:cNvPicPr>
          <p:nvPr/>
        </p:nvPicPr>
        <p:blipFill>
          <a:blip r:embed="rId3" cstate="print"/>
          <a:srcRect/>
          <a:stretch>
            <a:fillRect/>
          </a:stretch>
        </p:blipFill>
        <p:spPr bwMode="auto">
          <a:xfrm>
            <a:off x="467544" y="2852936"/>
            <a:ext cx="828675" cy="876300"/>
          </a:xfrm>
          <a:prstGeom prst="rect">
            <a:avLst/>
          </a:prstGeom>
          <a:noFill/>
        </p:spPr>
      </p:pic>
      <p:sp>
        <p:nvSpPr>
          <p:cNvPr id="6" name="Rettangolo 5"/>
          <p:cNvSpPr/>
          <p:nvPr/>
        </p:nvSpPr>
        <p:spPr>
          <a:xfrm>
            <a:off x="2267744" y="5013176"/>
            <a:ext cx="4572000" cy="738664"/>
          </a:xfrm>
          <a:prstGeom prst="rect">
            <a:avLst/>
          </a:prstGeom>
        </p:spPr>
        <p:txBody>
          <a:bodyPr>
            <a:spAutoFit/>
          </a:bodyPr>
          <a:lstStyle/>
          <a:p>
            <a:r>
              <a:rPr lang="it-IT" altLang="it-IT" sz="1400" i="1" dirty="0" smtClean="0">
                <a:solidFill>
                  <a:srgbClr val="395D93"/>
                </a:solidFill>
              </a:rPr>
              <a:t>il presente degli archivi: fragilità dell’inizio </a:t>
            </a:r>
            <a:br>
              <a:rPr lang="it-IT" altLang="it-IT" sz="1400" i="1" dirty="0" smtClean="0">
                <a:solidFill>
                  <a:srgbClr val="395D93"/>
                </a:solidFill>
              </a:rPr>
            </a:br>
            <a:r>
              <a:rPr lang="it-IT" altLang="it-IT" sz="1400" i="1" dirty="0" smtClean="0">
                <a:solidFill>
                  <a:srgbClr val="395D93"/>
                </a:solidFill>
              </a:rPr>
              <a:t>dinamiche di sopravvivenza </a:t>
            </a:r>
            <a:br>
              <a:rPr lang="it-IT" altLang="it-IT" sz="1400" i="1" dirty="0" smtClean="0">
                <a:solidFill>
                  <a:srgbClr val="395D93"/>
                </a:solidFill>
              </a:rPr>
            </a:br>
            <a:r>
              <a:rPr lang="it-IT" altLang="it-IT" sz="1400" i="1" dirty="0" smtClean="0">
                <a:solidFill>
                  <a:srgbClr val="FF0000"/>
                </a:solidFill>
              </a:rPr>
              <a:t>Maria Volpato Venezia, 24 marzo 2014 </a:t>
            </a:r>
            <a:endParaRPr lang="it-IT"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it-IT" altLang="it-IT" sz="1400" dirty="0" smtClean="0"/>
              <a:t>                                  Il </a:t>
            </a:r>
            <a:r>
              <a:rPr lang="it-IT" altLang="it-IT" sz="1400" dirty="0" smtClean="0"/>
              <a:t>Piano di </a:t>
            </a:r>
            <a:r>
              <a:rPr lang="it-IT" altLang="it-IT" sz="1400" dirty="0" smtClean="0"/>
              <a:t>Classificazione </a:t>
            </a:r>
            <a:r>
              <a:rPr lang="it-IT" altLang="it-IT" sz="1400" dirty="0" smtClean="0"/>
              <a:t>dei </a:t>
            </a:r>
            <a:r>
              <a:rPr lang="it-IT" altLang="it-IT" sz="1400" dirty="0" smtClean="0"/>
              <a:t>documenti o </a:t>
            </a:r>
            <a:r>
              <a:rPr lang="it-IT" altLang="it-IT" sz="1400" dirty="0" err="1" smtClean="0"/>
              <a:t>Titolatio</a:t>
            </a:r>
            <a:endParaRPr lang="it-IT" altLang="it-IT" sz="1400" dirty="0" smtClean="0"/>
          </a:p>
        </p:txBody>
      </p:sp>
      <p:sp>
        <p:nvSpPr>
          <p:cNvPr id="108547" name="Rectangle 3"/>
          <p:cNvSpPr>
            <a:spLocks noGrp="1" noChangeArrowheads="1"/>
          </p:cNvSpPr>
          <p:nvPr>
            <p:ph type="body" idx="1"/>
          </p:nvPr>
        </p:nvSpPr>
        <p:spPr/>
        <p:txBody>
          <a:bodyPr/>
          <a:lstStyle/>
          <a:p>
            <a:pPr eaLnBrk="1" hangingPunct="1">
              <a:buNone/>
            </a:pPr>
            <a:r>
              <a:rPr lang="it-IT" altLang="it-IT" sz="1800" dirty="0" smtClean="0"/>
              <a:t>  Ancora </a:t>
            </a:r>
            <a:r>
              <a:rPr lang="it-IT" altLang="it-IT" sz="1800" dirty="0" smtClean="0"/>
              <a:t>qualche cenno al </a:t>
            </a:r>
            <a:r>
              <a:rPr lang="it-IT" altLang="it-IT" sz="1800" dirty="0" err="1" smtClean="0"/>
              <a:t>Titolario</a:t>
            </a:r>
            <a:r>
              <a:rPr lang="it-IT" altLang="it-IT" sz="1800" dirty="0" smtClean="0"/>
              <a:t> : Avete mai sentito parlare </a:t>
            </a:r>
            <a:r>
              <a:rPr lang="it-IT" altLang="it-IT" sz="1800" dirty="0" err="1" smtClean="0">
                <a:solidFill>
                  <a:srgbClr val="C00000"/>
                </a:solidFill>
              </a:rPr>
              <a:t>delTitolario</a:t>
            </a:r>
            <a:r>
              <a:rPr lang="it-IT" altLang="it-IT" sz="1800" dirty="0" smtClean="0">
                <a:solidFill>
                  <a:srgbClr val="C00000"/>
                </a:solidFill>
              </a:rPr>
              <a:t> Astengo?</a:t>
            </a:r>
            <a:r>
              <a:rPr lang="it-IT" altLang="it-IT" sz="1800" dirty="0" smtClean="0"/>
              <a:t>  Correva l’anno </a:t>
            </a:r>
            <a:r>
              <a:rPr lang="it-IT" altLang="it-IT" sz="1800" dirty="0" smtClean="0">
                <a:solidFill>
                  <a:srgbClr val="C00000"/>
                </a:solidFill>
              </a:rPr>
              <a:t>1897, 1 marzo</a:t>
            </a:r>
            <a:r>
              <a:rPr lang="it-IT" altLang="it-IT" sz="1800" dirty="0" smtClean="0"/>
              <a:t>, </a:t>
            </a:r>
            <a:r>
              <a:rPr lang="it-IT" altLang="it-IT" sz="1800" dirty="0" err="1" smtClean="0"/>
              <a:t>prot</a:t>
            </a:r>
            <a:r>
              <a:rPr lang="it-IT" altLang="it-IT" sz="1800" dirty="0" smtClean="0"/>
              <a:t>. n. 17100-2 </a:t>
            </a:r>
          </a:p>
          <a:p>
            <a:pPr algn="just" eaLnBrk="1" hangingPunct="1">
              <a:buNone/>
            </a:pPr>
            <a:r>
              <a:rPr lang="it-IT" altLang="it-IT" sz="1800" dirty="0" smtClean="0"/>
              <a:t>“</a:t>
            </a:r>
            <a:r>
              <a:rPr lang="it-IT" altLang="it-IT" sz="1800" i="1" dirty="0" smtClean="0"/>
              <a:t>Ai Signori Prefetti del Regno Ordinamento degli Archivi dei Comuni.</a:t>
            </a:r>
          </a:p>
          <a:p>
            <a:pPr algn="just" eaLnBrk="1" hangingPunct="1">
              <a:buNone/>
            </a:pPr>
            <a:r>
              <a:rPr lang="it-IT" altLang="it-IT" sz="1800" i="1" dirty="0" smtClean="0"/>
              <a:t>Dalle Ispezioni che ad iniziativa di questo Ministero e delle Prefetture si eseguono presso gli uffici comunali, assai spesso sono segnalate e deplorate le cattive condizioni degli Archivi municipali, per cui l’opera stessa degli Ispettori non può procedere sicura spedita come occorrerebbe.</a:t>
            </a:r>
          </a:p>
          <a:p>
            <a:pPr algn="just" eaLnBrk="1" hangingPunct="1">
              <a:buNone/>
            </a:pPr>
            <a:r>
              <a:rPr lang="it-IT" altLang="it-IT" sz="1800" i="1" dirty="0" smtClean="0"/>
              <a:t>La mancanza di ordine e di metodo nella tenuta e conservazione delle carte ufficiali non è lieve difetto, sul quale si possa trascorrere incuranti, poiché oltre al disagio e alla perdita di tempo che ne deriva ad amministratori e impiegati per le difficili ricerche, oltre gli inconvenienti che possono nascere dal non aver presenti per la difettosa trattazione di un affare, tutti i documenti che vi si riferiscono, non di rado avviene che il non poter trovare a tempo opportuno un atto, pure di non grande importanza in sé stesso, porta a grave lesione degli interessi e dei diritti comunali”.</a:t>
            </a:r>
          </a:p>
          <a:p>
            <a:pPr eaLnBrk="1" hangingPunct="1"/>
            <a:endParaRPr lang="it-IT" altLang="it-IT" sz="1800" dirty="0" smtClean="0"/>
          </a:p>
        </p:txBody>
      </p:sp>
      <p:pic>
        <p:nvPicPr>
          <p:cNvPr id="4"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84368" y="1052736"/>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0" y="0"/>
            <a:ext cx="4572000" cy="738664"/>
          </a:xfrm>
          <a:prstGeom prst="rect">
            <a:avLst/>
          </a:prstGeom>
        </p:spPr>
        <p:txBody>
          <a:bodyPr>
            <a:spAutoFit/>
          </a:bodyPr>
          <a:lstStyle/>
          <a:p>
            <a:r>
              <a:rPr lang="it-IT" altLang="it-IT" sz="1400" i="1" dirty="0" smtClean="0">
                <a:solidFill>
                  <a:srgbClr val="395D93"/>
                </a:solidFill>
              </a:rPr>
              <a:t>il presente degli archivi: fragilità dell’inizio </a:t>
            </a:r>
            <a:br>
              <a:rPr lang="it-IT" altLang="it-IT" sz="1400" i="1" dirty="0" smtClean="0">
                <a:solidFill>
                  <a:srgbClr val="395D93"/>
                </a:solidFill>
              </a:rPr>
            </a:br>
            <a:r>
              <a:rPr lang="it-IT" altLang="it-IT" sz="1400" i="1" dirty="0" smtClean="0">
                <a:solidFill>
                  <a:srgbClr val="395D93"/>
                </a:solidFill>
              </a:rPr>
              <a:t>dinamiche di sopravvivenza </a:t>
            </a:r>
            <a:br>
              <a:rPr lang="it-IT" altLang="it-IT" sz="1400" i="1" dirty="0" smtClean="0">
                <a:solidFill>
                  <a:srgbClr val="395D93"/>
                </a:solidFill>
              </a:rPr>
            </a:br>
            <a:r>
              <a:rPr lang="it-IT" altLang="it-IT" sz="1400" i="1" dirty="0" smtClean="0">
                <a:solidFill>
                  <a:srgbClr val="FF0000"/>
                </a:solidFill>
              </a:rPr>
              <a:t>Maria Volpato Venezia, 24 marzo 2014 </a:t>
            </a:r>
            <a:endParaRPr lang="it-IT"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23850" y="260350"/>
            <a:ext cx="8229600" cy="1143000"/>
          </a:xfrm>
        </p:spPr>
        <p:txBody>
          <a:bodyPr/>
          <a:lstStyle/>
          <a:p>
            <a:pPr eaLnBrk="1" hangingPunct="1"/>
            <a:r>
              <a:rPr lang="it-IT" altLang="it-IT" sz="3200" dirty="0" smtClean="0"/>
              <a:t> Il Piano di Classificazione dei documenti o </a:t>
            </a:r>
            <a:r>
              <a:rPr lang="it-IT" altLang="it-IT" sz="3200" dirty="0" err="1" smtClean="0"/>
              <a:t>Titolario</a:t>
            </a:r>
            <a:r>
              <a:rPr lang="it-IT" altLang="it-IT" sz="3200" dirty="0" smtClean="0"/>
              <a:t> </a:t>
            </a:r>
            <a:endParaRPr lang="it-IT" altLang="it-IT" sz="3200" dirty="0" smtClean="0"/>
          </a:p>
        </p:txBody>
      </p:sp>
      <p:sp>
        <p:nvSpPr>
          <p:cNvPr id="110595" name="Rectangle 3"/>
          <p:cNvSpPr>
            <a:spLocks noGrp="1" noChangeArrowheads="1"/>
          </p:cNvSpPr>
          <p:nvPr>
            <p:ph type="body" idx="1"/>
          </p:nvPr>
        </p:nvSpPr>
        <p:spPr/>
        <p:txBody>
          <a:bodyPr/>
          <a:lstStyle/>
          <a:p>
            <a:pPr eaLnBrk="1" hangingPunct="1">
              <a:lnSpc>
                <a:spcPct val="90000"/>
              </a:lnSpc>
            </a:pPr>
            <a:endParaRPr lang="it-IT" altLang="it-IT" dirty="0" smtClean="0"/>
          </a:p>
          <a:p>
            <a:pPr eaLnBrk="1" hangingPunct="1">
              <a:lnSpc>
                <a:spcPct val="90000"/>
              </a:lnSpc>
              <a:buNone/>
            </a:pPr>
            <a:r>
              <a:rPr lang="it-IT" altLang="it-IT" sz="2400" dirty="0" smtClean="0"/>
              <a:t>E nella seconda parte della medesima Circolare Astengo, emanata dal Ministero dell’Interno, Direzione Generale dell’Amministrazione Civile- Divisione seconda, sono contenute le  “</a:t>
            </a:r>
            <a:r>
              <a:rPr lang="it-IT" altLang="it-IT" sz="2400" i="1" dirty="0" smtClean="0"/>
              <a:t>Istruzioni per la tenuta del protocollo e dell’archivio per gli </a:t>
            </a:r>
            <a:r>
              <a:rPr lang="it-IT" altLang="it-IT" sz="2400" i="1" dirty="0" err="1" smtClean="0"/>
              <a:t>ufficii</a:t>
            </a:r>
            <a:r>
              <a:rPr lang="it-IT" altLang="it-IT" sz="2400" i="1" dirty="0" smtClean="0"/>
              <a:t> comunali</a:t>
            </a:r>
            <a:r>
              <a:rPr lang="it-IT" altLang="it-IT" sz="2400" dirty="0" smtClean="0"/>
              <a:t>”</a:t>
            </a:r>
          </a:p>
          <a:p>
            <a:pPr eaLnBrk="1" hangingPunct="1">
              <a:lnSpc>
                <a:spcPct val="90000"/>
              </a:lnSpc>
              <a:buNone/>
            </a:pPr>
            <a:r>
              <a:rPr lang="it-IT" altLang="it-IT" sz="2400" dirty="0" smtClean="0"/>
              <a:t>Sono 23 articoli nei quali si esplicitano le azioni che devono essere eseguite per la corretta protocollazione e classificazione della documentazione in arrivo e in partenza</a:t>
            </a:r>
          </a:p>
          <a:p>
            <a:pPr eaLnBrk="1" hangingPunct="1">
              <a:lnSpc>
                <a:spcPct val="90000"/>
              </a:lnSpc>
              <a:buNone/>
            </a:pPr>
            <a:r>
              <a:rPr lang="it-IT" altLang="it-IT" sz="2400" dirty="0" smtClean="0"/>
              <a:t>La classificazione si avvale di categorie le quali si dividono in classi e le classi in fascicoli.</a:t>
            </a:r>
          </a:p>
        </p:txBody>
      </p:sp>
      <p:pic>
        <p:nvPicPr>
          <p:cNvPr id="4"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2" y="908720"/>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251520" y="764704"/>
            <a:ext cx="7127776" cy="738664"/>
          </a:xfrm>
          <a:prstGeom prst="rect">
            <a:avLst/>
          </a:prstGeom>
        </p:spPr>
        <p:txBody>
          <a:bodyPr wrap="square">
            <a:spAutoFit/>
          </a:bodyPr>
          <a:lstStyle/>
          <a:p>
            <a:r>
              <a:rPr lang="it-IT" altLang="it-IT" sz="1400" i="1" dirty="0" smtClean="0">
                <a:solidFill>
                  <a:srgbClr val="395D93"/>
                </a:solidFill>
              </a:rPr>
              <a:t>il presente degli archivi: fragilità dell’inizio </a:t>
            </a:r>
            <a:br>
              <a:rPr lang="it-IT" altLang="it-IT" sz="1400" i="1" dirty="0" smtClean="0">
                <a:solidFill>
                  <a:srgbClr val="395D93"/>
                </a:solidFill>
              </a:rPr>
            </a:br>
            <a:r>
              <a:rPr lang="it-IT" altLang="it-IT" sz="1400" i="1" dirty="0" smtClean="0">
                <a:solidFill>
                  <a:srgbClr val="395D93"/>
                </a:solidFill>
              </a:rPr>
              <a:t>dinamiche di sopravvivenza </a:t>
            </a:r>
            <a:br>
              <a:rPr lang="it-IT" altLang="it-IT" sz="1400" i="1" dirty="0" smtClean="0">
                <a:solidFill>
                  <a:srgbClr val="395D93"/>
                </a:solidFill>
              </a:rPr>
            </a:br>
            <a:r>
              <a:rPr lang="it-IT" altLang="it-IT" sz="1400" i="1" dirty="0" smtClean="0">
                <a:solidFill>
                  <a:srgbClr val="FF0000"/>
                </a:solidFill>
              </a:rPr>
              <a:t>Maria Volpato Venezia, 24 marzo 2014 </a:t>
            </a:r>
            <a:endParaRPr lang="it-IT"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classificazione</a:t>
            </a:r>
            <a:endParaRPr lang="it-IT" dirty="0"/>
          </a:p>
        </p:txBody>
      </p:sp>
      <p:sp>
        <p:nvSpPr>
          <p:cNvPr id="3" name="Segnaposto contenuto 2"/>
          <p:cNvSpPr>
            <a:spLocks noGrp="1"/>
          </p:cNvSpPr>
          <p:nvPr>
            <p:ph idx="1"/>
          </p:nvPr>
        </p:nvSpPr>
        <p:spPr/>
        <p:txBody>
          <a:bodyPr/>
          <a:lstStyle/>
          <a:p>
            <a:pPr algn="just">
              <a:buNone/>
            </a:pPr>
            <a:r>
              <a:rPr lang="it-IT" dirty="0" smtClean="0"/>
              <a:t>   È una funzione cruciale per la gestione dei sistemi contemporanei, il primo e più importante requisito che trasforma un insieme di documenti in una struttura logicamente organizzata di fascicoli e consente di riconoscere a ciascun documento la pienezza della funzione documentar</a:t>
            </a:r>
            <a:endParaRPr lang="it-IT" dirty="0" smtClean="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80526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Archivio comu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435600" cy="370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6" descr="Registri128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2988" y="3789363"/>
            <a:ext cx="4392612"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8"/>
          <p:cNvSpPr txBox="1">
            <a:spLocks noChangeArrowheads="1"/>
          </p:cNvSpPr>
          <p:nvPr/>
        </p:nvSpPr>
        <p:spPr bwMode="auto">
          <a:xfrm>
            <a:off x="5580063"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a:solidFill>
                  <a:srgbClr val="395D93"/>
                </a:solidFill>
              </a:rPr>
              <a:t>Verona, 11 dicembre 2009</a:t>
            </a:r>
          </a:p>
        </p:txBody>
      </p:sp>
      <p:pic>
        <p:nvPicPr>
          <p:cNvPr id="40965" name="Picture 10" descr="Cartella masc28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7038" y="1196975"/>
            <a:ext cx="3636962"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11" descr="contarini28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57688" y="3259138"/>
            <a:ext cx="427037"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Text Box 12"/>
          <p:cNvSpPr txBox="1">
            <a:spLocks noChangeArrowheads="1"/>
          </p:cNvSpPr>
          <p:nvPr/>
        </p:nvSpPr>
        <p:spPr bwMode="auto">
          <a:xfrm>
            <a:off x="5651500" y="188913"/>
            <a:ext cx="3384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395D93"/>
                </a:solidFill>
              </a:rPr>
              <a:t>Comuni ed ex-Ospedale psichiatrico di San Servolo.</a:t>
            </a:r>
          </a:p>
        </p:txBody>
      </p:sp>
      <p:sp>
        <p:nvSpPr>
          <p:cNvPr id="40968" name="Text Box 14"/>
          <p:cNvSpPr txBox="1">
            <a:spLocks noChangeArrowheads="1"/>
          </p:cNvSpPr>
          <p:nvPr/>
        </p:nvSpPr>
        <p:spPr bwMode="auto">
          <a:xfrm>
            <a:off x="5435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Venezia, 24 marzo 2014</a:t>
            </a:r>
            <a:endParaRPr lang="it-IT" altLang="it-IT" sz="1200" i="1" dirty="0">
              <a:solidFill>
                <a:srgbClr val="395D93"/>
              </a:solidFill>
            </a:endParaRPr>
          </a:p>
        </p:txBody>
      </p:sp>
      <p:sp>
        <p:nvSpPr>
          <p:cNvPr id="2" name="Titolo 1"/>
          <p:cNvSpPr>
            <a:spLocks noGrp="1"/>
          </p:cNvSpPr>
          <p:nvPr>
            <p:ph type="title"/>
          </p:nvPr>
        </p:nvSpPr>
        <p:spPr/>
        <p:txBody>
          <a:bodyPr/>
          <a:lstStyle/>
          <a:p>
            <a:endParaRPr lang="it-IT" dirty="0"/>
          </a:p>
        </p:txBody>
      </p:sp>
      <p:pic>
        <p:nvPicPr>
          <p:cNvPr id="12" name="Picture 8" descr="logo-save ORIGINALE"/>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9125" y="3789363"/>
            <a:ext cx="702425" cy="502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63565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classificazione</a:t>
            </a:r>
            <a:endParaRPr lang="it-IT" dirty="0"/>
          </a:p>
        </p:txBody>
      </p:sp>
      <p:sp>
        <p:nvSpPr>
          <p:cNvPr id="3" name="Segnaposto contenuto 2"/>
          <p:cNvSpPr>
            <a:spLocks noGrp="1"/>
          </p:cNvSpPr>
          <p:nvPr>
            <p:ph idx="1"/>
          </p:nvPr>
        </p:nvSpPr>
        <p:spPr/>
        <p:txBody>
          <a:bodyPr/>
          <a:lstStyle/>
          <a:p>
            <a:pPr algn="just">
              <a:buNone/>
            </a:pPr>
            <a:r>
              <a:rPr lang="it-IT" dirty="0" smtClean="0"/>
              <a:t>  Sono </a:t>
            </a:r>
            <a:r>
              <a:rPr lang="it-IT" dirty="0" smtClean="0"/>
              <a:t>soggetti a classificazione tutti i documenti che entrano a far parte del sistema documentario di un soggetto produttore, a prescindere dallo stato di trasmissione (documenti ricevuti, spediti, interni) e del supporto </a:t>
            </a:r>
            <a:r>
              <a:rPr lang="it-IT" dirty="0" smtClean="0"/>
              <a:t>utilizzato </a:t>
            </a:r>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4328"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5"/>
          <p:cNvSpPr>
            <a:spLocks noGrp="1"/>
          </p:cNvSpPr>
          <p:nvPr>
            <p:ph type="sldNum" sz="quarter" idx="12"/>
          </p:nvPr>
        </p:nvSpPr>
        <p:spPr>
          <a:noFill/>
          <a:ln>
            <a:round/>
            <a:headEnd/>
            <a:tailEnd/>
          </a:ln>
        </p:spPr>
        <p:txBody>
          <a:bodyPr/>
          <a:lstStyle/>
          <a:p>
            <a:fld id="{47E3A868-D80D-4A13-ABB7-AB0C626BD919}" type="slidenum">
              <a:rPr lang="en-GB" altLang="it-IT"/>
              <a:pPr/>
              <a:t>51</a:t>
            </a:fld>
            <a:endParaRPr lang="en-GB" altLang="it-IT"/>
          </a:p>
        </p:txBody>
      </p:sp>
      <p:sp>
        <p:nvSpPr>
          <p:cNvPr id="51203" name="Rectangle 1"/>
          <p:cNvSpPr>
            <a:spLocks noChangeArrowheads="1"/>
          </p:cNvSpPr>
          <p:nvPr/>
        </p:nvSpPr>
        <p:spPr bwMode="auto">
          <a:xfrm>
            <a:off x="1911350" y="1992313"/>
            <a:ext cx="5332413" cy="3875087"/>
          </a:xfrm>
          <a:prstGeom prst="rect">
            <a:avLst/>
          </a:prstGeom>
          <a:solidFill>
            <a:srgbClr val="FFFFFF"/>
          </a:solidFill>
          <a:ln w="57240">
            <a:solidFill>
              <a:srgbClr val="CCCCFF"/>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51204" name="Text Box 2"/>
          <p:cNvSpPr txBox="1">
            <a:spLocks noChangeArrowheads="1"/>
          </p:cNvSpPr>
          <p:nvPr/>
        </p:nvSpPr>
        <p:spPr bwMode="auto">
          <a:xfrm>
            <a:off x="2435225" y="2222500"/>
            <a:ext cx="4502150" cy="3397250"/>
          </a:xfrm>
          <a:prstGeom prst="rect">
            <a:avLst/>
          </a:prstGeom>
          <a:noFill/>
          <a:ln w="9525">
            <a:noFill/>
            <a:round/>
            <a:headEnd/>
            <a:tailEnd/>
          </a:ln>
        </p:spPr>
        <p:txBody>
          <a:bodyPr lIns="90000" tIns="46800" rIns="90000" bIns="46800">
            <a:spAutoFit/>
          </a:bodyPr>
          <a:lstStyle/>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Gerarchica</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Dal generale al particolare</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Sistematica ed uniforme</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Assegnazione classi univoche</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Rappresentativa delle funzioni</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Inequivocabile</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Semplice e di facile comprensione</a:t>
            </a:r>
          </a:p>
          <a:p>
            <a:pPr marL="482600" indent="-482600">
              <a:lnSpc>
                <a:spcPct val="90000"/>
              </a:lnSpc>
              <a:spcBef>
                <a:spcPts val="1250"/>
              </a:spcBef>
              <a:buClr>
                <a:srgbClr val="000000"/>
              </a:buClr>
              <a:buSzPct val="130000"/>
              <a:buFont typeface="Wingdings" pitchFamily="2" charset="2"/>
              <a:buNone/>
              <a:tabLst>
                <a:tab pos="482600" algn="l"/>
                <a:tab pos="1397000" algn="l"/>
                <a:tab pos="2311400" algn="l"/>
                <a:tab pos="3225800" algn="l"/>
                <a:tab pos="4140200" algn="l"/>
                <a:tab pos="5054600" algn="l"/>
                <a:tab pos="5969000" algn="l"/>
                <a:tab pos="6883400" algn="l"/>
                <a:tab pos="7797800" algn="l"/>
                <a:tab pos="8712200" algn="l"/>
                <a:tab pos="9626600" algn="l"/>
                <a:tab pos="10541000" algn="l"/>
              </a:tabLst>
            </a:pPr>
            <a:r>
              <a:rPr lang="en-GB" altLang="it-IT" sz="2000">
                <a:solidFill>
                  <a:srgbClr val="000000"/>
                </a:solidFill>
                <a:latin typeface="Arial" charset="0"/>
              </a:rPr>
              <a:t>Esaustiva</a:t>
            </a:r>
          </a:p>
        </p:txBody>
      </p:sp>
      <p:pic>
        <p:nvPicPr>
          <p:cNvPr id="57347" name="Picture 3"/>
          <p:cNvPicPr>
            <a:picLocks noChangeAspect="1" noChangeArrowheads="1"/>
          </p:cNvPicPr>
          <p:nvPr/>
        </p:nvPicPr>
        <p:blipFill>
          <a:blip r:embed="rId3" cstate="print"/>
          <a:srcRect/>
          <a:stretch>
            <a:fillRect/>
          </a:stretch>
        </p:blipFill>
        <p:spPr bwMode="auto">
          <a:xfrm>
            <a:off x="2111375" y="2295525"/>
            <a:ext cx="168275" cy="198438"/>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48" name="Picture 4"/>
          <p:cNvPicPr>
            <a:picLocks noChangeAspect="1" noChangeArrowheads="1"/>
          </p:cNvPicPr>
          <p:nvPr/>
        </p:nvPicPr>
        <p:blipFill>
          <a:blip r:embed="rId3" cstate="print"/>
          <a:srcRect/>
          <a:stretch>
            <a:fillRect/>
          </a:stretch>
        </p:blipFill>
        <p:spPr bwMode="auto">
          <a:xfrm>
            <a:off x="2111375" y="2706688"/>
            <a:ext cx="168275" cy="198437"/>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49" name="Picture 5"/>
          <p:cNvPicPr>
            <a:picLocks noChangeAspect="1" noChangeArrowheads="1"/>
          </p:cNvPicPr>
          <p:nvPr/>
        </p:nvPicPr>
        <p:blipFill>
          <a:blip r:embed="rId3" cstate="print"/>
          <a:srcRect/>
          <a:stretch>
            <a:fillRect/>
          </a:stretch>
        </p:blipFill>
        <p:spPr bwMode="auto">
          <a:xfrm>
            <a:off x="2111375" y="3151188"/>
            <a:ext cx="168275" cy="198437"/>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50" name="Picture 6"/>
          <p:cNvPicPr>
            <a:picLocks noChangeAspect="1" noChangeArrowheads="1"/>
          </p:cNvPicPr>
          <p:nvPr/>
        </p:nvPicPr>
        <p:blipFill>
          <a:blip r:embed="rId3" cstate="print"/>
          <a:srcRect/>
          <a:stretch>
            <a:fillRect/>
          </a:stretch>
        </p:blipFill>
        <p:spPr bwMode="auto">
          <a:xfrm>
            <a:off x="2106613" y="3581400"/>
            <a:ext cx="169862" cy="198438"/>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51" name="Picture 7"/>
          <p:cNvPicPr>
            <a:picLocks noChangeAspect="1" noChangeArrowheads="1"/>
          </p:cNvPicPr>
          <p:nvPr/>
        </p:nvPicPr>
        <p:blipFill>
          <a:blip r:embed="rId3" cstate="print"/>
          <a:srcRect/>
          <a:stretch>
            <a:fillRect/>
          </a:stretch>
        </p:blipFill>
        <p:spPr bwMode="auto">
          <a:xfrm>
            <a:off x="2103438" y="4013200"/>
            <a:ext cx="168275" cy="196850"/>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52" name="Picture 8"/>
          <p:cNvPicPr>
            <a:picLocks noChangeAspect="1" noChangeArrowheads="1"/>
          </p:cNvPicPr>
          <p:nvPr/>
        </p:nvPicPr>
        <p:blipFill>
          <a:blip r:embed="rId3" cstate="print"/>
          <a:srcRect/>
          <a:stretch>
            <a:fillRect/>
          </a:stretch>
        </p:blipFill>
        <p:spPr bwMode="auto">
          <a:xfrm>
            <a:off x="2098675" y="4443413"/>
            <a:ext cx="168275" cy="198437"/>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53" name="Picture 9"/>
          <p:cNvPicPr>
            <a:picLocks noChangeAspect="1" noChangeArrowheads="1"/>
          </p:cNvPicPr>
          <p:nvPr/>
        </p:nvPicPr>
        <p:blipFill>
          <a:blip r:embed="rId3" cstate="print"/>
          <a:srcRect/>
          <a:stretch>
            <a:fillRect/>
          </a:stretch>
        </p:blipFill>
        <p:spPr bwMode="auto">
          <a:xfrm>
            <a:off x="2093913" y="4875213"/>
            <a:ext cx="168275" cy="196850"/>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7354" name="Picture 10"/>
          <p:cNvPicPr>
            <a:picLocks noChangeAspect="1" noChangeArrowheads="1"/>
          </p:cNvPicPr>
          <p:nvPr/>
        </p:nvPicPr>
        <p:blipFill>
          <a:blip r:embed="rId3" cstate="print"/>
          <a:srcRect/>
          <a:stretch>
            <a:fillRect/>
          </a:stretch>
        </p:blipFill>
        <p:spPr bwMode="auto">
          <a:xfrm>
            <a:off x="2105025" y="5305425"/>
            <a:ext cx="169863" cy="198438"/>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sp>
        <p:nvSpPr>
          <p:cNvPr id="51213" name="Rectangle 11"/>
          <p:cNvSpPr>
            <a:spLocks noChangeArrowheads="1"/>
          </p:cNvSpPr>
          <p:nvPr/>
        </p:nvSpPr>
        <p:spPr bwMode="auto">
          <a:xfrm>
            <a:off x="1828800" y="1295400"/>
            <a:ext cx="6096000" cy="368300"/>
          </a:xfrm>
          <a:prstGeom prst="rect">
            <a:avLst/>
          </a:prstGeom>
          <a:noFill/>
          <a:ln w="9525">
            <a:noFill/>
            <a:round/>
            <a:headEnd/>
            <a:tailEnd/>
          </a:ln>
        </p:spPr>
        <p:txBody>
          <a:bodyPr lIns="90000" tIns="46800" rIns="90000" bIns="46800">
            <a:spAutoFit/>
          </a:bodyPr>
          <a:lstStyle/>
          <a:p>
            <a:pPr>
              <a:lnSpc>
                <a:spcPct val="90000"/>
              </a:lnSpc>
              <a:spcBef>
                <a:spcPts val="1250"/>
              </a:spcBef>
              <a:buClr>
                <a:srgbClr val="000000"/>
              </a:buClr>
              <a:buSzPct val="130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Una buona classificazione:</a:t>
            </a:r>
          </a:p>
        </p:txBody>
      </p:sp>
      <p:sp>
        <p:nvSpPr>
          <p:cNvPr id="51214" name="Rectangle 12"/>
          <p:cNvSpPr>
            <a:spLocks noChangeArrowheads="1"/>
          </p:cNvSpPr>
          <p:nvPr/>
        </p:nvSpPr>
        <p:spPr bwMode="auto">
          <a:xfrm>
            <a:off x="495300" y="419100"/>
            <a:ext cx="8648700" cy="533400"/>
          </a:xfrm>
          <a:prstGeom prst="rect">
            <a:avLst/>
          </a:prstGeom>
          <a:noFill/>
          <a:ln w="9525">
            <a:noFill/>
            <a:round/>
            <a:headEnd/>
            <a:tailEnd/>
          </a:ln>
        </p:spPr>
        <p:txBody>
          <a:bodyPr lIns="90000" tIns="46800" rIns="90000" bIns="46800" anchor="ctr"/>
          <a:lstStyle/>
          <a:p>
            <a:pPr algn="ct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4400">
                <a:solidFill>
                  <a:srgbClr val="000000"/>
                </a:solidFill>
                <a:latin typeface="Arial" charset="0"/>
              </a:rPr>
              <a:t>Requisiti della classificazione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wipe(down)">
                                      <p:cBhvr>
                                        <p:cTn id="7" dur="500"/>
                                        <p:tgtEl>
                                          <p:spTgt spid="57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wipe(down)">
                                      <p:cBhvr>
                                        <p:cTn id="12" dur="500"/>
                                        <p:tgtEl>
                                          <p:spTgt spid="573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7349"/>
                                        </p:tgtEl>
                                        <p:attrNameLst>
                                          <p:attrName>style.visibility</p:attrName>
                                        </p:attrNameLst>
                                      </p:cBhvr>
                                      <p:to>
                                        <p:strVal val="visible"/>
                                      </p:to>
                                    </p:set>
                                    <p:animEffect transition="in" filter="wipe(down)">
                                      <p:cBhvr>
                                        <p:cTn id="17" dur="500"/>
                                        <p:tgtEl>
                                          <p:spTgt spid="573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7350"/>
                                        </p:tgtEl>
                                        <p:attrNameLst>
                                          <p:attrName>style.visibility</p:attrName>
                                        </p:attrNameLst>
                                      </p:cBhvr>
                                      <p:to>
                                        <p:strVal val="visible"/>
                                      </p:to>
                                    </p:set>
                                    <p:animEffect transition="in" filter="wipe(down)">
                                      <p:cBhvr>
                                        <p:cTn id="22" dur="500"/>
                                        <p:tgtEl>
                                          <p:spTgt spid="573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57351"/>
                                        </p:tgtEl>
                                        <p:attrNameLst>
                                          <p:attrName>style.visibility</p:attrName>
                                        </p:attrNameLst>
                                      </p:cBhvr>
                                      <p:to>
                                        <p:strVal val="visible"/>
                                      </p:to>
                                    </p:set>
                                    <p:animEffect transition="in" filter="wipe(down)">
                                      <p:cBhvr>
                                        <p:cTn id="27" dur="500"/>
                                        <p:tgtEl>
                                          <p:spTgt spid="573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57352"/>
                                        </p:tgtEl>
                                        <p:attrNameLst>
                                          <p:attrName>style.visibility</p:attrName>
                                        </p:attrNameLst>
                                      </p:cBhvr>
                                      <p:to>
                                        <p:strVal val="visible"/>
                                      </p:to>
                                    </p:set>
                                    <p:animEffect transition="in" filter="wipe(down)">
                                      <p:cBhvr>
                                        <p:cTn id="32" dur="500"/>
                                        <p:tgtEl>
                                          <p:spTgt spid="573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57353"/>
                                        </p:tgtEl>
                                        <p:attrNameLst>
                                          <p:attrName>style.visibility</p:attrName>
                                        </p:attrNameLst>
                                      </p:cBhvr>
                                      <p:to>
                                        <p:strVal val="visible"/>
                                      </p:to>
                                    </p:set>
                                    <p:animEffect transition="in" filter="wipe(down)">
                                      <p:cBhvr>
                                        <p:cTn id="37" dur="500"/>
                                        <p:tgtEl>
                                          <p:spTgt spid="5735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57354"/>
                                        </p:tgtEl>
                                        <p:attrNameLst>
                                          <p:attrName>style.visibility</p:attrName>
                                        </p:attrNameLst>
                                      </p:cBhvr>
                                      <p:to>
                                        <p:strVal val="visible"/>
                                      </p:to>
                                    </p:set>
                                    <p:animEffect transition="in" filter="wipe(down)">
                                      <p:cBhvr>
                                        <p:cTn id="42" dur="500"/>
                                        <p:tgtEl>
                                          <p:spTgt spid="57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3"/>
          <p:cNvSpPr>
            <a:spLocks noGrp="1"/>
          </p:cNvSpPr>
          <p:nvPr>
            <p:ph type="sldNum" sz="quarter" idx="12"/>
          </p:nvPr>
        </p:nvSpPr>
        <p:spPr>
          <a:noFill/>
          <a:ln>
            <a:round/>
            <a:headEnd/>
            <a:tailEnd/>
          </a:ln>
        </p:spPr>
        <p:txBody>
          <a:bodyPr/>
          <a:lstStyle/>
          <a:p>
            <a:fld id="{2333B3D4-3C7B-4FF3-AA40-141B86F5AC5C}" type="slidenum">
              <a:rPr lang="en-GB" altLang="it-IT"/>
              <a:pPr/>
              <a:t>52</a:t>
            </a:fld>
            <a:endParaRPr lang="en-GB" altLang="it-IT"/>
          </a:p>
        </p:txBody>
      </p:sp>
      <p:sp>
        <p:nvSpPr>
          <p:cNvPr id="52227" name="Rectangle 1"/>
          <p:cNvSpPr>
            <a:spLocks noChangeArrowheads="1"/>
          </p:cNvSpPr>
          <p:nvPr/>
        </p:nvSpPr>
        <p:spPr bwMode="auto">
          <a:xfrm>
            <a:off x="1447800" y="2133600"/>
            <a:ext cx="6477000" cy="2971800"/>
          </a:xfrm>
          <a:prstGeom prst="rect">
            <a:avLst/>
          </a:prstGeom>
          <a:solidFill>
            <a:srgbClr val="FFFFFF"/>
          </a:solidFill>
          <a:ln w="57240">
            <a:solidFill>
              <a:srgbClr val="CCCCFF"/>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52228" name="Rectangle 2"/>
          <p:cNvSpPr>
            <a:spLocks noChangeArrowheads="1"/>
          </p:cNvSpPr>
          <p:nvPr/>
        </p:nvSpPr>
        <p:spPr bwMode="auto">
          <a:xfrm>
            <a:off x="1346200" y="1371600"/>
            <a:ext cx="6396038" cy="642938"/>
          </a:xfrm>
          <a:prstGeom prst="rect">
            <a:avLst/>
          </a:prstGeom>
          <a:noFill/>
          <a:ln w="9525">
            <a:noFill/>
            <a:round/>
            <a:headEnd/>
            <a:tailEnd/>
          </a:ln>
        </p:spPr>
        <p:txBody>
          <a:bodyPr lIns="90000" tIns="46800" rIns="90000" bIns="46800">
            <a:spAutoFit/>
          </a:bodyPr>
          <a:lstStyle/>
          <a:p>
            <a:pPr>
              <a:lnSpc>
                <a:spcPct val="90000"/>
              </a:lnSpc>
              <a:spcBef>
                <a:spcPts val="1250"/>
              </a:spcBef>
              <a:buClr>
                <a:srgbClr val="000000"/>
              </a:buClr>
              <a:buSzPct val="130000"/>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In buon Piano di classificazione (o titolario) alle voci devono essere correlate le seguenti informazioni:</a:t>
            </a:r>
          </a:p>
        </p:txBody>
      </p:sp>
      <p:sp>
        <p:nvSpPr>
          <p:cNvPr id="52229" name="Rectangle 3"/>
          <p:cNvSpPr>
            <a:spLocks noChangeArrowheads="1"/>
          </p:cNvSpPr>
          <p:nvPr/>
        </p:nvSpPr>
        <p:spPr bwMode="auto">
          <a:xfrm>
            <a:off x="1941513" y="1911350"/>
            <a:ext cx="6823075" cy="2716213"/>
          </a:xfrm>
          <a:prstGeom prst="rect">
            <a:avLst/>
          </a:prstGeom>
          <a:noFill/>
          <a:ln w="9525">
            <a:noFill/>
            <a:round/>
            <a:headEnd/>
            <a:tailEnd/>
          </a:ln>
        </p:spPr>
        <p:txBody>
          <a:bodyPr lIns="90000" tIns="46800" rIns="90000" bIns="46800">
            <a:spAutoFit/>
          </a:bodyPr>
          <a:lstStyle/>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cs typeface="Times New Roman" pitchFamily="18" charset="0"/>
            </a:endParaRPr>
          </a:p>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cs typeface="Times New Roman" pitchFamily="18" charset="0"/>
              </a:rPr>
              <a:t>Criteri di formazione e ordinamento dei fascicoli</a:t>
            </a:r>
          </a:p>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cs typeface="Times New Roman" pitchFamily="18" charset="0"/>
              </a:rPr>
              <a:t>Il contenuto standard di ogni fascicolo</a:t>
            </a:r>
          </a:p>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cs typeface="Times New Roman" pitchFamily="18" charset="0"/>
              </a:rPr>
              <a:t>Modalità di conservazione</a:t>
            </a:r>
          </a:p>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cs typeface="Times New Roman" pitchFamily="18" charset="0"/>
              </a:rPr>
              <a:t>Modalità di accesso</a:t>
            </a:r>
          </a:p>
          <a:p>
            <a:pPr marL="457200" indent="-457200">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rPr>
              <a:t>Responsabilità organizzativa</a:t>
            </a:r>
          </a:p>
        </p:txBody>
      </p:sp>
      <p:pic>
        <p:nvPicPr>
          <p:cNvPr id="58372" name="Picture 4"/>
          <p:cNvPicPr>
            <a:picLocks noChangeAspect="1" noChangeArrowheads="1"/>
          </p:cNvPicPr>
          <p:nvPr/>
        </p:nvPicPr>
        <p:blipFill>
          <a:blip r:embed="rId3" cstate="print"/>
          <a:srcRect/>
          <a:stretch>
            <a:fillRect/>
          </a:stretch>
        </p:blipFill>
        <p:spPr bwMode="auto">
          <a:xfrm>
            <a:off x="1676400" y="2492375"/>
            <a:ext cx="168275" cy="196850"/>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8373" name="Picture 5"/>
          <p:cNvPicPr>
            <a:picLocks noChangeAspect="1" noChangeArrowheads="1"/>
          </p:cNvPicPr>
          <p:nvPr/>
        </p:nvPicPr>
        <p:blipFill>
          <a:blip r:embed="rId3" cstate="print"/>
          <a:srcRect/>
          <a:stretch>
            <a:fillRect/>
          </a:stretch>
        </p:blipFill>
        <p:spPr bwMode="auto">
          <a:xfrm>
            <a:off x="1676400" y="2955925"/>
            <a:ext cx="168275" cy="198438"/>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8374" name="Picture 6"/>
          <p:cNvPicPr>
            <a:picLocks noChangeAspect="1" noChangeArrowheads="1"/>
          </p:cNvPicPr>
          <p:nvPr/>
        </p:nvPicPr>
        <p:blipFill>
          <a:blip r:embed="rId3" cstate="print"/>
          <a:srcRect/>
          <a:stretch>
            <a:fillRect/>
          </a:stretch>
        </p:blipFill>
        <p:spPr bwMode="auto">
          <a:xfrm>
            <a:off x="1676400" y="3402013"/>
            <a:ext cx="168275" cy="198437"/>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8375" name="Picture 7"/>
          <p:cNvPicPr>
            <a:picLocks noChangeAspect="1" noChangeArrowheads="1"/>
          </p:cNvPicPr>
          <p:nvPr/>
        </p:nvPicPr>
        <p:blipFill>
          <a:blip r:embed="rId3" cstate="print"/>
          <a:srcRect/>
          <a:stretch>
            <a:fillRect/>
          </a:stretch>
        </p:blipFill>
        <p:spPr bwMode="auto">
          <a:xfrm>
            <a:off x="1671638" y="4305300"/>
            <a:ext cx="168275" cy="196850"/>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pic>
        <p:nvPicPr>
          <p:cNvPr id="58376" name="Picture 8"/>
          <p:cNvPicPr>
            <a:picLocks noChangeAspect="1" noChangeArrowheads="1"/>
          </p:cNvPicPr>
          <p:nvPr/>
        </p:nvPicPr>
        <p:blipFill>
          <a:blip r:embed="rId3" cstate="print"/>
          <a:srcRect/>
          <a:stretch>
            <a:fillRect/>
          </a:stretch>
        </p:blipFill>
        <p:spPr bwMode="auto">
          <a:xfrm>
            <a:off x="1671638" y="3851275"/>
            <a:ext cx="168275" cy="198438"/>
          </a:xfrm>
          <a:prstGeom prst="rect">
            <a:avLst/>
          </a:prstGeom>
          <a:solidFill>
            <a:srgbClr val="FFFFFF"/>
          </a:solidFill>
          <a:ln w="9360">
            <a:solidFill>
              <a:srgbClr val="EAEAEA"/>
            </a:solidFill>
            <a:miter lim="800000"/>
            <a:headEnd/>
            <a:tailEnd/>
          </a:ln>
          <a:effectLst>
            <a:outerShdw dist="17819" dir="2700000" algn="ctr" rotWithShape="0">
              <a:srgbClr val="B2B2B2"/>
            </a:outerShdw>
          </a:effectLst>
        </p:spPr>
      </p:pic>
      <p:sp>
        <p:nvSpPr>
          <p:cNvPr id="52235" name="Rectangle 9"/>
          <p:cNvSpPr>
            <a:spLocks noChangeArrowheads="1"/>
          </p:cNvSpPr>
          <p:nvPr/>
        </p:nvSpPr>
        <p:spPr bwMode="auto">
          <a:xfrm>
            <a:off x="495300" y="304800"/>
            <a:ext cx="8267700" cy="533400"/>
          </a:xfrm>
          <a:prstGeom prst="rect">
            <a:avLst/>
          </a:prstGeom>
          <a:noFill/>
          <a:ln w="9525">
            <a:noFill/>
            <a:round/>
            <a:headEnd/>
            <a:tailEnd/>
          </a:ln>
        </p:spPr>
        <p:txBody>
          <a:bodyPr lIns="90000" tIns="46800" rIns="90000" bIns="46800" anchor="ctr"/>
          <a:lstStyle/>
          <a:p>
            <a:pPr algn="ctr" eaLnBrk="1" hangingPunct="1">
              <a:lnSpc>
                <a:spcPct val="8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4400">
                <a:solidFill>
                  <a:srgbClr val="000000"/>
                </a:solidFill>
                <a:latin typeface="Arial" charset="0"/>
              </a:rPr>
              <a:t>Le componenti </a:t>
            </a:r>
            <a:br>
              <a:rPr lang="en-GB" altLang="it-IT" sz="4400">
                <a:solidFill>
                  <a:srgbClr val="000000"/>
                </a:solidFill>
                <a:latin typeface="Arial" charset="0"/>
              </a:rPr>
            </a:br>
            <a:r>
              <a:rPr lang="en-GB" altLang="it-IT" sz="4400">
                <a:solidFill>
                  <a:srgbClr val="000000"/>
                </a:solidFill>
                <a:latin typeface="Arial" charset="0"/>
              </a:rPr>
              <a:t>di un piano di classificazione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wipe(down)">
                                      <p:cBhvr>
                                        <p:cTn id="7" dur="5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8373"/>
                                        </p:tgtEl>
                                        <p:attrNameLst>
                                          <p:attrName>style.visibility</p:attrName>
                                        </p:attrNameLst>
                                      </p:cBhvr>
                                      <p:to>
                                        <p:strVal val="visible"/>
                                      </p:to>
                                    </p:set>
                                    <p:animEffect transition="in" filter="wipe(down)">
                                      <p:cBhvr>
                                        <p:cTn id="12" dur="500"/>
                                        <p:tgtEl>
                                          <p:spTgt spid="583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8374"/>
                                        </p:tgtEl>
                                        <p:attrNameLst>
                                          <p:attrName>style.visibility</p:attrName>
                                        </p:attrNameLst>
                                      </p:cBhvr>
                                      <p:to>
                                        <p:strVal val="visible"/>
                                      </p:to>
                                    </p:set>
                                    <p:animEffect transition="in" filter="wipe(down)">
                                      <p:cBhvr>
                                        <p:cTn id="17" dur="500"/>
                                        <p:tgtEl>
                                          <p:spTgt spid="583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8375"/>
                                        </p:tgtEl>
                                        <p:attrNameLst>
                                          <p:attrName>style.visibility</p:attrName>
                                        </p:attrNameLst>
                                      </p:cBhvr>
                                      <p:to>
                                        <p:strVal val="visible"/>
                                      </p:to>
                                    </p:set>
                                    <p:animEffect transition="in" filter="wipe(down)">
                                      <p:cBhvr>
                                        <p:cTn id="22" dur="500"/>
                                        <p:tgtEl>
                                          <p:spTgt spid="583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58376"/>
                                        </p:tgtEl>
                                        <p:attrNameLst>
                                          <p:attrName>style.visibility</p:attrName>
                                        </p:attrNameLst>
                                      </p:cBhvr>
                                      <p:to>
                                        <p:strVal val="visible"/>
                                      </p:to>
                                    </p:set>
                                    <p:animEffect transition="in" filter="wipe(down)">
                                      <p:cBhvr>
                                        <p:cTn id="27" dur="5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Il fascicolo (R.D. 35/1900)</a:t>
            </a:r>
            <a:endParaRPr lang="it-IT" dirty="0"/>
          </a:p>
        </p:txBody>
      </p:sp>
      <p:sp>
        <p:nvSpPr>
          <p:cNvPr id="3" name="Segnaposto contenuto 2"/>
          <p:cNvSpPr>
            <a:spLocks noGrp="1"/>
          </p:cNvSpPr>
          <p:nvPr>
            <p:ph idx="1"/>
          </p:nvPr>
        </p:nvSpPr>
        <p:spPr/>
        <p:txBody>
          <a:bodyPr/>
          <a:lstStyle/>
          <a:p>
            <a:pPr>
              <a:buNone/>
            </a:pPr>
            <a:r>
              <a:rPr lang="it-IT" dirty="0" smtClean="0"/>
              <a:t>   In base al </a:t>
            </a:r>
            <a:r>
              <a:rPr lang="it-IT" dirty="0" err="1" smtClean="0"/>
              <a:t>R.D</a:t>
            </a:r>
            <a:r>
              <a:rPr lang="it-IT" dirty="0" smtClean="0"/>
              <a:t>: n. 35/1900, art</a:t>
            </a:r>
            <a:r>
              <a:rPr lang="it-IT" dirty="0" smtClean="0"/>
              <a:t>. </a:t>
            </a:r>
            <a:r>
              <a:rPr lang="it-IT" dirty="0" smtClean="0"/>
              <a:t>34, gli </a:t>
            </a:r>
            <a:r>
              <a:rPr lang="it-IT" dirty="0" smtClean="0"/>
              <a:t>atti registrati e classificati sono mandati subito all’archivio per la formazione del fascicolo. Chiamasi </a:t>
            </a:r>
            <a:r>
              <a:rPr lang="it-IT" b="1" i="1" dirty="0" smtClean="0"/>
              <a:t>fascicolo</a:t>
            </a:r>
            <a:r>
              <a:rPr lang="it-IT" dirty="0" smtClean="0"/>
              <a:t> la riunione ordinata per data o per numero degli atti ricevuti e spediti pel medesimo affare</a:t>
            </a:r>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ltLang="it-IT" sz="2400" dirty="0" err="1" smtClean="0">
                <a:latin typeface="Arial" charset="0"/>
              </a:rPr>
              <a:t>Documenti</a:t>
            </a:r>
            <a:r>
              <a:rPr lang="en-GB" altLang="it-IT" sz="2400" dirty="0" smtClean="0">
                <a:latin typeface="Arial" charset="0"/>
              </a:rPr>
              <a:t> e </a:t>
            </a:r>
            <a:r>
              <a:rPr lang="en-GB" altLang="it-IT" sz="2400" dirty="0" err="1" smtClean="0">
                <a:latin typeface="Arial" charset="0"/>
              </a:rPr>
              <a:t>loro</a:t>
            </a:r>
            <a:r>
              <a:rPr lang="en-GB" altLang="it-IT" sz="2400" dirty="0" smtClean="0">
                <a:latin typeface="Arial" charset="0"/>
              </a:rPr>
              <a:t> </a:t>
            </a:r>
            <a:r>
              <a:rPr lang="en-GB" altLang="it-IT" sz="2400" dirty="0" err="1" smtClean="0">
                <a:latin typeface="Arial" charset="0"/>
              </a:rPr>
              <a:t>aggregazioni</a:t>
            </a:r>
            <a:r>
              <a:rPr lang="en-GB" altLang="it-IT" sz="2400" dirty="0" smtClean="0">
                <a:latin typeface="Arial" charset="0"/>
              </a:rPr>
              <a:t>: </a:t>
            </a:r>
            <a:r>
              <a:rPr lang="en-GB" altLang="it-IT" sz="2400" dirty="0" err="1" smtClean="0">
                <a:latin typeface="Arial" charset="0"/>
              </a:rPr>
              <a:t>il</a:t>
            </a:r>
            <a:r>
              <a:rPr lang="en-GB" altLang="it-IT" sz="2400" dirty="0" smtClean="0">
                <a:latin typeface="Arial" charset="0"/>
              </a:rPr>
              <a:t> </a:t>
            </a:r>
            <a:r>
              <a:rPr lang="en-GB" altLang="it-IT" sz="2400" dirty="0" err="1" smtClean="0">
                <a:latin typeface="Arial" charset="0"/>
              </a:rPr>
              <a:t>fascicolo</a:t>
            </a:r>
            <a:r>
              <a:rPr lang="en-GB" altLang="it-IT" sz="2400" dirty="0" smtClean="0"/>
              <a:t> </a:t>
            </a:r>
            <a:endParaRPr lang="it-IT" sz="2400" dirty="0"/>
          </a:p>
        </p:txBody>
      </p:sp>
      <p:sp>
        <p:nvSpPr>
          <p:cNvPr id="3" name="Segnaposto contenuto 2"/>
          <p:cNvSpPr>
            <a:spLocks noGrp="1"/>
          </p:cNvSpPr>
          <p:nvPr>
            <p:ph idx="1"/>
          </p:nvPr>
        </p:nvSpPr>
        <p:spPr/>
        <p:txBody>
          <a:bodyPr/>
          <a:lstStyle/>
          <a:p>
            <a:pPr marL="457200" indent="-457200" eaLnBrk="1" hangingPunct="1">
              <a:spcBef>
                <a:spcPts val="150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400" b="1" dirty="0" smtClean="0">
                <a:solidFill>
                  <a:srgbClr val="000000"/>
                </a:solidFill>
                <a:latin typeface="Arial" charset="0"/>
              </a:rPr>
              <a:t>FASCICOLO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raggruppamento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organico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di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documenti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relativi</a:t>
            </a:r>
            <a:r>
              <a:rPr lang="en-GB" altLang="it-IT" sz="2400" dirty="0" smtClean="0">
                <a:solidFill>
                  <a:srgbClr val="000000"/>
                </a:solidFill>
                <a:latin typeface="Arial" charset="0"/>
              </a:rPr>
              <a:t> ad </a:t>
            </a:r>
            <a:r>
              <a:rPr lang="en-GB" altLang="it-IT" sz="2400" dirty="0" err="1" smtClean="0">
                <a:solidFill>
                  <a:srgbClr val="000000"/>
                </a:solidFill>
                <a:latin typeface="Arial" charset="0"/>
              </a:rPr>
              <a:t>uno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stesso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oggetto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affare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procedimento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materia</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tipologia</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che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si</a:t>
            </a:r>
            <a:r>
              <a:rPr lang="en-GB" altLang="it-IT" sz="2400" dirty="0" smtClean="0">
                <a:solidFill>
                  <a:srgbClr val="000000"/>
                </a:solidFill>
                <a:latin typeface="Arial" charset="0"/>
              </a:rPr>
              <a:t> forma </a:t>
            </a:r>
            <a:r>
              <a:rPr lang="en-GB" altLang="it-IT" sz="2400" dirty="0" err="1" smtClean="0">
                <a:solidFill>
                  <a:srgbClr val="000000"/>
                </a:solidFill>
                <a:latin typeface="Arial" charset="0"/>
              </a:rPr>
              <a:t>nel</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corso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dell’attività</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amministrativa</a:t>
            </a:r>
            <a:r>
              <a:rPr lang="en-GB" altLang="it-IT" sz="2400" dirty="0" smtClean="0">
                <a:solidFill>
                  <a:srgbClr val="000000"/>
                </a:solidFill>
                <a:latin typeface="Arial" charset="0"/>
              </a:rPr>
              <a:t> del </a:t>
            </a:r>
            <a:r>
              <a:rPr lang="en-GB" altLang="it-IT" sz="2400" dirty="0" err="1" smtClean="0">
                <a:solidFill>
                  <a:srgbClr val="000000"/>
                </a:solidFill>
                <a:latin typeface="Arial" charset="0"/>
              </a:rPr>
              <a:t>soggetto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produttore</a:t>
            </a:r>
            <a:r>
              <a:rPr lang="en-GB" altLang="it-IT" sz="2400" dirty="0" smtClean="0">
                <a:solidFill>
                  <a:srgbClr val="000000"/>
                </a:solidFill>
                <a:latin typeface="Arial" charset="0"/>
              </a:rPr>
              <a:t>; Il </a:t>
            </a:r>
            <a:r>
              <a:rPr lang="en-GB" altLang="it-IT" sz="2400" dirty="0" err="1" smtClean="0">
                <a:solidFill>
                  <a:srgbClr val="000000"/>
                </a:solidFill>
                <a:latin typeface="Arial" charset="0"/>
              </a:rPr>
              <a:t>fascicolo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riunisce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quindi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tutti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documenti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relativi</a:t>
            </a:r>
            <a:r>
              <a:rPr lang="en-GB" altLang="it-IT" sz="2400" dirty="0" smtClean="0">
                <a:solidFill>
                  <a:srgbClr val="000000"/>
                </a:solidFill>
                <a:latin typeface="Arial" charset="0"/>
              </a:rPr>
              <a:t> a </a:t>
            </a:r>
            <a:r>
              <a:rPr lang="en-GB" altLang="it-IT" sz="2400" dirty="0" err="1" smtClean="0">
                <a:solidFill>
                  <a:srgbClr val="000000"/>
                </a:solidFill>
                <a:latin typeface="Arial" charset="0"/>
              </a:rPr>
              <a:t>tali</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attività</a:t>
            </a:r>
            <a:r>
              <a:rPr lang="en-GB" altLang="it-IT" sz="2400" dirty="0" smtClean="0">
                <a:solidFill>
                  <a:srgbClr val="000000"/>
                </a:solidFill>
                <a:latin typeface="Arial" charset="0"/>
              </a:rPr>
              <a:t>.</a:t>
            </a:r>
          </a:p>
          <a:p>
            <a:pPr marL="457200" indent="-457200" eaLnBrk="1" hangingPunct="1">
              <a:spcBef>
                <a:spcPts val="150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400" dirty="0" smtClean="0">
                <a:solidFill>
                  <a:srgbClr val="000000"/>
                </a:solidFill>
                <a:latin typeface="Arial" charset="0"/>
              </a:rPr>
              <a:t>   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identificato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da</a:t>
            </a:r>
            <a:r>
              <a:rPr lang="en-GB" altLang="it-IT" sz="2400" dirty="0" smtClean="0">
                <a:solidFill>
                  <a:srgbClr val="000000"/>
                </a:solidFill>
                <a:latin typeface="Arial" charset="0"/>
              </a:rPr>
              <a:t> un </a:t>
            </a:r>
            <a:r>
              <a:rPr lang="en-GB" altLang="it-IT" sz="2400" dirty="0" err="1" smtClean="0">
                <a:solidFill>
                  <a:srgbClr val="000000"/>
                </a:solidFill>
                <a:latin typeface="Arial" charset="0"/>
              </a:rPr>
              <a:t>codice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comprendente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indice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classificazione</a:t>
            </a:r>
            <a:r>
              <a:rPr lang="en-GB" altLang="it-IT" sz="2400" dirty="0" smtClean="0">
                <a:solidFill>
                  <a:srgbClr val="000000"/>
                </a:solidFill>
                <a:latin typeface="Arial" charset="0"/>
              </a:rPr>
              <a:t> e </a:t>
            </a:r>
            <a:r>
              <a:rPr lang="en-GB" altLang="it-IT" sz="2400" dirty="0" err="1" smtClean="0">
                <a:solidFill>
                  <a:srgbClr val="000000"/>
                </a:solidFill>
                <a:latin typeface="Arial" charset="0"/>
              </a:rPr>
              <a:t>numero</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progressivo</a:t>
            </a:r>
            <a:r>
              <a:rPr lang="en-GB" altLang="it-IT" sz="2400" dirty="0" smtClean="0">
                <a:solidFill>
                  <a:srgbClr val="000000"/>
                </a:solidFill>
                <a:latin typeface="Arial" charset="0"/>
              </a:rPr>
              <a:t> del </a:t>
            </a:r>
            <a:r>
              <a:rPr lang="en-GB" altLang="it-IT" sz="2400" dirty="0" err="1" smtClean="0">
                <a:solidFill>
                  <a:srgbClr val="000000"/>
                </a:solidFill>
                <a:latin typeface="Arial" charset="0"/>
              </a:rPr>
              <a:t>fascicolo</a:t>
            </a:r>
            <a:r>
              <a:rPr lang="en-GB" altLang="it-IT" sz="2400" dirty="0" smtClean="0">
                <a:solidFill>
                  <a:srgbClr val="000000"/>
                </a:solidFill>
                <a:latin typeface="Arial" charset="0"/>
              </a:rPr>
              <a:t>  </a:t>
            </a:r>
          </a:p>
          <a:p>
            <a:pPr marL="457200" indent="-457200" eaLnBrk="1" hangingPunct="1">
              <a:spcBef>
                <a:spcPts val="150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400" dirty="0" smtClean="0">
                <a:solidFill>
                  <a:srgbClr val="000000"/>
                </a:solidFill>
                <a:latin typeface="Arial" charset="0"/>
              </a:rPr>
              <a:t>    Ha </a:t>
            </a:r>
            <a:r>
              <a:rPr lang="en-GB" altLang="it-IT" sz="2400" dirty="0" err="1" smtClean="0">
                <a:solidFill>
                  <a:srgbClr val="000000"/>
                </a:solidFill>
                <a:latin typeface="Arial" charset="0"/>
              </a:rPr>
              <a:t>funzione</a:t>
            </a:r>
            <a:r>
              <a:rPr lang="en-GB" altLang="it-IT" sz="2400" dirty="0" smtClean="0">
                <a:solidFill>
                  <a:srgbClr val="000000"/>
                </a:solidFill>
                <a:latin typeface="Arial" charset="0"/>
              </a:rPr>
              <a:t> </a:t>
            </a:r>
            <a:r>
              <a:rPr lang="en-GB" altLang="it-IT" sz="2400" dirty="0" err="1" smtClean="0">
                <a:solidFill>
                  <a:srgbClr val="000000"/>
                </a:solidFill>
                <a:latin typeface="Arial" charset="0"/>
              </a:rPr>
              <a:t>logica</a:t>
            </a:r>
            <a:r>
              <a:rPr lang="en-GB" altLang="it-IT" sz="2400" dirty="0" smtClean="0">
                <a:solidFill>
                  <a:srgbClr val="000000"/>
                </a:solidFill>
                <a:latin typeface="Arial" charset="0"/>
              </a:rPr>
              <a:t> e </a:t>
            </a:r>
            <a:r>
              <a:rPr lang="en-GB" altLang="it-IT" sz="2400" dirty="0" err="1" smtClean="0">
                <a:solidFill>
                  <a:srgbClr val="000000"/>
                </a:solidFill>
                <a:latin typeface="Arial" charset="0"/>
              </a:rPr>
              <a:t>fisica</a:t>
            </a:r>
            <a:endParaRPr lang="en-GB" altLang="it-IT" sz="2400" dirty="0" smtClean="0">
              <a:solidFill>
                <a:srgbClr val="000000"/>
              </a:solidFill>
              <a:latin typeface="Arial" charset="0"/>
            </a:endParaRPr>
          </a:p>
          <a:p>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fascicolo</a:t>
            </a:r>
            <a:endParaRPr lang="it-IT" dirty="0"/>
          </a:p>
        </p:txBody>
      </p:sp>
      <p:sp>
        <p:nvSpPr>
          <p:cNvPr id="3" name="Segnaposto contenuto 2"/>
          <p:cNvSpPr>
            <a:spLocks noGrp="1"/>
          </p:cNvSpPr>
          <p:nvPr>
            <p:ph idx="1"/>
          </p:nvPr>
        </p:nvSpPr>
        <p:spPr/>
        <p:txBody>
          <a:bodyPr/>
          <a:lstStyle/>
          <a:p>
            <a:r>
              <a:rPr lang="it-IT" dirty="0" smtClean="0"/>
              <a:t>Il fascicolo ha una funzione logica all’interno del sistema documentario.</a:t>
            </a:r>
          </a:p>
          <a:p>
            <a:r>
              <a:rPr lang="it-IT" dirty="0" smtClean="0"/>
              <a:t>In ambiente tradizionale, svolge anche il ruolo di organizzazione fisica dei materiali, accorpando alla stessa unità documenti cartacei che abbiano comuni finalità amministrative</a:t>
            </a:r>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Ordine del fascicolo</a:t>
            </a:r>
            <a:endParaRPr lang="it-IT" dirty="0"/>
          </a:p>
        </p:txBody>
      </p:sp>
      <p:sp>
        <p:nvSpPr>
          <p:cNvPr id="3" name="Segnaposto contenuto 2"/>
          <p:cNvSpPr>
            <a:spLocks noGrp="1"/>
          </p:cNvSpPr>
          <p:nvPr>
            <p:ph idx="1"/>
          </p:nvPr>
        </p:nvSpPr>
        <p:spPr/>
        <p:txBody>
          <a:bodyPr/>
          <a:lstStyle/>
          <a:p>
            <a:r>
              <a:rPr lang="it-IT" dirty="0" smtClean="0"/>
              <a:t>I documenti all’interno del fascicolo sono collocati in ordine cronologico; se il fascicolo è articolato in sottofascicoli, i documenti di ciascuno di essi saranno in ordine cronologico. </a:t>
            </a:r>
          </a:p>
          <a:p>
            <a:r>
              <a:rPr lang="it-IT" dirty="0" smtClean="0"/>
              <a:t>L’ordine cronologico riflette l’ordine nel quale il documento viene archiviato, pertanto, aprendo il fascicolo si troverà per primo il documento più recente e poi quelli di data precedente</a:t>
            </a:r>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548680"/>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Criteri per la strutturazione dei fascicoli</a:t>
            </a:r>
            <a:endParaRPr lang="it-IT" sz="2800" dirty="0"/>
          </a:p>
        </p:txBody>
      </p:sp>
      <p:sp>
        <p:nvSpPr>
          <p:cNvPr id="3" name="Rettangolo 2"/>
          <p:cNvSpPr/>
          <p:nvPr/>
        </p:nvSpPr>
        <p:spPr>
          <a:xfrm>
            <a:off x="2483768" y="1772816"/>
            <a:ext cx="4572000" cy="3606115"/>
          </a:xfrm>
          <a:prstGeom prst="rect">
            <a:avLst/>
          </a:prstGeom>
        </p:spPr>
        <p:txBody>
          <a:bodyPr>
            <a:spAutoFit/>
          </a:bodyPr>
          <a:lstStyle/>
          <a:p>
            <a:pPr marL="292100" indent="-292100" algn="just">
              <a:spcBef>
                <a:spcPts val="1125"/>
              </a:spcBef>
              <a:buClr>
                <a:srgbClr val="000000"/>
              </a:buClr>
              <a:buSzPct val="100000"/>
              <a:buFont typeface="Wingdings" pitchFamily="2" charset="2"/>
              <a:buChar char=""/>
              <a:tabLst>
                <a:tab pos="292100" algn="l"/>
                <a:tab pos="1206500" algn="l"/>
                <a:tab pos="2120900" algn="l"/>
                <a:tab pos="3035300" algn="l"/>
                <a:tab pos="3949700" algn="l"/>
                <a:tab pos="4864100" algn="l"/>
                <a:tab pos="5778500" algn="l"/>
                <a:tab pos="6692900" algn="l"/>
                <a:tab pos="7607300" algn="l"/>
                <a:tab pos="8521700" algn="l"/>
                <a:tab pos="9436100" algn="l"/>
                <a:tab pos="10350500" algn="l"/>
              </a:tabLst>
            </a:pPr>
            <a:r>
              <a:rPr lang="en-GB" altLang="it-IT" sz="1600" dirty="0" smtClean="0">
                <a:solidFill>
                  <a:srgbClr val="000000"/>
                </a:solidFill>
                <a:latin typeface="Arial" charset="0"/>
              </a:rPr>
              <a:t>Per</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oggetto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documenti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relativi</a:t>
            </a:r>
            <a:r>
              <a:rPr lang="en-GB" altLang="it-IT" sz="1600" dirty="0" smtClean="0">
                <a:solidFill>
                  <a:srgbClr val="000000"/>
                </a:solidFill>
                <a:latin typeface="Arial" charset="0"/>
              </a:rPr>
              <a:t> ad un</a:t>
            </a:r>
            <a:r>
              <a:rPr lang="en-GB" altLang="it-IT" sz="1600" b="1" dirty="0" smtClean="0">
                <a:solidFill>
                  <a:srgbClr val="000000"/>
                </a:solidFill>
                <a:latin typeface="Arial" charset="0"/>
              </a:rPr>
              <a:t>  </a:t>
            </a:r>
            <a:r>
              <a:rPr lang="en-GB" altLang="it-IT" sz="1600" dirty="0" err="1" smtClean="0">
                <a:solidFill>
                  <a:srgbClr val="000000"/>
                </a:solidFill>
                <a:latin typeface="Arial" charset="0"/>
              </a:rPr>
              <a:t>determinato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oggetto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fascicoli</a:t>
            </a:r>
            <a:r>
              <a:rPr lang="en-GB" altLang="it-IT" sz="1600" dirty="0" smtClean="0">
                <a:solidFill>
                  <a:srgbClr val="000000"/>
                </a:solidFill>
                <a:latin typeface="Arial" charset="0"/>
              </a:rPr>
              <a:t> per </a:t>
            </a:r>
            <a:r>
              <a:rPr lang="en-GB" altLang="it-IT" sz="1600" dirty="0" err="1" smtClean="0">
                <a:solidFill>
                  <a:srgbClr val="000000"/>
                </a:solidFill>
                <a:latin typeface="Arial" charset="0"/>
              </a:rPr>
              <a:t>materia</a:t>
            </a:r>
            <a:r>
              <a:rPr lang="en-GB" altLang="it-IT" sz="1600" dirty="0" smtClean="0">
                <a:solidFill>
                  <a:srgbClr val="000000"/>
                </a:solidFill>
                <a:latin typeface="Arial" charset="0"/>
              </a:rPr>
              <a:t> o </a:t>
            </a:r>
            <a:r>
              <a:rPr lang="en-GB" altLang="it-IT" sz="1600" dirty="0" err="1" smtClean="0">
                <a:solidFill>
                  <a:srgbClr val="000000"/>
                </a:solidFill>
                <a:latin typeface="Arial" charset="0"/>
              </a:rPr>
              <a:t>nominativi</a:t>
            </a:r>
            <a:r>
              <a:rPr lang="en-GB" altLang="it-IT" sz="1600" dirty="0" smtClean="0">
                <a:solidFill>
                  <a:srgbClr val="000000"/>
                </a:solidFill>
                <a:latin typeface="Arial" charset="0"/>
              </a:rPr>
              <a:t>)</a:t>
            </a:r>
          </a:p>
          <a:p>
            <a:pPr marL="292100" indent="-292100" algn="just">
              <a:spcBef>
                <a:spcPts val="1125"/>
              </a:spcBef>
              <a:buClr>
                <a:srgbClr val="000000"/>
              </a:buClr>
              <a:buSzPct val="100000"/>
              <a:buFont typeface="Wingdings" pitchFamily="2" charset="2"/>
              <a:buChar char=""/>
              <a:tabLst>
                <a:tab pos="292100" algn="l"/>
                <a:tab pos="1206500" algn="l"/>
                <a:tab pos="2120900" algn="l"/>
                <a:tab pos="3035300" algn="l"/>
                <a:tab pos="3949700" algn="l"/>
                <a:tab pos="4864100" algn="l"/>
                <a:tab pos="5778500" algn="l"/>
                <a:tab pos="6692900" algn="l"/>
                <a:tab pos="7607300" algn="l"/>
                <a:tab pos="8521700" algn="l"/>
                <a:tab pos="9436100" algn="l"/>
                <a:tab pos="10350500" algn="l"/>
              </a:tabLst>
            </a:pPr>
            <a:r>
              <a:rPr lang="en-GB" altLang="it-IT" sz="1600" dirty="0" smtClean="0">
                <a:solidFill>
                  <a:srgbClr val="000000"/>
                </a:solidFill>
                <a:latin typeface="Arial" charset="0"/>
              </a:rPr>
              <a:t>Per </a:t>
            </a:r>
            <a:r>
              <a:rPr lang="en-GB" altLang="it-IT" sz="1600" b="1" dirty="0" err="1" smtClean="0">
                <a:solidFill>
                  <a:srgbClr val="000000"/>
                </a:solidFill>
                <a:latin typeface="Arial" charset="0"/>
              </a:rPr>
              <a:t>processo</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amministrativo</a:t>
            </a:r>
            <a:r>
              <a:rPr lang="en-GB" altLang="it-IT" sz="1600" dirty="0" smtClean="0">
                <a:solidFill>
                  <a:srgbClr val="000000"/>
                </a:solidFill>
                <a:latin typeface="Arial" charset="0"/>
              </a:rPr>
              <a:t> o per </a:t>
            </a:r>
            <a:r>
              <a:rPr lang="en-GB" altLang="it-IT" sz="1600" dirty="0" err="1" smtClean="0">
                <a:solidFill>
                  <a:srgbClr val="000000"/>
                </a:solidFill>
                <a:latin typeface="Arial" charset="0"/>
              </a:rPr>
              <a:t>procedimento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documenti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relativi</a:t>
            </a:r>
            <a:r>
              <a:rPr lang="en-GB" altLang="it-IT" sz="1600" dirty="0" smtClean="0">
                <a:solidFill>
                  <a:srgbClr val="000000"/>
                </a:solidFill>
                <a:latin typeface="Arial" charset="0"/>
              </a:rPr>
              <a:t> ad </a:t>
            </a:r>
            <a:r>
              <a:rPr lang="en-GB" altLang="it-IT" sz="1600" dirty="0" err="1" smtClean="0">
                <a:solidFill>
                  <a:srgbClr val="000000"/>
                </a:solidFill>
                <a:latin typeface="Arial" charset="0"/>
              </a:rPr>
              <a:t>una</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specifica</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attività</a:t>
            </a:r>
            <a:r>
              <a:rPr lang="en-GB" altLang="it-IT" sz="1600" dirty="0" smtClean="0">
                <a:solidFill>
                  <a:srgbClr val="000000"/>
                </a:solidFill>
                <a:latin typeface="Arial" charset="0"/>
              </a:rPr>
              <a:t> o </a:t>
            </a:r>
            <a:r>
              <a:rPr lang="en-GB" altLang="it-IT" sz="1600" dirty="0" err="1" smtClean="0">
                <a:solidFill>
                  <a:srgbClr val="000000"/>
                </a:solidFill>
                <a:latin typeface="Arial" charset="0"/>
              </a:rPr>
              <a:t>procedimento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amministrativo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identificati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ai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sensi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della</a:t>
            </a:r>
            <a:r>
              <a:rPr lang="en-GB" altLang="it-IT" sz="1600" dirty="0" smtClean="0">
                <a:solidFill>
                  <a:srgbClr val="000000"/>
                </a:solidFill>
                <a:latin typeface="Arial" charset="0"/>
              </a:rPr>
              <a:t> l. 241/90)</a:t>
            </a:r>
          </a:p>
          <a:p>
            <a:pPr marL="292100" indent="-292100" algn="just">
              <a:spcBef>
                <a:spcPts val="1125"/>
              </a:spcBef>
              <a:buClr>
                <a:srgbClr val="000000"/>
              </a:buClr>
              <a:buSzPct val="100000"/>
              <a:buFont typeface="Wingdings" pitchFamily="2" charset="2"/>
              <a:buChar char=""/>
              <a:tabLst>
                <a:tab pos="292100" algn="l"/>
                <a:tab pos="1206500" algn="l"/>
                <a:tab pos="2120900" algn="l"/>
                <a:tab pos="3035300" algn="l"/>
                <a:tab pos="3949700" algn="l"/>
                <a:tab pos="4864100" algn="l"/>
                <a:tab pos="5778500" algn="l"/>
                <a:tab pos="6692900" algn="l"/>
                <a:tab pos="7607300" algn="l"/>
                <a:tab pos="8521700" algn="l"/>
                <a:tab pos="9436100" algn="l"/>
                <a:tab pos="10350500" algn="l"/>
              </a:tabLst>
            </a:pPr>
            <a:r>
              <a:rPr lang="en-GB" altLang="it-IT" sz="1600" dirty="0" smtClean="0">
                <a:solidFill>
                  <a:srgbClr val="000000"/>
                </a:solidFill>
                <a:latin typeface="Arial" charset="0"/>
              </a:rPr>
              <a:t>Per </a:t>
            </a:r>
            <a:r>
              <a:rPr lang="en-GB" altLang="it-IT" sz="1600" b="1" dirty="0" err="1" smtClean="0">
                <a:solidFill>
                  <a:srgbClr val="000000"/>
                </a:solidFill>
                <a:latin typeface="Arial" charset="0"/>
              </a:rPr>
              <a:t>tipologia</a:t>
            </a:r>
            <a:r>
              <a:rPr lang="en-GB" altLang="it-IT" sz="1600" b="1" dirty="0" smtClean="0">
                <a:solidFill>
                  <a:srgbClr val="000000"/>
                </a:solidFill>
                <a:latin typeface="Arial" charset="0"/>
              </a:rPr>
              <a:t> </a:t>
            </a:r>
            <a:r>
              <a:rPr lang="en-GB" altLang="it-IT" sz="1600" b="1" dirty="0" err="1" smtClean="0">
                <a:solidFill>
                  <a:srgbClr val="000000"/>
                </a:solidFill>
                <a:latin typeface="Arial" charset="0"/>
              </a:rPr>
              <a:t>di</a:t>
            </a:r>
            <a:r>
              <a:rPr lang="en-GB" altLang="it-IT" sz="1600" b="1" dirty="0" smtClean="0">
                <a:solidFill>
                  <a:srgbClr val="000000"/>
                </a:solidFill>
                <a:latin typeface="Arial" charset="0"/>
              </a:rPr>
              <a:t> forma</a:t>
            </a:r>
            <a:r>
              <a:rPr lang="en-GB" altLang="it-IT" sz="1600" dirty="0" smtClean="0">
                <a:solidFill>
                  <a:srgbClr val="000000"/>
                </a:solidFill>
                <a:latin typeface="Arial" charset="0"/>
              </a:rPr>
              <a:t> del </a:t>
            </a:r>
            <a:r>
              <a:rPr lang="en-GB" altLang="it-IT" sz="1600" dirty="0" err="1" smtClean="0">
                <a:solidFill>
                  <a:srgbClr val="000000"/>
                </a:solidFill>
                <a:latin typeface="Arial" charset="0"/>
              </a:rPr>
              <a:t>documento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documenti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raggruppati</a:t>
            </a:r>
            <a:r>
              <a:rPr lang="en-GB" altLang="it-IT" sz="1600" dirty="0" smtClean="0">
                <a:solidFill>
                  <a:srgbClr val="000000"/>
                </a:solidFill>
                <a:latin typeface="Arial" charset="0"/>
              </a:rPr>
              <a:t> in base </a:t>
            </a:r>
            <a:r>
              <a:rPr lang="en-GB" altLang="it-IT" sz="1600" dirty="0" err="1" smtClean="0">
                <a:solidFill>
                  <a:srgbClr val="000000"/>
                </a:solidFill>
                <a:latin typeface="Arial" charset="0"/>
              </a:rPr>
              <a:t>alla</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loro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tipologia</a:t>
            </a:r>
            <a:r>
              <a:rPr lang="en-GB" altLang="it-IT" sz="1600" dirty="0" smtClean="0">
                <a:solidFill>
                  <a:srgbClr val="000000"/>
                </a:solidFill>
                <a:latin typeface="Arial" charset="0"/>
              </a:rPr>
              <a:t> in </a:t>
            </a:r>
            <a:r>
              <a:rPr lang="en-GB" altLang="it-IT" sz="1600" dirty="0" err="1" smtClean="0">
                <a:solidFill>
                  <a:srgbClr val="000000"/>
                </a:solidFill>
                <a:latin typeface="Arial" charset="0"/>
              </a:rPr>
              <a:t>fascicoli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stabiliti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secondo</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criteri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temporali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annuali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mensili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ecc</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es</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circolari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ordini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di</a:t>
            </a:r>
            <a:r>
              <a:rPr lang="en-GB" altLang="it-IT" sz="1600" dirty="0" smtClean="0">
                <a:solidFill>
                  <a:srgbClr val="000000"/>
                </a:solidFill>
                <a:latin typeface="Arial" charset="0"/>
              </a:rPr>
              <a:t> </a:t>
            </a:r>
            <a:r>
              <a:rPr lang="en-GB" altLang="it-IT" sz="1600" dirty="0" err="1" smtClean="0">
                <a:solidFill>
                  <a:srgbClr val="000000"/>
                </a:solidFill>
                <a:latin typeface="Arial" charset="0"/>
              </a:rPr>
              <a:t>servizio</a:t>
            </a:r>
            <a:r>
              <a:rPr lang="en-GB" altLang="it-IT" dirty="0" smtClean="0">
                <a:solidFill>
                  <a:srgbClr val="000000"/>
                </a:solidFill>
                <a:latin typeface="Arial" charset="0"/>
              </a:rPr>
              <a:t>)</a:t>
            </a:r>
            <a:endParaRPr lang="en-GB" altLang="it-IT" dirty="0">
              <a:solidFill>
                <a:srgbClr val="000000"/>
              </a:solidFill>
              <a:latin typeface="Arial" charset="0"/>
            </a:endParaRPr>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12360" y="62068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cos’è il documento?</a:t>
            </a:r>
            <a:endParaRPr lang="it-IT" dirty="0"/>
          </a:p>
        </p:txBody>
      </p:sp>
      <p:sp>
        <p:nvSpPr>
          <p:cNvPr id="3" name="Segnaposto contenuto 2"/>
          <p:cNvSpPr>
            <a:spLocks noGrp="1"/>
          </p:cNvSpPr>
          <p:nvPr>
            <p:ph idx="1"/>
          </p:nvPr>
        </p:nvSpPr>
        <p:spPr/>
        <p:txBody>
          <a:bodyPr/>
          <a:lstStyle/>
          <a:p>
            <a:pPr algn="just"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dirty="0" err="1" smtClean="0">
                <a:solidFill>
                  <a:srgbClr val="000000"/>
                </a:solidFill>
                <a:latin typeface="Arial" charset="0"/>
              </a:rPr>
              <a:t>Rappresentazione</a:t>
            </a:r>
            <a:r>
              <a:rPr lang="en-GB" altLang="it-IT" b="1" dirty="0" smtClean="0">
                <a:solidFill>
                  <a:srgbClr val="000000"/>
                </a:solidFill>
                <a:latin typeface="Arial" charset="0"/>
              </a:rPr>
              <a:t> del </a:t>
            </a:r>
            <a:r>
              <a:rPr lang="en-GB" altLang="it-IT" b="1" dirty="0" err="1" smtClean="0">
                <a:solidFill>
                  <a:srgbClr val="000000"/>
                </a:solidFill>
                <a:latin typeface="Arial" charset="0"/>
              </a:rPr>
              <a:t>contenuto</a:t>
            </a:r>
            <a:r>
              <a:rPr lang="en-GB" altLang="it-IT" b="1" dirty="0" smtClean="0">
                <a:solidFill>
                  <a:srgbClr val="000000"/>
                </a:solidFill>
                <a:latin typeface="Arial" charset="0"/>
              </a:rPr>
              <a:t> </a:t>
            </a:r>
            <a:r>
              <a:rPr lang="en-GB" altLang="it-IT" b="1" dirty="0" err="1" smtClean="0">
                <a:solidFill>
                  <a:srgbClr val="000000"/>
                </a:solidFill>
                <a:latin typeface="Arial" charset="0"/>
              </a:rPr>
              <a:t>di</a:t>
            </a:r>
            <a:r>
              <a:rPr lang="en-GB" altLang="it-IT" b="1" dirty="0" smtClean="0">
                <a:solidFill>
                  <a:srgbClr val="000000"/>
                </a:solidFill>
                <a:latin typeface="Arial" charset="0"/>
              </a:rPr>
              <a:t> un </a:t>
            </a:r>
            <a:r>
              <a:rPr lang="en-GB" altLang="it-IT" b="1" dirty="0" err="1" smtClean="0">
                <a:solidFill>
                  <a:srgbClr val="000000"/>
                </a:solidFill>
                <a:latin typeface="Arial" charset="0"/>
              </a:rPr>
              <a:t>atto</a:t>
            </a:r>
            <a:r>
              <a:rPr lang="en-GB" altLang="it-IT" b="1" dirty="0" smtClean="0">
                <a:solidFill>
                  <a:srgbClr val="000000"/>
                </a:solidFill>
                <a:latin typeface="Arial" charset="0"/>
              </a:rPr>
              <a:t> legato </a:t>
            </a:r>
            <a:r>
              <a:rPr lang="en-GB" altLang="it-IT" b="1" dirty="0" err="1" smtClean="0">
                <a:solidFill>
                  <a:srgbClr val="000000"/>
                </a:solidFill>
                <a:latin typeface="Arial" charset="0"/>
              </a:rPr>
              <a:t>all’</a:t>
            </a:r>
            <a:r>
              <a:rPr lang="en-GB" altLang="it-IT" b="1" i="1" dirty="0" err="1" smtClean="0">
                <a:solidFill>
                  <a:srgbClr val="000000"/>
                </a:solidFill>
                <a:latin typeface="Arial" charset="0"/>
              </a:rPr>
              <a:t>attività</a:t>
            </a:r>
            <a:r>
              <a:rPr lang="en-GB" altLang="it-IT" b="1" dirty="0" smtClean="0">
                <a:solidFill>
                  <a:srgbClr val="000000"/>
                </a:solidFill>
                <a:latin typeface="Arial" charset="0"/>
              </a:rPr>
              <a:t> </a:t>
            </a:r>
            <a:r>
              <a:rPr lang="en-GB" altLang="it-IT" b="1" dirty="0" err="1" smtClean="0">
                <a:solidFill>
                  <a:srgbClr val="000000"/>
                </a:solidFill>
                <a:latin typeface="Arial" charset="0"/>
              </a:rPr>
              <a:t>di</a:t>
            </a:r>
            <a:r>
              <a:rPr lang="en-GB" altLang="it-IT" b="1" dirty="0" smtClean="0">
                <a:solidFill>
                  <a:srgbClr val="000000"/>
                </a:solidFill>
                <a:latin typeface="Arial" charset="0"/>
              </a:rPr>
              <a:t> un </a:t>
            </a:r>
            <a:r>
              <a:rPr lang="en-GB" altLang="it-IT" b="1" dirty="0" err="1" smtClean="0">
                <a:solidFill>
                  <a:srgbClr val="000000"/>
                </a:solidFill>
                <a:latin typeface="Arial" charset="0"/>
              </a:rPr>
              <a:t>ente</a:t>
            </a:r>
            <a:r>
              <a:rPr lang="en-GB" altLang="it-IT" b="1" dirty="0" smtClean="0">
                <a:solidFill>
                  <a:srgbClr val="000000"/>
                </a:solidFill>
                <a:latin typeface="Arial" charset="0"/>
              </a:rPr>
              <a:t> </a:t>
            </a:r>
            <a:r>
              <a:rPr lang="en-GB" altLang="it-IT" b="1" dirty="0" err="1" smtClean="0">
                <a:solidFill>
                  <a:srgbClr val="000000"/>
                </a:solidFill>
                <a:latin typeface="Arial" charset="0"/>
              </a:rPr>
              <a:t>pubblico</a:t>
            </a:r>
            <a:r>
              <a:rPr lang="en-GB" altLang="it-IT" b="1" dirty="0" smtClean="0">
                <a:solidFill>
                  <a:srgbClr val="000000"/>
                </a:solidFill>
                <a:latin typeface="Arial" charset="0"/>
              </a:rPr>
              <a:t> o </a:t>
            </a:r>
            <a:r>
              <a:rPr lang="en-GB" altLang="it-IT" b="1" dirty="0" err="1" smtClean="0">
                <a:solidFill>
                  <a:srgbClr val="000000"/>
                </a:solidFill>
                <a:latin typeface="Arial" charset="0"/>
              </a:rPr>
              <a:t>privato</a:t>
            </a:r>
            <a:r>
              <a:rPr lang="en-GB" altLang="it-IT" b="1" dirty="0" smtClean="0">
                <a:solidFill>
                  <a:srgbClr val="000000"/>
                </a:solidFill>
                <a:latin typeface="Arial" charset="0"/>
              </a:rPr>
              <a:t>, o </a:t>
            </a:r>
            <a:r>
              <a:rPr lang="en-GB" altLang="it-IT" b="1" dirty="0" err="1" smtClean="0">
                <a:solidFill>
                  <a:srgbClr val="000000"/>
                </a:solidFill>
                <a:latin typeface="Arial" charset="0"/>
              </a:rPr>
              <a:t>di</a:t>
            </a:r>
            <a:r>
              <a:rPr lang="en-GB" altLang="it-IT" b="1" dirty="0" smtClean="0">
                <a:solidFill>
                  <a:srgbClr val="000000"/>
                </a:solidFill>
                <a:latin typeface="Arial" charset="0"/>
              </a:rPr>
              <a:t> </a:t>
            </a:r>
            <a:r>
              <a:rPr lang="en-GB" altLang="it-IT" b="1" dirty="0" err="1" smtClean="0">
                <a:solidFill>
                  <a:srgbClr val="000000"/>
                </a:solidFill>
                <a:latin typeface="Arial" charset="0"/>
              </a:rPr>
              <a:t>una</a:t>
            </a:r>
            <a:r>
              <a:rPr lang="en-GB" altLang="it-IT" b="1" dirty="0" smtClean="0">
                <a:solidFill>
                  <a:srgbClr val="000000"/>
                </a:solidFill>
                <a:latin typeface="Arial" charset="0"/>
              </a:rPr>
              <a:t> persona. </a:t>
            </a:r>
          </a:p>
          <a:p>
            <a:pPr algn="just"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dirty="0" err="1" smtClean="0">
                <a:solidFill>
                  <a:srgbClr val="000000"/>
                </a:solidFill>
                <a:latin typeface="Arial" charset="0"/>
              </a:rPr>
              <a:t>Elemento</a:t>
            </a:r>
            <a:r>
              <a:rPr lang="en-GB" altLang="it-IT" dirty="0" smtClean="0">
                <a:solidFill>
                  <a:srgbClr val="000000"/>
                </a:solidFill>
                <a:latin typeface="Arial" charset="0"/>
              </a:rPr>
              <a:t> </a:t>
            </a:r>
            <a:r>
              <a:rPr lang="en-GB" altLang="it-IT" dirty="0" err="1" smtClean="0">
                <a:solidFill>
                  <a:srgbClr val="000000"/>
                </a:solidFill>
                <a:latin typeface="Arial" charset="0"/>
              </a:rPr>
              <a:t>qualificante</a:t>
            </a:r>
            <a:r>
              <a:rPr lang="en-GB" altLang="it-IT" dirty="0" smtClean="0">
                <a:solidFill>
                  <a:srgbClr val="000000"/>
                </a:solidFill>
                <a:latin typeface="Arial" charset="0"/>
              </a:rPr>
              <a:t> è la </a:t>
            </a:r>
            <a:r>
              <a:rPr lang="en-GB" altLang="it-IT" b="1" dirty="0" err="1" smtClean="0">
                <a:solidFill>
                  <a:srgbClr val="000000"/>
                </a:solidFill>
                <a:latin typeface="Arial" charset="0"/>
              </a:rPr>
              <a:t>relazione</a:t>
            </a:r>
            <a:r>
              <a:rPr lang="en-GB" altLang="it-IT" b="1" dirty="0" smtClean="0">
                <a:solidFill>
                  <a:srgbClr val="000000"/>
                </a:solidFill>
                <a:latin typeface="Arial" charset="0"/>
              </a:rPr>
              <a:t> con </a:t>
            </a:r>
            <a:r>
              <a:rPr lang="en-GB" altLang="it-IT" b="1" dirty="0" err="1" smtClean="0">
                <a:solidFill>
                  <a:srgbClr val="000000"/>
                </a:solidFill>
                <a:latin typeface="Arial" charset="0"/>
              </a:rPr>
              <a:t>l’attività</a:t>
            </a:r>
            <a:r>
              <a:rPr lang="en-GB" altLang="it-IT" dirty="0" smtClean="0">
                <a:solidFill>
                  <a:srgbClr val="000000"/>
                </a:solidFill>
                <a:latin typeface="Arial" charset="0"/>
              </a:rPr>
              <a:t>, per cui </a:t>
            </a:r>
            <a:r>
              <a:rPr lang="en-GB" altLang="it-IT" dirty="0" err="1" smtClean="0">
                <a:solidFill>
                  <a:srgbClr val="000000"/>
                </a:solidFill>
                <a:latin typeface="Arial" charset="0"/>
              </a:rPr>
              <a:t>i</a:t>
            </a:r>
            <a:r>
              <a:rPr lang="en-GB" altLang="it-IT" dirty="0" smtClean="0">
                <a:solidFill>
                  <a:srgbClr val="000000"/>
                </a:solidFill>
                <a:latin typeface="Arial" charset="0"/>
              </a:rPr>
              <a:t> </a:t>
            </a:r>
            <a:r>
              <a:rPr lang="en-GB" altLang="it-IT" dirty="0" err="1" smtClean="0">
                <a:solidFill>
                  <a:srgbClr val="000000"/>
                </a:solidFill>
                <a:latin typeface="Arial" charset="0"/>
              </a:rPr>
              <a:t>documenti</a:t>
            </a:r>
            <a:r>
              <a:rPr lang="en-GB" altLang="it-IT" dirty="0" smtClean="0">
                <a:solidFill>
                  <a:srgbClr val="000000"/>
                </a:solidFill>
                <a:latin typeface="Arial" charset="0"/>
              </a:rPr>
              <a:t> </a:t>
            </a:r>
            <a:r>
              <a:rPr lang="en-GB" altLang="it-IT" dirty="0" err="1" smtClean="0">
                <a:solidFill>
                  <a:srgbClr val="000000"/>
                </a:solidFill>
                <a:latin typeface="Arial" charset="0"/>
              </a:rPr>
              <a:t>prodotti</a:t>
            </a:r>
            <a:r>
              <a:rPr lang="en-GB" altLang="it-IT" dirty="0" smtClean="0">
                <a:solidFill>
                  <a:srgbClr val="000000"/>
                </a:solidFill>
                <a:latin typeface="Arial" charset="0"/>
              </a:rPr>
              <a:t> </a:t>
            </a:r>
            <a:r>
              <a:rPr lang="en-GB" altLang="it-IT" dirty="0" err="1" smtClean="0">
                <a:solidFill>
                  <a:srgbClr val="000000"/>
                </a:solidFill>
                <a:latin typeface="Arial" charset="0"/>
              </a:rPr>
              <a:t>nell’espletamento</a:t>
            </a:r>
            <a:r>
              <a:rPr lang="en-GB" altLang="it-IT" dirty="0" smtClean="0">
                <a:solidFill>
                  <a:srgbClr val="000000"/>
                </a:solidFill>
                <a:latin typeface="Arial" charset="0"/>
              </a:rPr>
              <a:t> </a:t>
            </a:r>
            <a:r>
              <a:rPr lang="en-GB" altLang="it-IT" dirty="0" err="1" smtClean="0">
                <a:solidFill>
                  <a:srgbClr val="000000"/>
                </a:solidFill>
                <a:latin typeface="Arial" charset="0"/>
              </a:rPr>
              <a:t>di</a:t>
            </a:r>
            <a:r>
              <a:rPr lang="en-GB" altLang="it-IT" dirty="0" smtClean="0">
                <a:solidFill>
                  <a:srgbClr val="000000"/>
                </a:solidFill>
                <a:latin typeface="Arial" charset="0"/>
              </a:rPr>
              <a:t> </a:t>
            </a:r>
            <a:r>
              <a:rPr lang="en-GB" altLang="it-IT" dirty="0" err="1" smtClean="0">
                <a:solidFill>
                  <a:srgbClr val="000000"/>
                </a:solidFill>
                <a:latin typeface="Arial" charset="0"/>
              </a:rPr>
              <a:t>una</a:t>
            </a:r>
            <a:r>
              <a:rPr lang="en-GB" altLang="it-IT" dirty="0" smtClean="0">
                <a:solidFill>
                  <a:srgbClr val="000000"/>
                </a:solidFill>
                <a:latin typeface="Arial" charset="0"/>
              </a:rPr>
              <a:t> </a:t>
            </a:r>
            <a:r>
              <a:rPr lang="en-GB" altLang="it-IT" dirty="0" err="1" smtClean="0">
                <a:solidFill>
                  <a:srgbClr val="000000"/>
                </a:solidFill>
                <a:latin typeface="Arial" charset="0"/>
              </a:rPr>
              <a:t>attività</a:t>
            </a:r>
            <a:r>
              <a:rPr lang="en-GB" altLang="it-IT" dirty="0" smtClean="0">
                <a:solidFill>
                  <a:srgbClr val="000000"/>
                </a:solidFill>
                <a:latin typeface="Arial" charset="0"/>
              </a:rPr>
              <a:t>, </a:t>
            </a:r>
            <a:r>
              <a:rPr lang="en-GB" altLang="it-IT" dirty="0" err="1" smtClean="0">
                <a:solidFill>
                  <a:srgbClr val="000000"/>
                </a:solidFill>
                <a:latin typeface="Arial" charset="0"/>
              </a:rPr>
              <a:t>sono</a:t>
            </a:r>
            <a:r>
              <a:rPr lang="en-GB" altLang="it-IT" dirty="0" smtClean="0">
                <a:solidFill>
                  <a:srgbClr val="000000"/>
                </a:solidFill>
                <a:latin typeface="Arial" charset="0"/>
              </a:rPr>
              <a:t> </a:t>
            </a:r>
            <a:r>
              <a:rPr lang="en-GB" altLang="it-IT" b="1" dirty="0" err="1" smtClean="0">
                <a:solidFill>
                  <a:srgbClr val="000000"/>
                </a:solidFill>
                <a:latin typeface="Arial" charset="0"/>
              </a:rPr>
              <a:t>naturalmente</a:t>
            </a:r>
            <a:r>
              <a:rPr lang="en-GB" altLang="it-IT" dirty="0" smtClean="0">
                <a:solidFill>
                  <a:srgbClr val="000000"/>
                </a:solidFill>
                <a:latin typeface="Arial" charset="0"/>
              </a:rPr>
              <a:t> </a:t>
            </a:r>
            <a:r>
              <a:rPr lang="en-GB" altLang="it-IT" dirty="0" err="1" smtClean="0">
                <a:solidFill>
                  <a:srgbClr val="000000"/>
                </a:solidFill>
                <a:latin typeface="Arial" charset="0"/>
              </a:rPr>
              <a:t>legati</a:t>
            </a:r>
            <a:r>
              <a:rPr lang="en-GB" altLang="it-IT" dirty="0" smtClean="0">
                <a:solidFill>
                  <a:srgbClr val="000000"/>
                </a:solidFill>
                <a:latin typeface="Arial" charset="0"/>
              </a:rPr>
              <a:t> </a:t>
            </a:r>
            <a:r>
              <a:rPr lang="en-GB" altLang="it-IT" dirty="0" err="1" smtClean="0">
                <a:solidFill>
                  <a:srgbClr val="000000"/>
                </a:solidFill>
                <a:latin typeface="Arial" charset="0"/>
              </a:rPr>
              <a:t>fra</a:t>
            </a:r>
            <a:r>
              <a:rPr lang="en-GB" altLang="it-IT" dirty="0" smtClean="0">
                <a:solidFill>
                  <a:srgbClr val="000000"/>
                </a:solidFill>
                <a:latin typeface="Arial" charset="0"/>
              </a:rPr>
              <a:t> </a:t>
            </a:r>
            <a:r>
              <a:rPr lang="en-GB" altLang="it-IT" dirty="0" err="1" smtClean="0">
                <a:solidFill>
                  <a:srgbClr val="000000"/>
                </a:solidFill>
                <a:latin typeface="Arial" charset="0"/>
              </a:rPr>
              <a:t>loro</a:t>
            </a:r>
            <a:r>
              <a:rPr lang="en-GB" altLang="it-IT" dirty="0" smtClean="0">
                <a:solidFill>
                  <a:srgbClr val="000000"/>
                </a:solidFill>
                <a:latin typeface="Arial" charset="0"/>
              </a:rPr>
              <a:t> </a:t>
            </a:r>
            <a:r>
              <a:rPr lang="en-GB" altLang="it-IT" dirty="0" err="1" smtClean="0">
                <a:solidFill>
                  <a:srgbClr val="000000"/>
                </a:solidFill>
                <a:latin typeface="Arial" charset="0"/>
              </a:rPr>
              <a:t>da</a:t>
            </a:r>
            <a:r>
              <a:rPr lang="en-GB" altLang="it-IT" dirty="0" smtClean="0">
                <a:solidFill>
                  <a:srgbClr val="000000"/>
                </a:solidFill>
                <a:latin typeface="Arial" charset="0"/>
              </a:rPr>
              <a:t> </a:t>
            </a:r>
            <a:r>
              <a:rPr lang="en-GB" altLang="it-IT" dirty="0" err="1" smtClean="0">
                <a:solidFill>
                  <a:srgbClr val="000000"/>
                </a:solidFill>
                <a:latin typeface="Arial" charset="0"/>
              </a:rPr>
              <a:t>relazioni</a:t>
            </a:r>
            <a:r>
              <a:rPr lang="en-GB" altLang="it-IT" dirty="0" smtClean="0">
                <a:solidFill>
                  <a:srgbClr val="000000"/>
                </a:solidFill>
                <a:latin typeface="Arial" charset="0"/>
              </a:rPr>
              <a:t> </a:t>
            </a:r>
            <a:r>
              <a:rPr lang="en-GB" altLang="it-IT" dirty="0" err="1" smtClean="0">
                <a:solidFill>
                  <a:srgbClr val="000000"/>
                </a:solidFill>
                <a:latin typeface="Arial" charset="0"/>
              </a:rPr>
              <a:t>che</a:t>
            </a:r>
            <a:r>
              <a:rPr lang="en-GB" altLang="it-IT" dirty="0" smtClean="0">
                <a:solidFill>
                  <a:srgbClr val="000000"/>
                </a:solidFill>
                <a:latin typeface="Arial" charset="0"/>
              </a:rPr>
              <a:t> non </a:t>
            </a:r>
            <a:r>
              <a:rPr lang="en-GB" altLang="it-IT" dirty="0" err="1" smtClean="0">
                <a:solidFill>
                  <a:srgbClr val="000000"/>
                </a:solidFill>
                <a:latin typeface="Arial" charset="0"/>
              </a:rPr>
              <a:t>si</a:t>
            </a:r>
            <a:r>
              <a:rPr lang="en-GB" altLang="it-IT" dirty="0" smtClean="0">
                <a:solidFill>
                  <a:srgbClr val="000000"/>
                </a:solidFill>
                <a:latin typeface="Arial" charset="0"/>
              </a:rPr>
              <a:t> </a:t>
            </a:r>
            <a:r>
              <a:rPr lang="en-GB" altLang="it-IT" dirty="0" err="1" smtClean="0">
                <a:solidFill>
                  <a:srgbClr val="000000"/>
                </a:solidFill>
                <a:latin typeface="Arial" charset="0"/>
              </a:rPr>
              <a:t>possono</a:t>
            </a:r>
            <a:r>
              <a:rPr lang="en-GB" altLang="it-IT" dirty="0" smtClean="0">
                <a:solidFill>
                  <a:srgbClr val="000000"/>
                </a:solidFill>
                <a:latin typeface="Arial" charset="0"/>
              </a:rPr>
              <a:t> </a:t>
            </a:r>
            <a:r>
              <a:rPr lang="en-GB" altLang="it-IT" dirty="0" err="1" smtClean="0">
                <a:solidFill>
                  <a:srgbClr val="000000"/>
                </a:solidFill>
                <a:latin typeface="Arial" charset="0"/>
              </a:rPr>
              <a:t>scindere</a:t>
            </a:r>
            <a:r>
              <a:rPr lang="en-GB" altLang="it-IT" dirty="0" smtClean="0">
                <a:solidFill>
                  <a:srgbClr val="000000"/>
                </a:solidFill>
                <a:latin typeface="Arial" charset="0"/>
              </a:rPr>
              <a:t> (</a:t>
            </a:r>
            <a:r>
              <a:rPr lang="en-GB" altLang="it-IT" dirty="0" err="1" smtClean="0">
                <a:solidFill>
                  <a:srgbClr val="000000"/>
                </a:solidFill>
                <a:latin typeface="Arial" charset="0"/>
              </a:rPr>
              <a:t>Vincolo</a:t>
            </a:r>
            <a:r>
              <a:rPr lang="en-GB" altLang="it-IT" dirty="0" smtClean="0">
                <a:solidFill>
                  <a:srgbClr val="000000"/>
                </a:solidFill>
                <a:latin typeface="Arial" charset="0"/>
              </a:rPr>
              <a:t> </a:t>
            </a:r>
            <a:r>
              <a:rPr lang="en-GB" altLang="it-IT" dirty="0" err="1" smtClean="0">
                <a:solidFill>
                  <a:srgbClr val="000000"/>
                </a:solidFill>
                <a:latin typeface="Arial" charset="0"/>
              </a:rPr>
              <a:t>archivistico</a:t>
            </a:r>
            <a:r>
              <a:rPr lang="en-GB" altLang="it-IT" dirty="0" smtClean="0">
                <a:solidFill>
                  <a:srgbClr val="000000"/>
                </a:solidFill>
                <a:latin typeface="Arial" charset="0"/>
              </a:rPr>
              <a:t>) </a:t>
            </a:r>
            <a:endParaRPr lang="en-GB" altLang="it-IT" dirty="0" smtClean="0">
              <a:solidFill>
                <a:srgbClr val="000000"/>
              </a:solidFill>
              <a:latin typeface="Arial" charset="0"/>
            </a:endParaRPr>
          </a:p>
          <a:p>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12360" y="620688"/>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Tipi di documento</a:t>
            </a:r>
            <a:endParaRPr lang="it-IT" dirty="0"/>
          </a:p>
        </p:txBody>
      </p:sp>
      <p:sp>
        <p:nvSpPr>
          <p:cNvPr id="3" name="Rettangolo 2"/>
          <p:cNvSpPr/>
          <p:nvPr/>
        </p:nvSpPr>
        <p:spPr>
          <a:xfrm>
            <a:off x="2286000" y="2270221"/>
            <a:ext cx="4572000" cy="2982355"/>
          </a:xfrm>
          <a:prstGeom prst="rect">
            <a:avLst/>
          </a:prstGeom>
        </p:spPr>
        <p:txBody>
          <a:bodyPr>
            <a:spAutoFit/>
          </a:bodyPr>
          <a:lstStyle/>
          <a:p>
            <a:pPr algn="just" eaLnBrk="1" hangingPunct="1">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dirty="0" smtClean="0">
                <a:latin typeface="Arial" charset="0"/>
              </a:rPr>
              <a:t>In </a:t>
            </a:r>
            <a:r>
              <a:rPr lang="en-GB" altLang="it-IT" sz="2400" dirty="0" err="1" smtClean="0">
                <a:latin typeface="Arial" charset="0"/>
              </a:rPr>
              <a:t>relazione</a:t>
            </a:r>
            <a:r>
              <a:rPr lang="en-GB" altLang="it-IT" sz="2400" dirty="0" smtClean="0">
                <a:latin typeface="Arial" charset="0"/>
              </a:rPr>
              <a:t> </a:t>
            </a:r>
            <a:r>
              <a:rPr lang="en-GB" altLang="it-IT" sz="2400" dirty="0" err="1" smtClean="0">
                <a:latin typeface="Arial" charset="0"/>
              </a:rPr>
              <a:t>allo</a:t>
            </a:r>
            <a:r>
              <a:rPr lang="en-GB" altLang="it-IT" sz="2400" dirty="0" smtClean="0">
                <a:latin typeface="Arial" charset="0"/>
              </a:rPr>
              <a:t> </a:t>
            </a:r>
            <a:r>
              <a:rPr lang="en-GB" altLang="it-IT" sz="2400" b="1" dirty="0" err="1" smtClean="0">
                <a:latin typeface="Arial" charset="0"/>
              </a:rPr>
              <a:t>stato</a:t>
            </a:r>
            <a:r>
              <a:rPr lang="en-GB" altLang="it-IT" sz="2400" b="1" dirty="0" smtClean="0">
                <a:latin typeface="Arial" charset="0"/>
              </a:rPr>
              <a:t> </a:t>
            </a:r>
            <a:r>
              <a:rPr lang="en-GB" altLang="it-IT" sz="2400" b="1" dirty="0" err="1" smtClean="0">
                <a:latin typeface="Arial" charset="0"/>
              </a:rPr>
              <a:t>di</a:t>
            </a:r>
            <a:r>
              <a:rPr lang="en-GB" altLang="it-IT" sz="2400" b="1" dirty="0" smtClean="0">
                <a:latin typeface="Arial" charset="0"/>
              </a:rPr>
              <a:t> </a:t>
            </a:r>
            <a:r>
              <a:rPr lang="en-GB" altLang="it-IT" sz="2400" b="1" dirty="0" err="1" smtClean="0">
                <a:latin typeface="Arial" charset="0"/>
              </a:rPr>
              <a:t>trasmissione</a:t>
            </a:r>
            <a:r>
              <a:rPr lang="en-GB" altLang="it-IT" sz="2400" dirty="0" smtClean="0">
                <a:latin typeface="Arial" charset="0"/>
              </a:rPr>
              <a:t> </a:t>
            </a:r>
            <a:r>
              <a:rPr lang="en-GB" altLang="it-IT" sz="2400" dirty="0" err="1" smtClean="0">
                <a:latin typeface="Arial" charset="0"/>
              </a:rPr>
              <a:t>si</a:t>
            </a:r>
            <a:r>
              <a:rPr lang="en-GB" altLang="it-IT" sz="2400" dirty="0" smtClean="0">
                <a:latin typeface="Arial" charset="0"/>
              </a:rPr>
              <a:t> </a:t>
            </a:r>
            <a:r>
              <a:rPr lang="en-GB" altLang="it-IT" sz="2400" dirty="0" err="1" smtClean="0">
                <a:latin typeface="Arial" charset="0"/>
              </a:rPr>
              <a:t>distinguono</a:t>
            </a:r>
            <a:r>
              <a:rPr lang="en-GB" altLang="it-IT" sz="2400" dirty="0" smtClean="0">
                <a:latin typeface="Arial" charset="0"/>
              </a:rPr>
              <a:t> in:</a:t>
            </a:r>
          </a:p>
          <a:p>
            <a:pPr algn="just" eaLnBrk="1" hangingPunct="1">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b="1" dirty="0" err="1" smtClean="0">
                <a:latin typeface="Arial" charset="0"/>
              </a:rPr>
              <a:t>Spediti</a:t>
            </a:r>
            <a:r>
              <a:rPr lang="en-GB" altLang="it-IT" sz="2400" dirty="0" smtClean="0">
                <a:latin typeface="Arial" charset="0"/>
              </a:rPr>
              <a:t>: </a:t>
            </a:r>
            <a:r>
              <a:rPr lang="en-GB" altLang="it-IT" sz="2400" dirty="0" err="1" smtClean="0">
                <a:latin typeface="Arial" charset="0"/>
              </a:rPr>
              <a:t>trasmessi</a:t>
            </a:r>
            <a:r>
              <a:rPr lang="en-GB" altLang="it-IT" sz="2400" dirty="0" smtClean="0">
                <a:latin typeface="Arial" charset="0"/>
              </a:rPr>
              <a:t>  </a:t>
            </a:r>
            <a:r>
              <a:rPr lang="en-GB" altLang="it-IT" sz="2400" dirty="0" err="1" smtClean="0">
                <a:latin typeface="Arial" charset="0"/>
              </a:rPr>
              <a:t>all’esterno</a:t>
            </a:r>
            <a:r>
              <a:rPr lang="en-GB" altLang="it-IT" sz="2400" dirty="0" smtClean="0">
                <a:latin typeface="Arial" charset="0"/>
              </a:rPr>
              <a:t> (</a:t>
            </a:r>
            <a:r>
              <a:rPr lang="en-GB" altLang="it-IT" sz="2400" dirty="0" err="1" smtClean="0">
                <a:latin typeface="Arial" charset="0"/>
              </a:rPr>
              <a:t>si</a:t>
            </a:r>
            <a:r>
              <a:rPr lang="en-GB" altLang="it-IT" sz="2400" dirty="0" smtClean="0">
                <a:latin typeface="Arial" charset="0"/>
              </a:rPr>
              <a:t>  </a:t>
            </a:r>
            <a:r>
              <a:rPr lang="en-GB" altLang="it-IT" sz="2400" dirty="0" err="1" smtClean="0">
                <a:latin typeface="Arial" charset="0"/>
              </a:rPr>
              <a:t>conserva</a:t>
            </a:r>
            <a:r>
              <a:rPr lang="en-GB" altLang="it-IT" sz="2400" dirty="0" smtClean="0">
                <a:latin typeface="Arial" charset="0"/>
              </a:rPr>
              <a:t> la </a:t>
            </a:r>
            <a:r>
              <a:rPr lang="en-GB" altLang="it-IT" sz="2400" dirty="0" err="1" smtClean="0">
                <a:latin typeface="Arial" charset="0"/>
              </a:rPr>
              <a:t>minuta</a:t>
            </a:r>
            <a:r>
              <a:rPr lang="en-GB" altLang="it-IT" sz="2400" dirty="0" smtClean="0">
                <a:latin typeface="Arial" charset="0"/>
              </a:rPr>
              <a:t>)</a:t>
            </a:r>
          </a:p>
          <a:p>
            <a:pPr algn="just" eaLnBrk="1" hangingPunct="1">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b="1" dirty="0" err="1" smtClean="0">
                <a:latin typeface="Arial" charset="0"/>
              </a:rPr>
              <a:t>Ricevuti</a:t>
            </a:r>
            <a:r>
              <a:rPr lang="en-GB" altLang="it-IT" sz="2400" dirty="0" smtClean="0">
                <a:latin typeface="Arial" charset="0"/>
              </a:rPr>
              <a:t>: </a:t>
            </a:r>
            <a:r>
              <a:rPr lang="en-GB" altLang="it-IT" sz="2400" dirty="0" err="1" smtClean="0">
                <a:latin typeface="Arial" charset="0"/>
              </a:rPr>
              <a:t>pervenuti</a:t>
            </a:r>
            <a:r>
              <a:rPr lang="en-GB" altLang="it-IT" sz="2400" dirty="0" smtClean="0">
                <a:latin typeface="Arial" charset="0"/>
              </a:rPr>
              <a:t> </a:t>
            </a:r>
            <a:r>
              <a:rPr lang="en-GB" altLang="it-IT" sz="2400" dirty="0" err="1" smtClean="0">
                <a:latin typeface="Arial" charset="0"/>
              </a:rPr>
              <a:t>da</a:t>
            </a:r>
            <a:r>
              <a:rPr lang="en-GB" altLang="it-IT" sz="2400" dirty="0" smtClean="0">
                <a:latin typeface="Arial" charset="0"/>
              </a:rPr>
              <a:t> </a:t>
            </a:r>
            <a:r>
              <a:rPr lang="en-GB" altLang="it-IT" sz="2400" dirty="0" err="1" smtClean="0">
                <a:latin typeface="Arial" charset="0"/>
              </a:rPr>
              <a:t>altri</a:t>
            </a:r>
            <a:r>
              <a:rPr lang="en-GB" altLang="it-IT" sz="2400" dirty="0" smtClean="0">
                <a:latin typeface="Arial" charset="0"/>
              </a:rPr>
              <a:t> </a:t>
            </a:r>
            <a:r>
              <a:rPr lang="en-GB" altLang="it-IT" sz="2400" dirty="0" err="1" smtClean="0">
                <a:latin typeface="Arial" charset="0"/>
              </a:rPr>
              <a:t>soggetti</a:t>
            </a:r>
            <a:r>
              <a:rPr lang="en-GB" altLang="it-IT" sz="2400" dirty="0" smtClean="0">
                <a:latin typeface="Arial" charset="0"/>
              </a:rPr>
              <a:t> </a:t>
            </a:r>
            <a:r>
              <a:rPr lang="en-GB" altLang="it-IT" sz="2400" dirty="0" err="1" smtClean="0">
                <a:latin typeface="Arial" charset="0"/>
              </a:rPr>
              <a:t>esterni</a:t>
            </a:r>
            <a:endParaRPr lang="en-GB" altLang="it-IT" sz="2400" dirty="0" smtClean="0">
              <a:latin typeface="Arial" charset="0"/>
            </a:endParaRPr>
          </a:p>
          <a:p>
            <a:pPr algn="just" eaLnBrk="1" hangingPunct="1">
              <a:lnSpc>
                <a:spcPct val="9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b="1" dirty="0" err="1" smtClean="0">
                <a:latin typeface="Arial" charset="0"/>
              </a:rPr>
              <a:t>Interni</a:t>
            </a:r>
            <a:r>
              <a:rPr lang="en-GB" altLang="it-IT" sz="2400" dirty="0" smtClean="0">
                <a:latin typeface="Arial" charset="0"/>
              </a:rPr>
              <a:t>: </a:t>
            </a:r>
            <a:r>
              <a:rPr lang="en-GB" altLang="it-IT" sz="2400" dirty="0" err="1" smtClean="0">
                <a:latin typeface="Arial" charset="0"/>
              </a:rPr>
              <a:t>prodotti</a:t>
            </a:r>
            <a:r>
              <a:rPr lang="en-GB" altLang="it-IT" sz="2400" dirty="0" smtClean="0">
                <a:latin typeface="Arial" charset="0"/>
              </a:rPr>
              <a:t> e </a:t>
            </a:r>
            <a:r>
              <a:rPr lang="en-GB" altLang="it-IT" sz="2400" dirty="0" err="1" smtClean="0">
                <a:latin typeface="Arial" charset="0"/>
              </a:rPr>
              <a:t>mantenuti</a:t>
            </a:r>
            <a:r>
              <a:rPr lang="en-GB" altLang="it-IT" sz="2400" dirty="0" smtClean="0">
                <a:latin typeface="Arial" charset="0"/>
              </a:rPr>
              <a:t> </a:t>
            </a:r>
            <a:r>
              <a:rPr lang="en-GB" altLang="it-IT" sz="2400" dirty="0" err="1" smtClean="0">
                <a:latin typeface="Arial" charset="0"/>
              </a:rPr>
              <a:t>all’interno</a:t>
            </a:r>
            <a:r>
              <a:rPr lang="en-GB" altLang="it-IT" sz="2400" dirty="0" smtClean="0">
                <a:latin typeface="Arial" charset="0"/>
              </a:rPr>
              <a:t> </a:t>
            </a:r>
            <a:r>
              <a:rPr lang="en-GB" altLang="it-IT" sz="2400" dirty="0" err="1" smtClean="0">
                <a:latin typeface="Arial" charset="0"/>
              </a:rPr>
              <a:t>dell’AOO</a:t>
            </a:r>
            <a:endParaRPr lang="en-GB" altLang="it-IT" sz="2400" dirty="0" smtClean="0">
              <a:latin typeface="Arial" charset="0"/>
            </a:endParaRPr>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it-IT" altLang="it-IT" smtClean="0"/>
          </a:p>
        </p:txBody>
      </p:sp>
      <p:sp>
        <p:nvSpPr>
          <p:cNvPr id="39939" name="Rectangle 3"/>
          <p:cNvSpPr>
            <a:spLocks noGrp="1" noChangeArrowheads="1"/>
          </p:cNvSpPr>
          <p:nvPr>
            <p:ph type="body" idx="1"/>
          </p:nvPr>
        </p:nvSpPr>
        <p:spPr/>
        <p:txBody>
          <a:bodyPr/>
          <a:lstStyle/>
          <a:p>
            <a:endParaRPr lang="it-IT" altLang="it-IT" smtClean="0"/>
          </a:p>
        </p:txBody>
      </p:sp>
      <p:pic>
        <p:nvPicPr>
          <p:cNvPr id="39940" name="Picture 4" descr="fini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0"/>
            <a:ext cx="8208963"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2084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5909" y="260648"/>
            <a:ext cx="8229600" cy="1143000"/>
          </a:xfrm>
        </p:spPr>
        <p:txBody>
          <a:bodyPr/>
          <a:lstStyle/>
          <a:p>
            <a:r>
              <a:rPr lang="it-IT" sz="1800" dirty="0" smtClean="0"/>
              <a:t>Gestione informatica dei documenti e protocollo informatico: quadro normativo di riferimento</a:t>
            </a:r>
            <a:endParaRPr lang="it-IT" sz="1800" dirty="0"/>
          </a:p>
        </p:txBody>
      </p:sp>
      <p:sp>
        <p:nvSpPr>
          <p:cNvPr id="3" name="Segnaposto contenuto 2"/>
          <p:cNvSpPr>
            <a:spLocks noGrp="1"/>
          </p:cNvSpPr>
          <p:nvPr>
            <p:ph idx="1"/>
          </p:nvPr>
        </p:nvSpPr>
        <p:spPr>
          <a:xfrm>
            <a:off x="395536" y="1196752"/>
            <a:ext cx="8229600" cy="4525963"/>
          </a:xfrm>
        </p:spPr>
        <p:txBody>
          <a:bodyPr/>
          <a:lstStyle/>
          <a:p>
            <a:pPr algn="just">
              <a:spcBef>
                <a:spcPts val="1250"/>
              </a:spcBef>
              <a:buNone/>
            </a:pPr>
            <a:r>
              <a:rPr lang="en-GB" altLang="it-IT" sz="2000" dirty="0" smtClean="0">
                <a:latin typeface="Arial" panose="020B0604020202020204" pitchFamily="34" charset="0"/>
              </a:rPr>
              <a:t>  </a:t>
            </a:r>
            <a:r>
              <a:rPr lang="en-GB" altLang="it-IT" sz="1400" dirty="0" smtClean="0">
                <a:latin typeface="Arial" panose="020B0604020202020204" pitchFamily="34" charset="0"/>
              </a:rPr>
              <a:t>Al fine </a:t>
            </a:r>
            <a:r>
              <a:rPr lang="en-GB" altLang="it-IT" sz="1400" dirty="0" err="1" smtClean="0">
                <a:latin typeface="Arial" panose="020B0604020202020204" pitchFamily="34" charset="0"/>
              </a:rPr>
              <a:t>di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aggiornare</a:t>
            </a:r>
            <a:r>
              <a:rPr lang="en-GB" altLang="it-IT" sz="1400" dirty="0" smtClean="0">
                <a:latin typeface="Arial" panose="020B0604020202020204" pitchFamily="34" charset="0"/>
              </a:rPr>
              <a:t> la </a:t>
            </a:r>
            <a:r>
              <a:rPr lang="en-GB" altLang="it-IT" sz="1400" dirty="0" err="1" smtClean="0">
                <a:latin typeface="Arial" panose="020B0604020202020204" pitchFamily="34" charset="0"/>
              </a:rPr>
              <a:t>normativa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vigente</a:t>
            </a:r>
            <a:r>
              <a:rPr lang="en-GB" altLang="it-IT" sz="1400" dirty="0" smtClean="0">
                <a:latin typeface="Arial" panose="020B0604020202020204" pitchFamily="34" charset="0"/>
              </a:rPr>
              <a:t> in </a:t>
            </a:r>
            <a:r>
              <a:rPr lang="en-GB" altLang="it-IT" sz="1400" dirty="0" err="1" smtClean="0">
                <a:latin typeface="Arial" panose="020B0604020202020204" pitchFamily="34" charset="0"/>
              </a:rPr>
              <a:t>materia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ferma</a:t>
            </a:r>
            <a:r>
              <a:rPr lang="en-GB" altLang="it-IT" sz="1400" dirty="0" smtClean="0">
                <a:latin typeface="Arial" panose="020B0604020202020204" pitchFamily="34" charset="0"/>
              </a:rPr>
              <a:t> ad RD 35/1900</a:t>
            </a:r>
            <a:r>
              <a:rPr lang="en-GB" altLang="it-IT" sz="1400" b="1" dirty="0" smtClean="0">
                <a:latin typeface="Arial" panose="020B0604020202020204" pitchFamily="34" charset="0"/>
              </a:rPr>
              <a:t>,</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il</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legislatore</a:t>
            </a:r>
            <a:r>
              <a:rPr lang="en-GB" altLang="it-IT" sz="1400" dirty="0" smtClean="0">
                <a:latin typeface="Arial" panose="020B0604020202020204" pitchFamily="34" charset="0"/>
              </a:rPr>
              <a:t> ha </a:t>
            </a:r>
            <a:r>
              <a:rPr lang="en-GB" altLang="it-IT" sz="1400" dirty="0" err="1" smtClean="0">
                <a:latin typeface="Arial" panose="020B0604020202020204" pitchFamily="34" charset="0"/>
              </a:rPr>
              <a:t>predisposto</a:t>
            </a:r>
            <a:r>
              <a:rPr lang="en-GB" altLang="it-IT" sz="1400" dirty="0" smtClean="0">
                <a:latin typeface="Arial" panose="020B0604020202020204" pitchFamily="34" charset="0"/>
              </a:rPr>
              <a:t> un </a:t>
            </a:r>
            <a:r>
              <a:rPr lang="en-GB" altLang="it-IT" sz="1400" b="1" dirty="0" err="1" smtClean="0">
                <a:latin typeface="Arial" panose="020B0604020202020204" pitchFamily="34" charset="0"/>
              </a:rPr>
              <a:t>nuovo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quadro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normativo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mantenendo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principi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generali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delle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garanzie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giuridiche</a:t>
            </a:r>
            <a:r>
              <a:rPr lang="en-GB" altLang="it-IT" sz="1400" dirty="0" smtClean="0">
                <a:latin typeface="Arial" panose="020B0604020202020204" pitchFamily="34" charset="0"/>
              </a:rPr>
              <a:t> e </a:t>
            </a:r>
            <a:r>
              <a:rPr lang="en-GB" altLang="it-IT" sz="1400" dirty="0" err="1" smtClean="0">
                <a:latin typeface="Arial" panose="020B0604020202020204" pitchFamily="34" charset="0"/>
              </a:rPr>
              <a:t>cogliendo</a:t>
            </a:r>
            <a:r>
              <a:rPr lang="en-GB" altLang="it-IT" sz="1400" dirty="0" smtClean="0">
                <a:latin typeface="Arial" panose="020B0604020202020204" pitchFamily="34" charset="0"/>
              </a:rPr>
              <a:t> le </a:t>
            </a:r>
            <a:r>
              <a:rPr lang="en-GB" altLang="it-IT" sz="1400" dirty="0" err="1" smtClean="0">
                <a:latin typeface="Arial" panose="020B0604020202020204" pitchFamily="34" charset="0"/>
              </a:rPr>
              <a:t>possibilità</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offerte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dalle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nuove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tecnologie</a:t>
            </a:r>
            <a:r>
              <a:rPr lang="en-GB" altLang="it-IT" sz="1400" dirty="0" smtClean="0">
                <a:latin typeface="Arial" panose="020B0604020202020204" pitchFamily="34" charset="0"/>
              </a:rPr>
              <a:t>, con </a:t>
            </a:r>
            <a:r>
              <a:rPr lang="en-GB" altLang="it-IT" sz="1400" dirty="0" err="1" smtClean="0">
                <a:latin typeface="Arial" panose="020B0604020202020204" pitchFamily="34" charset="0"/>
              </a:rPr>
              <a:t>il</a:t>
            </a:r>
            <a:r>
              <a:rPr lang="en-GB" altLang="it-IT" sz="1400" dirty="0" smtClean="0">
                <a:latin typeface="Arial" panose="020B0604020202020204" pitchFamily="34" charset="0"/>
              </a:rPr>
              <a:t>  fine </a:t>
            </a:r>
            <a:r>
              <a:rPr lang="en-GB" altLang="it-IT" sz="1400" dirty="0" err="1" smtClean="0">
                <a:latin typeface="Arial" panose="020B0604020202020204" pitchFamily="34" charset="0"/>
              </a:rPr>
              <a:t>di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perseguire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obiettivi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individuati</a:t>
            </a:r>
            <a:r>
              <a:rPr lang="en-GB" altLang="it-IT" sz="1400" dirty="0" smtClean="0">
                <a:latin typeface="Arial" panose="020B0604020202020204" pitchFamily="34" charset="0"/>
              </a:rPr>
              <a:t> per la </a:t>
            </a:r>
            <a:r>
              <a:rPr lang="en-GB" altLang="it-IT" sz="1400" dirty="0" err="1" smtClean="0">
                <a:latin typeface="Arial" panose="020B0604020202020204" pitchFamily="34" charset="0"/>
              </a:rPr>
              <a:t>riforma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della</a:t>
            </a:r>
            <a:r>
              <a:rPr lang="en-GB" altLang="it-IT" sz="1400" dirty="0" smtClean="0">
                <a:latin typeface="Arial" panose="020B0604020202020204" pitchFamily="34" charset="0"/>
              </a:rPr>
              <a:t> PA.</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Trasparenza</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ed</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imparzialità</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dell’azione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amministrativa</a:t>
            </a:r>
            <a:r>
              <a:rPr lang="en-GB" altLang="it-IT" sz="1400" dirty="0" smtClean="0">
                <a:solidFill>
                  <a:srgbClr val="000000"/>
                </a:solidFill>
                <a:latin typeface="Arial" charset="0"/>
              </a:rPr>
              <a:t> (l. 241/90)</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dirty="0" err="1" smtClean="0">
                <a:solidFill>
                  <a:srgbClr val="000000"/>
                </a:solidFill>
                <a:latin typeface="Arial" charset="0"/>
              </a:rPr>
              <a:t>Valutazione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dei</a:t>
            </a:r>
            <a:r>
              <a:rPr lang="en-GB" altLang="it-IT" sz="1400" dirty="0" smtClean="0">
                <a:solidFill>
                  <a:srgbClr val="000000"/>
                </a:solidFill>
                <a:latin typeface="Arial" charset="0"/>
              </a:rPr>
              <a:t> </a:t>
            </a:r>
            <a:r>
              <a:rPr lang="en-GB" altLang="it-IT" sz="1400" b="1" dirty="0" err="1" smtClean="0">
                <a:solidFill>
                  <a:srgbClr val="000000"/>
                </a:solidFill>
                <a:latin typeface="Arial" charset="0"/>
              </a:rPr>
              <a:t>risultati</a:t>
            </a:r>
            <a:r>
              <a:rPr lang="en-GB" altLang="it-IT" sz="1400" b="1" dirty="0" smtClean="0">
                <a:solidFill>
                  <a:srgbClr val="000000"/>
                </a:solidFill>
                <a:latin typeface="Arial" charset="0"/>
              </a:rPr>
              <a:t> e </a:t>
            </a:r>
            <a:r>
              <a:rPr lang="en-GB" altLang="it-IT" sz="1400" b="1" dirty="0" err="1" smtClean="0">
                <a:solidFill>
                  <a:srgbClr val="000000"/>
                </a:solidFill>
                <a:latin typeface="Arial" charset="0"/>
              </a:rPr>
              <a:t>controllo</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di</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gestione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dovere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comunicazione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interna</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ed</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esterna</a:t>
            </a:r>
            <a:r>
              <a:rPr lang="en-GB" altLang="it-IT" sz="1400" dirty="0" smtClean="0">
                <a:solidFill>
                  <a:srgbClr val="000000"/>
                </a:solidFill>
                <a:latin typeface="Arial" charset="0"/>
              </a:rPr>
              <a:t> (d.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29/93)</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Decentramento</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conferimento</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funzioni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agli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enti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locali</a:t>
            </a:r>
            <a:r>
              <a:rPr lang="en-GB" altLang="it-IT" sz="1400" dirty="0" smtClean="0">
                <a:solidFill>
                  <a:srgbClr val="000000"/>
                </a:solidFill>
                <a:latin typeface="Arial" charset="0"/>
              </a:rPr>
              <a:t>, in base a </a:t>
            </a:r>
            <a:r>
              <a:rPr lang="en-GB" altLang="it-IT" sz="1400" dirty="0" err="1" smtClean="0">
                <a:solidFill>
                  <a:srgbClr val="000000"/>
                </a:solidFill>
                <a:latin typeface="Arial" charset="0"/>
              </a:rPr>
              <a:t>principi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sussidarietà</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adeguatezza,completezza</a:t>
            </a:r>
            <a:r>
              <a:rPr lang="en-GB" altLang="it-IT" sz="1400" dirty="0" smtClean="0">
                <a:solidFill>
                  <a:srgbClr val="000000"/>
                </a:solidFill>
                <a:latin typeface="Arial" charset="0"/>
              </a:rPr>
              <a:t>(d.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112/98)</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Semplificazione</a:t>
            </a:r>
            <a:r>
              <a:rPr lang="en-GB" altLang="it-IT" sz="1400" b="1" dirty="0" smtClean="0">
                <a:solidFill>
                  <a:srgbClr val="000000"/>
                </a:solidFill>
                <a:latin typeface="Arial" charset="0"/>
              </a:rPr>
              <a:t> </a:t>
            </a:r>
            <a:r>
              <a:rPr lang="en-GB" altLang="it-IT" sz="1400" dirty="0" err="1" smtClean="0">
                <a:solidFill>
                  <a:srgbClr val="000000"/>
                </a:solidFill>
                <a:latin typeface="Arial" charset="0"/>
              </a:rPr>
              <a:t>dei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procedimenti</a:t>
            </a:r>
            <a:r>
              <a:rPr lang="en-GB" altLang="it-IT" sz="1400" dirty="0" smtClean="0">
                <a:solidFill>
                  <a:srgbClr val="000000"/>
                </a:solidFill>
                <a:latin typeface="Arial" charset="0"/>
              </a:rPr>
              <a:t> </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Riorganizzazione</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delle</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Amministrazioni</a:t>
            </a:r>
            <a:r>
              <a:rPr lang="en-GB" altLang="it-IT" sz="1400" dirty="0" smtClean="0">
                <a:solidFill>
                  <a:srgbClr val="000000"/>
                </a:solidFill>
                <a:latin typeface="Arial" charset="0"/>
              </a:rPr>
              <a:t> (d.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300/99)</a:t>
            </a:r>
            <a:endParaRPr lang="en-GB" altLang="it-IT" sz="1400" dirty="0" smtClean="0">
              <a:latin typeface="Arial" panose="020B0604020202020204" pitchFamily="34" charset="0"/>
            </a:endParaRPr>
          </a:p>
          <a:p>
            <a:pPr algn="just">
              <a:lnSpc>
                <a:spcPct val="100000"/>
              </a:lnSpc>
              <a:spcBef>
                <a:spcPts val="1250"/>
              </a:spcBef>
              <a:buFont typeface="Arial" panose="020B0604020202020204" pitchFamily="34" charset="0"/>
              <a:buNone/>
            </a:pPr>
            <a:r>
              <a:rPr lang="en-GB" altLang="it-IT" sz="1400" b="1" dirty="0" smtClean="0">
                <a:latin typeface="Arial" panose="020B0604020202020204" pitchFamily="34" charset="0"/>
              </a:rPr>
              <a:t>DPR 428/98</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regolamento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gestione</a:t>
            </a:r>
            <a:r>
              <a:rPr lang="en-GB" altLang="it-IT" sz="1400" dirty="0" smtClean="0">
                <a:latin typeface="Arial" panose="020B0604020202020204" pitchFamily="34" charset="0"/>
              </a:rPr>
              <a:t> </a:t>
            </a:r>
            <a:r>
              <a:rPr lang="en-GB" altLang="it-IT" sz="1400" u="sng" dirty="0" err="1" smtClean="0">
                <a:latin typeface="Arial" panose="020B0604020202020204" pitchFamily="34" charset="0"/>
              </a:rPr>
              <a:t>protocollo</a:t>
            </a:r>
            <a:r>
              <a:rPr lang="en-GB" altLang="it-IT" sz="1400" u="sng" dirty="0" smtClean="0">
                <a:latin typeface="Arial" panose="020B0604020202020204" pitchFamily="34" charset="0"/>
              </a:rPr>
              <a:t> </a:t>
            </a:r>
            <a:r>
              <a:rPr lang="en-GB" altLang="it-IT" sz="1400" u="sng" dirty="0" err="1" smtClean="0">
                <a:latin typeface="Arial" panose="020B0604020202020204" pitchFamily="34" charset="0"/>
              </a:rPr>
              <a:t>informatico</a:t>
            </a:r>
            <a:r>
              <a:rPr lang="en-GB" altLang="it-IT" sz="1400" dirty="0" smtClean="0">
                <a:latin typeface="Arial" panose="020B0604020202020204" pitchFamily="34" charset="0"/>
              </a:rPr>
              <a:t> da parte PPAA (poi </a:t>
            </a:r>
            <a:r>
              <a:rPr lang="en-GB" altLang="it-IT" sz="1400" dirty="0" err="1" smtClean="0">
                <a:latin typeface="Arial" panose="020B0604020202020204" pitchFamily="34" charset="0"/>
              </a:rPr>
              <a:t>confluito</a:t>
            </a:r>
            <a:r>
              <a:rPr lang="en-GB" altLang="it-IT" sz="1400" dirty="0" smtClean="0">
                <a:latin typeface="Arial" panose="020B0604020202020204" pitchFamily="34" charset="0"/>
              </a:rPr>
              <a:t> </a:t>
            </a:r>
            <a:r>
              <a:rPr lang="en-GB" altLang="it-IT" sz="1400" b="1" dirty="0" err="1" smtClean="0">
                <a:latin typeface="Arial" panose="020B0604020202020204" pitchFamily="34" charset="0"/>
              </a:rPr>
              <a:t>nel</a:t>
            </a:r>
            <a:r>
              <a:rPr lang="en-GB" altLang="it-IT" sz="1400" b="1" dirty="0" smtClean="0">
                <a:latin typeface="Arial" panose="020B0604020202020204" pitchFamily="34" charset="0"/>
              </a:rPr>
              <a:t> DPR 445/2000</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stabilisce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requisiti</a:t>
            </a:r>
            <a:r>
              <a:rPr lang="en-GB" altLang="it-IT" sz="1400" dirty="0" smtClean="0">
                <a:latin typeface="Arial" panose="020B0604020202020204" pitchFamily="34" charset="0"/>
              </a:rPr>
              <a:t> del </a:t>
            </a:r>
            <a:r>
              <a:rPr lang="en-GB" altLang="it-IT" sz="1400" b="1" dirty="0" err="1" smtClean="0">
                <a:latin typeface="Arial" panose="020B0604020202020204" pitchFamily="34" charset="0"/>
              </a:rPr>
              <a:t>servizio</a:t>
            </a:r>
            <a:r>
              <a:rPr lang="en-GB" altLang="it-IT" sz="1400" b="1" dirty="0" smtClean="0">
                <a:latin typeface="Arial" panose="020B0604020202020204" pitchFamily="34" charset="0"/>
              </a:rPr>
              <a:t> per la </a:t>
            </a:r>
            <a:r>
              <a:rPr lang="en-GB" altLang="it-IT" sz="1400" b="1" dirty="0" err="1" smtClean="0">
                <a:latin typeface="Arial" panose="020B0604020202020204" pitchFamily="34" charset="0"/>
              </a:rPr>
              <a:t>tenuta</a:t>
            </a:r>
            <a:r>
              <a:rPr lang="en-GB" altLang="it-IT" sz="1400" b="1" dirty="0" smtClean="0">
                <a:latin typeface="Arial" panose="020B0604020202020204" pitchFamily="34" charset="0"/>
              </a:rPr>
              <a:t> del </a:t>
            </a:r>
            <a:r>
              <a:rPr lang="en-GB" altLang="it-IT" sz="1400" b="1" dirty="0" err="1" smtClean="0">
                <a:latin typeface="Arial" panose="020B0604020202020204" pitchFamily="34" charset="0"/>
              </a:rPr>
              <a:t>protocollo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informatico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della</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gestione</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dei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flussi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documentali</a:t>
            </a:r>
            <a:r>
              <a:rPr lang="en-GB" altLang="it-IT" sz="1400" b="1" dirty="0" smtClean="0">
                <a:latin typeface="Arial" panose="020B0604020202020204" pitchFamily="34" charset="0"/>
              </a:rPr>
              <a:t> e </a:t>
            </a:r>
            <a:r>
              <a:rPr lang="en-GB" altLang="it-IT" sz="1400" b="1" dirty="0" err="1" smtClean="0">
                <a:latin typeface="Arial" panose="020B0604020202020204" pitchFamily="34" charset="0"/>
              </a:rPr>
              <a:t>degli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archivi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nonché</a:t>
            </a:r>
            <a:r>
              <a:rPr lang="en-GB" altLang="it-IT" sz="1400" b="1" dirty="0" smtClean="0">
                <a:latin typeface="Arial" panose="020B0604020202020204" pitchFamily="34" charset="0"/>
              </a:rPr>
              <a:t> </a:t>
            </a:r>
            <a:r>
              <a:rPr lang="en-GB" altLang="it-IT" sz="1400" dirty="0" err="1" smtClean="0">
                <a:latin typeface="Arial" panose="020B0604020202020204" pitchFamily="34" charset="0"/>
              </a:rPr>
              <a:t>disposizioni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sugli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archivi</a:t>
            </a:r>
            <a:r>
              <a:rPr lang="en-GB" altLang="it-IT" sz="1400" dirty="0" smtClean="0">
                <a:latin typeface="Arial" panose="020B0604020202020204" pitchFamily="34" charset="0"/>
              </a:rPr>
              <a:t> di </a:t>
            </a:r>
            <a:r>
              <a:rPr lang="en-GB" altLang="it-IT" sz="1400" dirty="0" err="1" smtClean="0">
                <a:latin typeface="Arial" panose="020B0604020202020204" pitchFamily="34" charset="0"/>
              </a:rPr>
              <a:t>deposito</a:t>
            </a:r>
            <a:r>
              <a:rPr lang="en-GB" altLang="it-IT" sz="1400" dirty="0" smtClean="0">
                <a:latin typeface="Arial" panose="020B0604020202020204" pitchFamily="34" charset="0"/>
              </a:rPr>
              <a:t> e </a:t>
            </a:r>
            <a:r>
              <a:rPr lang="en-GB" altLang="it-IT" sz="1400" dirty="0" err="1" smtClean="0">
                <a:latin typeface="Arial" panose="020B0604020202020204" pitchFamily="34" charset="0"/>
              </a:rPr>
              <a:t>storici</a:t>
            </a:r>
            <a:r>
              <a:rPr lang="en-GB" altLang="it-IT" sz="1400" dirty="0" smtClean="0">
                <a:latin typeface="Arial" panose="020B0604020202020204" pitchFamily="34" charset="0"/>
              </a:rPr>
              <a:t>.</a:t>
            </a:r>
          </a:p>
          <a:p>
            <a:pPr algn="just">
              <a:spcBef>
                <a:spcPts val="1250"/>
              </a:spcBef>
              <a:buNone/>
            </a:pPr>
            <a:endParaRPr lang="en-GB" altLang="it-IT" sz="1800" dirty="0" smtClean="0">
              <a:latin typeface="Arial" panose="020B0604020202020204" pitchFamily="34" charset="0"/>
            </a:endParaRPr>
          </a:p>
          <a:p>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2339752" y="5706120"/>
            <a:ext cx="4752528" cy="738664"/>
          </a:xfrm>
          <a:prstGeom prst="rect">
            <a:avLst/>
          </a:prstGeom>
        </p:spPr>
        <p:txBody>
          <a:bodyPr wrap="square">
            <a:spAutoFit/>
          </a:bodyPr>
          <a:lstStyle/>
          <a:p>
            <a:r>
              <a:rPr lang="it-IT" altLang="it-IT" sz="1400" i="1" dirty="0" smtClean="0">
                <a:solidFill>
                  <a:srgbClr val="395D93"/>
                </a:solidFill>
              </a:rPr>
              <a:t>il presente degli archivi: fragilità dell’inizio </a:t>
            </a:r>
            <a:br>
              <a:rPr lang="it-IT" altLang="it-IT" sz="1400" i="1" dirty="0" smtClean="0">
                <a:solidFill>
                  <a:srgbClr val="395D93"/>
                </a:solidFill>
              </a:rPr>
            </a:br>
            <a:r>
              <a:rPr lang="it-IT" altLang="it-IT" sz="1400" i="1" dirty="0" smtClean="0">
                <a:solidFill>
                  <a:srgbClr val="395D93"/>
                </a:solidFill>
              </a:rPr>
              <a:t>dinamiche di sopravvivenza </a:t>
            </a:r>
            <a:br>
              <a:rPr lang="it-IT" altLang="it-IT" sz="1400" i="1" dirty="0" smtClean="0">
                <a:solidFill>
                  <a:srgbClr val="395D93"/>
                </a:solidFill>
              </a:rPr>
            </a:br>
            <a:r>
              <a:rPr lang="it-IT" altLang="it-IT" sz="1400" i="1" dirty="0" smtClean="0">
                <a:solidFill>
                  <a:srgbClr val="FF0000"/>
                </a:solidFill>
              </a:rPr>
              <a:t>Maria Volpato Venezia, 24 marzo 2014 </a:t>
            </a:r>
            <a:endParaRPr lang="it-IT" sz="1400" dirty="0"/>
          </a:p>
        </p:txBody>
      </p:sp>
    </p:spTree>
    <p:extLst>
      <p:ext uri="{BB962C8B-B14F-4D97-AF65-F5344CB8AC3E}">
        <p14:creationId xmlns:p14="http://schemas.microsoft.com/office/powerpoint/2010/main" xmlns="" val="21970674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5909" y="260648"/>
            <a:ext cx="8229600" cy="1143000"/>
          </a:xfrm>
        </p:spPr>
        <p:txBody>
          <a:bodyPr/>
          <a:lstStyle/>
          <a:p>
            <a:r>
              <a:rPr lang="it-IT" sz="1800" dirty="0" smtClean="0"/>
              <a:t>Gestione informatica dei documenti e protocollo informatico: quadro normativo di riferimento</a:t>
            </a:r>
            <a:endParaRPr lang="it-IT" sz="1800" dirty="0"/>
          </a:p>
        </p:txBody>
      </p:sp>
      <p:sp>
        <p:nvSpPr>
          <p:cNvPr id="3" name="Segnaposto contenuto 2"/>
          <p:cNvSpPr>
            <a:spLocks noGrp="1"/>
          </p:cNvSpPr>
          <p:nvPr>
            <p:ph idx="1"/>
          </p:nvPr>
        </p:nvSpPr>
        <p:spPr>
          <a:xfrm>
            <a:off x="395536" y="1196752"/>
            <a:ext cx="8229600" cy="4525963"/>
          </a:xfrm>
        </p:spPr>
        <p:txBody>
          <a:bodyPr/>
          <a:lstStyle/>
          <a:p>
            <a:pPr algn="just">
              <a:spcBef>
                <a:spcPts val="1250"/>
              </a:spcBef>
              <a:buNone/>
            </a:pPr>
            <a:r>
              <a:rPr lang="en-GB" altLang="it-IT" sz="2000" dirty="0" smtClean="0">
                <a:latin typeface="Arial" panose="020B0604020202020204" pitchFamily="34" charset="0"/>
              </a:rPr>
              <a:t>  </a:t>
            </a:r>
            <a:r>
              <a:rPr lang="en-GB" altLang="it-IT" sz="1400" dirty="0" smtClean="0">
                <a:latin typeface="Arial" panose="020B0604020202020204" pitchFamily="34" charset="0"/>
              </a:rPr>
              <a:t>Al fine </a:t>
            </a:r>
            <a:r>
              <a:rPr lang="en-GB" altLang="it-IT" sz="1400" dirty="0" err="1" smtClean="0">
                <a:latin typeface="Arial" panose="020B0604020202020204" pitchFamily="34" charset="0"/>
              </a:rPr>
              <a:t>di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aggiornare</a:t>
            </a:r>
            <a:r>
              <a:rPr lang="en-GB" altLang="it-IT" sz="1400" dirty="0" smtClean="0">
                <a:latin typeface="Arial" panose="020B0604020202020204" pitchFamily="34" charset="0"/>
              </a:rPr>
              <a:t> la </a:t>
            </a:r>
            <a:r>
              <a:rPr lang="en-GB" altLang="it-IT" sz="1400" dirty="0" err="1" smtClean="0">
                <a:latin typeface="Arial" panose="020B0604020202020204" pitchFamily="34" charset="0"/>
              </a:rPr>
              <a:t>normativa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vigente</a:t>
            </a:r>
            <a:r>
              <a:rPr lang="en-GB" altLang="it-IT" sz="1400" dirty="0" smtClean="0">
                <a:latin typeface="Arial" panose="020B0604020202020204" pitchFamily="34" charset="0"/>
              </a:rPr>
              <a:t> in </a:t>
            </a:r>
            <a:r>
              <a:rPr lang="en-GB" altLang="it-IT" sz="1400" dirty="0" err="1" smtClean="0">
                <a:latin typeface="Arial" panose="020B0604020202020204" pitchFamily="34" charset="0"/>
              </a:rPr>
              <a:t>materia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ferma</a:t>
            </a:r>
            <a:r>
              <a:rPr lang="en-GB" altLang="it-IT" sz="1400" dirty="0" smtClean="0">
                <a:latin typeface="Arial" panose="020B0604020202020204" pitchFamily="34" charset="0"/>
              </a:rPr>
              <a:t> ad RD 35/1900</a:t>
            </a:r>
            <a:r>
              <a:rPr lang="en-GB" altLang="it-IT" sz="1400" b="1" dirty="0" smtClean="0">
                <a:latin typeface="Arial" panose="020B0604020202020204" pitchFamily="34" charset="0"/>
              </a:rPr>
              <a:t>,</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il</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legislatore</a:t>
            </a:r>
            <a:r>
              <a:rPr lang="en-GB" altLang="it-IT" sz="1400" dirty="0" smtClean="0">
                <a:latin typeface="Arial" panose="020B0604020202020204" pitchFamily="34" charset="0"/>
              </a:rPr>
              <a:t> ha </a:t>
            </a:r>
            <a:r>
              <a:rPr lang="en-GB" altLang="it-IT" sz="1400" dirty="0" err="1" smtClean="0">
                <a:latin typeface="Arial" panose="020B0604020202020204" pitchFamily="34" charset="0"/>
              </a:rPr>
              <a:t>predisposto</a:t>
            </a:r>
            <a:r>
              <a:rPr lang="en-GB" altLang="it-IT" sz="1400" dirty="0" smtClean="0">
                <a:latin typeface="Arial" panose="020B0604020202020204" pitchFamily="34" charset="0"/>
              </a:rPr>
              <a:t> un </a:t>
            </a:r>
            <a:r>
              <a:rPr lang="en-GB" altLang="it-IT" sz="1400" b="1" dirty="0" err="1" smtClean="0">
                <a:latin typeface="Arial" panose="020B0604020202020204" pitchFamily="34" charset="0"/>
              </a:rPr>
              <a:t>nuovo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quadro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normativo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mantenendo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principi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generali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delle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garanzie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giuridiche</a:t>
            </a:r>
            <a:r>
              <a:rPr lang="en-GB" altLang="it-IT" sz="1400" dirty="0" smtClean="0">
                <a:latin typeface="Arial" panose="020B0604020202020204" pitchFamily="34" charset="0"/>
              </a:rPr>
              <a:t> e </a:t>
            </a:r>
            <a:r>
              <a:rPr lang="en-GB" altLang="it-IT" sz="1400" dirty="0" err="1" smtClean="0">
                <a:latin typeface="Arial" panose="020B0604020202020204" pitchFamily="34" charset="0"/>
              </a:rPr>
              <a:t>cogliendo</a:t>
            </a:r>
            <a:r>
              <a:rPr lang="en-GB" altLang="it-IT" sz="1400" dirty="0" smtClean="0">
                <a:latin typeface="Arial" panose="020B0604020202020204" pitchFamily="34" charset="0"/>
              </a:rPr>
              <a:t> le </a:t>
            </a:r>
            <a:r>
              <a:rPr lang="en-GB" altLang="it-IT" sz="1400" dirty="0" err="1" smtClean="0">
                <a:latin typeface="Arial" panose="020B0604020202020204" pitchFamily="34" charset="0"/>
              </a:rPr>
              <a:t>possibilità</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offerte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dalle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nuove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tecnologie</a:t>
            </a:r>
            <a:r>
              <a:rPr lang="en-GB" altLang="it-IT" sz="1400" dirty="0" smtClean="0">
                <a:latin typeface="Arial" panose="020B0604020202020204" pitchFamily="34" charset="0"/>
              </a:rPr>
              <a:t>, con </a:t>
            </a:r>
            <a:r>
              <a:rPr lang="en-GB" altLang="it-IT" sz="1400" dirty="0" err="1" smtClean="0">
                <a:latin typeface="Arial" panose="020B0604020202020204" pitchFamily="34" charset="0"/>
              </a:rPr>
              <a:t>il</a:t>
            </a:r>
            <a:r>
              <a:rPr lang="en-GB" altLang="it-IT" sz="1400" dirty="0" smtClean="0">
                <a:latin typeface="Arial" panose="020B0604020202020204" pitchFamily="34" charset="0"/>
              </a:rPr>
              <a:t>  fine </a:t>
            </a:r>
            <a:r>
              <a:rPr lang="en-GB" altLang="it-IT" sz="1400" dirty="0" err="1" smtClean="0">
                <a:latin typeface="Arial" panose="020B0604020202020204" pitchFamily="34" charset="0"/>
              </a:rPr>
              <a:t>di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perseguire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obiettivi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individuati</a:t>
            </a:r>
            <a:r>
              <a:rPr lang="en-GB" altLang="it-IT" sz="1400" dirty="0" smtClean="0">
                <a:latin typeface="Arial" panose="020B0604020202020204" pitchFamily="34" charset="0"/>
              </a:rPr>
              <a:t> per la </a:t>
            </a:r>
            <a:r>
              <a:rPr lang="en-GB" altLang="it-IT" sz="1400" dirty="0" err="1" smtClean="0">
                <a:latin typeface="Arial" panose="020B0604020202020204" pitchFamily="34" charset="0"/>
              </a:rPr>
              <a:t>riforma</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della</a:t>
            </a:r>
            <a:r>
              <a:rPr lang="en-GB" altLang="it-IT" sz="1400" dirty="0" smtClean="0">
                <a:latin typeface="Arial" panose="020B0604020202020204" pitchFamily="34" charset="0"/>
              </a:rPr>
              <a:t> PA.</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Trasparenza</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ed</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imparzialità</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dell’azione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amministrativa</a:t>
            </a:r>
            <a:r>
              <a:rPr lang="en-GB" altLang="it-IT" sz="1400" dirty="0" smtClean="0">
                <a:solidFill>
                  <a:srgbClr val="000000"/>
                </a:solidFill>
                <a:latin typeface="Arial" charset="0"/>
              </a:rPr>
              <a:t> (l. 241/90)</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dirty="0" err="1" smtClean="0">
                <a:solidFill>
                  <a:srgbClr val="000000"/>
                </a:solidFill>
                <a:latin typeface="Arial" charset="0"/>
              </a:rPr>
              <a:t>Valutazione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dei</a:t>
            </a:r>
            <a:r>
              <a:rPr lang="en-GB" altLang="it-IT" sz="1400" dirty="0" smtClean="0">
                <a:solidFill>
                  <a:srgbClr val="000000"/>
                </a:solidFill>
                <a:latin typeface="Arial" charset="0"/>
              </a:rPr>
              <a:t> </a:t>
            </a:r>
            <a:r>
              <a:rPr lang="en-GB" altLang="it-IT" sz="1400" b="1" dirty="0" err="1" smtClean="0">
                <a:solidFill>
                  <a:srgbClr val="000000"/>
                </a:solidFill>
                <a:latin typeface="Arial" charset="0"/>
              </a:rPr>
              <a:t>risultati</a:t>
            </a:r>
            <a:r>
              <a:rPr lang="en-GB" altLang="it-IT" sz="1400" b="1" dirty="0" smtClean="0">
                <a:solidFill>
                  <a:srgbClr val="000000"/>
                </a:solidFill>
                <a:latin typeface="Arial" charset="0"/>
              </a:rPr>
              <a:t> e </a:t>
            </a:r>
            <a:r>
              <a:rPr lang="en-GB" altLang="it-IT" sz="1400" b="1" dirty="0" err="1" smtClean="0">
                <a:solidFill>
                  <a:srgbClr val="000000"/>
                </a:solidFill>
                <a:latin typeface="Arial" charset="0"/>
              </a:rPr>
              <a:t>controllo</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di</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gestione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dovere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comunicazione</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interna</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ed</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esterna</a:t>
            </a:r>
            <a:r>
              <a:rPr lang="en-GB" altLang="it-IT" sz="1400" dirty="0" smtClean="0">
                <a:solidFill>
                  <a:srgbClr val="000000"/>
                </a:solidFill>
                <a:latin typeface="Arial" charset="0"/>
              </a:rPr>
              <a:t> (d.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29/93)</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Decentramento</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conferimento</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funzioni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agli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enti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locali</a:t>
            </a:r>
            <a:r>
              <a:rPr lang="en-GB" altLang="it-IT" sz="1400" dirty="0" smtClean="0">
                <a:solidFill>
                  <a:srgbClr val="000000"/>
                </a:solidFill>
                <a:latin typeface="Arial" charset="0"/>
              </a:rPr>
              <a:t>, in base a </a:t>
            </a:r>
            <a:r>
              <a:rPr lang="en-GB" altLang="it-IT" sz="1400" dirty="0" err="1" smtClean="0">
                <a:solidFill>
                  <a:srgbClr val="000000"/>
                </a:solidFill>
                <a:latin typeface="Arial" charset="0"/>
              </a:rPr>
              <a:t>principi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di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sussidarietà</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adeguatezza,completezza</a:t>
            </a:r>
            <a:r>
              <a:rPr lang="en-GB" altLang="it-IT" sz="1400" dirty="0" smtClean="0">
                <a:solidFill>
                  <a:srgbClr val="000000"/>
                </a:solidFill>
                <a:latin typeface="Arial" charset="0"/>
              </a:rPr>
              <a:t>(d.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112/98)</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Semplificazione</a:t>
            </a:r>
            <a:r>
              <a:rPr lang="en-GB" altLang="it-IT" sz="1400" b="1" dirty="0" smtClean="0">
                <a:solidFill>
                  <a:srgbClr val="000000"/>
                </a:solidFill>
                <a:latin typeface="Arial" charset="0"/>
              </a:rPr>
              <a:t> </a:t>
            </a:r>
            <a:r>
              <a:rPr lang="en-GB" altLang="it-IT" sz="1400" dirty="0" err="1" smtClean="0">
                <a:solidFill>
                  <a:srgbClr val="000000"/>
                </a:solidFill>
                <a:latin typeface="Arial" charset="0"/>
              </a:rPr>
              <a:t>dei</a:t>
            </a:r>
            <a:r>
              <a:rPr lang="en-GB" altLang="it-IT" sz="1400" dirty="0" smtClean="0">
                <a:solidFill>
                  <a:srgbClr val="000000"/>
                </a:solidFill>
                <a:latin typeface="Arial" charset="0"/>
              </a:rPr>
              <a:t> </a:t>
            </a:r>
            <a:r>
              <a:rPr lang="en-GB" altLang="it-IT" sz="1400" dirty="0" err="1" smtClean="0">
                <a:solidFill>
                  <a:srgbClr val="000000"/>
                </a:solidFill>
                <a:latin typeface="Arial" charset="0"/>
              </a:rPr>
              <a:t>procedimenti</a:t>
            </a:r>
            <a:r>
              <a:rPr lang="en-GB" altLang="it-IT" sz="1400" dirty="0" smtClean="0">
                <a:solidFill>
                  <a:srgbClr val="000000"/>
                </a:solidFill>
                <a:latin typeface="Arial" charset="0"/>
              </a:rPr>
              <a:t> </a:t>
            </a:r>
          </a:p>
          <a:p>
            <a:pPr lvl="1"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400" b="1" dirty="0" err="1" smtClean="0">
                <a:solidFill>
                  <a:srgbClr val="000000"/>
                </a:solidFill>
                <a:latin typeface="Arial" charset="0"/>
              </a:rPr>
              <a:t>Riorganizzazione</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delle</a:t>
            </a:r>
            <a:r>
              <a:rPr lang="en-GB" altLang="it-IT" sz="1400" b="1" dirty="0" smtClean="0">
                <a:solidFill>
                  <a:srgbClr val="000000"/>
                </a:solidFill>
                <a:latin typeface="Arial" charset="0"/>
              </a:rPr>
              <a:t> </a:t>
            </a:r>
            <a:r>
              <a:rPr lang="en-GB" altLang="it-IT" sz="1400" b="1" dirty="0" err="1" smtClean="0">
                <a:solidFill>
                  <a:srgbClr val="000000"/>
                </a:solidFill>
                <a:latin typeface="Arial" charset="0"/>
              </a:rPr>
              <a:t>Amministrazioni</a:t>
            </a:r>
            <a:r>
              <a:rPr lang="en-GB" altLang="it-IT" sz="1400" dirty="0" smtClean="0">
                <a:solidFill>
                  <a:srgbClr val="000000"/>
                </a:solidFill>
                <a:latin typeface="Arial" charset="0"/>
              </a:rPr>
              <a:t> (d. </a:t>
            </a:r>
            <a:r>
              <a:rPr lang="en-GB" altLang="it-IT" sz="1400" dirty="0" err="1" smtClean="0">
                <a:solidFill>
                  <a:srgbClr val="000000"/>
                </a:solidFill>
                <a:latin typeface="Arial" charset="0"/>
              </a:rPr>
              <a:t>lgs</a:t>
            </a:r>
            <a:r>
              <a:rPr lang="en-GB" altLang="it-IT" sz="1400" dirty="0" smtClean="0">
                <a:solidFill>
                  <a:srgbClr val="000000"/>
                </a:solidFill>
                <a:latin typeface="Arial" charset="0"/>
              </a:rPr>
              <a:t> 300/99)</a:t>
            </a:r>
            <a:endParaRPr lang="en-GB" altLang="it-IT" sz="1400" dirty="0" smtClean="0">
              <a:latin typeface="Arial" panose="020B0604020202020204" pitchFamily="34" charset="0"/>
            </a:endParaRPr>
          </a:p>
          <a:p>
            <a:pPr algn="just">
              <a:lnSpc>
                <a:spcPct val="100000"/>
              </a:lnSpc>
              <a:spcBef>
                <a:spcPts val="1250"/>
              </a:spcBef>
              <a:buFont typeface="Arial" panose="020B0604020202020204" pitchFamily="34" charset="0"/>
              <a:buNone/>
            </a:pPr>
            <a:r>
              <a:rPr lang="en-GB" altLang="it-IT" sz="1400" b="1" dirty="0" smtClean="0">
                <a:latin typeface="Arial" panose="020B0604020202020204" pitchFamily="34" charset="0"/>
              </a:rPr>
              <a:t>DPR 428/98</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regolamento</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gestione</a:t>
            </a:r>
            <a:r>
              <a:rPr lang="en-GB" altLang="it-IT" sz="1400" dirty="0" smtClean="0">
                <a:latin typeface="Arial" panose="020B0604020202020204" pitchFamily="34" charset="0"/>
              </a:rPr>
              <a:t> </a:t>
            </a:r>
            <a:r>
              <a:rPr lang="en-GB" altLang="it-IT" sz="1400" u="sng" dirty="0" err="1" smtClean="0">
                <a:latin typeface="Arial" panose="020B0604020202020204" pitchFamily="34" charset="0"/>
              </a:rPr>
              <a:t>protocollo</a:t>
            </a:r>
            <a:r>
              <a:rPr lang="en-GB" altLang="it-IT" sz="1400" u="sng" dirty="0" smtClean="0">
                <a:latin typeface="Arial" panose="020B0604020202020204" pitchFamily="34" charset="0"/>
              </a:rPr>
              <a:t> </a:t>
            </a:r>
            <a:r>
              <a:rPr lang="en-GB" altLang="it-IT" sz="1400" u="sng" dirty="0" err="1" smtClean="0">
                <a:latin typeface="Arial" panose="020B0604020202020204" pitchFamily="34" charset="0"/>
              </a:rPr>
              <a:t>informatico</a:t>
            </a:r>
            <a:r>
              <a:rPr lang="en-GB" altLang="it-IT" sz="1400" dirty="0" smtClean="0">
                <a:latin typeface="Arial" panose="020B0604020202020204" pitchFamily="34" charset="0"/>
              </a:rPr>
              <a:t> da parte PPAA (poi </a:t>
            </a:r>
            <a:r>
              <a:rPr lang="en-GB" altLang="it-IT" sz="1400" dirty="0" err="1" smtClean="0">
                <a:latin typeface="Arial" panose="020B0604020202020204" pitchFamily="34" charset="0"/>
              </a:rPr>
              <a:t>confluito</a:t>
            </a:r>
            <a:r>
              <a:rPr lang="en-GB" altLang="it-IT" sz="1400" dirty="0" smtClean="0">
                <a:latin typeface="Arial" panose="020B0604020202020204" pitchFamily="34" charset="0"/>
              </a:rPr>
              <a:t> </a:t>
            </a:r>
            <a:r>
              <a:rPr lang="en-GB" altLang="it-IT" sz="1400" b="1" dirty="0" err="1" smtClean="0">
                <a:latin typeface="Arial" panose="020B0604020202020204" pitchFamily="34" charset="0"/>
              </a:rPr>
              <a:t>nel</a:t>
            </a:r>
            <a:r>
              <a:rPr lang="en-GB" altLang="it-IT" sz="1400" b="1" dirty="0" smtClean="0">
                <a:latin typeface="Arial" panose="020B0604020202020204" pitchFamily="34" charset="0"/>
              </a:rPr>
              <a:t> DPR 445/2000</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stabilisce</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requisiti</a:t>
            </a:r>
            <a:r>
              <a:rPr lang="en-GB" altLang="it-IT" sz="1400" dirty="0" smtClean="0">
                <a:latin typeface="Arial" panose="020B0604020202020204" pitchFamily="34" charset="0"/>
              </a:rPr>
              <a:t> del </a:t>
            </a:r>
            <a:r>
              <a:rPr lang="en-GB" altLang="it-IT" sz="1400" b="1" dirty="0" err="1" smtClean="0">
                <a:latin typeface="Arial" panose="020B0604020202020204" pitchFamily="34" charset="0"/>
              </a:rPr>
              <a:t>servizio</a:t>
            </a:r>
            <a:r>
              <a:rPr lang="en-GB" altLang="it-IT" sz="1400" b="1" dirty="0" smtClean="0">
                <a:latin typeface="Arial" panose="020B0604020202020204" pitchFamily="34" charset="0"/>
              </a:rPr>
              <a:t> per la </a:t>
            </a:r>
            <a:r>
              <a:rPr lang="en-GB" altLang="it-IT" sz="1400" b="1" dirty="0" err="1" smtClean="0">
                <a:latin typeface="Arial" panose="020B0604020202020204" pitchFamily="34" charset="0"/>
              </a:rPr>
              <a:t>tenuta</a:t>
            </a:r>
            <a:r>
              <a:rPr lang="en-GB" altLang="it-IT" sz="1400" b="1" dirty="0" smtClean="0">
                <a:latin typeface="Arial" panose="020B0604020202020204" pitchFamily="34" charset="0"/>
              </a:rPr>
              <a:t> del </a:t>
            </a:r>
            <a:r>
              <a:rPr lang="en-GB" altLang="it-IT" sz="1400" b="1" dirty="0" err="1" smtClean="0">
                <a:latin typeface="Arial" panose="020B0604020202020204" pitchFamily="34" charset="0"/>
              </a:rPr>
              <a:t>protocollo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informatico</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della</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gestione</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dei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flussi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documentali</a:t>
            </a:r>
            <a:r>
              <a:rPr lang="en-GB" altLang="it-IT" sz="1400" b="1" dirty="0" smtClean="0">
                <a:latin typeface="Arial" panose="020B0604020202020204" pitchFamily="34" charset="0"/>
              </a:rPr>
              <a:t> e </a:t>
            </a:r>
            <a:r>
              <a:rPr lang="en-GB" altLang="it-IT" sz="1400" b="1" dirty="0" err="1" smtClean="0">
                <a:latin typeface="Arial" panose="020B0604020202020204" pitchFamily="34" charset="0"/>
              </a:rPr>
              <a:t>degli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archivi</a:t>
            </a:r>
            <a:r>
              <a:rPr lang="en-GB" altLang="it-IT" sz="1400" b="1" dirty="0" smtClean="0">
                <a:latin typeface="Arial" panose="020B0604020202020204" pitchFamily="34" charset="0"/>
              </a:rPr>
              <a:t>, </a:t>
            </a:r>
            <a:r>
              <a:rPr lang="en-GB" altLang="it-IT" sz="1400" b="1" dirty="0" err="1" smtClean="0">
                <a:latin typeface="Arial" panose="020B0604020202020204" pitchFamily="34" charset="0"/>
              </a:rPr>
              <a:t>nonché</a:t>
            </a:r>
            <a:r>
              <a:rPr lang="en-GB" altLang="it-IT" sz="1400" b="1" dirty="0" smtClean="0">
                <a:latin typeface="Arial" panose="020B0604020202020204" pitchFamily="34" charset="0"/>
              </a:rPr>
              <a:t> </a:t>
            </a:r>
            <a:r>
              <a:rPr lang="en-GB" altLang="it-IT" sz="1400" dirty="0" err="1" smtClean="0">
                <a:latin typeface="Arial" panose="020B0604020202020204" pitchFamily="34" charset="0"/>
              </a:rPr>
              <a:t>disposizioni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sugli</a:t>
            </a:r>
            <a:r>
              <a:rPr lang="en-GB" altLang="it-IT" sz="1400" dirty="0" smtClean="0">
                <a:latin typeface="Arial" panose="020B0604020202020204" pitchFamily="34" charset="0"/>
              </a:rPr>
              <a:t> </a:t>
            </a:r>
            <a:r>
              <a:rPr lang="en-GB" altLang="it-IT" sz="1400" dirty="0" err="1" smtClean="0">
                <a:latin typeface="Arial" panose="020B0604020202020204" pitchFamily="34" charset="0"/>
              </a:rPr>
              <a:t>archivi</a:t>
            </a:r>
            <a:r>
              <a:rPr lang="en-GB" altLang="it-IT" sz="1400" dirty="0" smtClean="0">
                <a:latin typeface="Arial" panose="020B0604020202020204" pitchFamily="34" charset="0"/>
              </a:rPr>
              <a:t> di </a:t>
            </a:r>
            <a:r>
              <a:rPr lang="en-GB" altLang="it-IT" sz="1400" dirty="0" err="1" smtClean="0">
                <a:latin typeface="Arial" panose="020B0604020202020204" pitchFamily="34" charset="0"/>
              </a:rPr>
              <a:t>deposito</a:t>
            </a:r>
            <a:r>
              <a:rPr lang="en-GB" altLang="it-IT" sz="1400" dirty="0" smtClean="0">
                <a:latin typeface="Arial" panose="020B0604020202020204" pitchFamily="34" charset="0"/>
              </a:rPr>
              <a:t> e </a:t>
            </a:r>
            <a:r>
              <a:rPr lang="en-GB" altLang="it-IT" sz="1400" dirty="0" err="1" smtClean="0">
                <a:latin typeface="Arial" panose="020B0604020202020204" pitchFamily="34" charset="0"/>
              </a:rPr>
              <a:t>storici</a:t>
            </a:r>
            <a:r>
              <a:rPr lang="en-GB" altLang="it-IT" sz="1400" dirty="0" smtClean="0">
                <a:latin typeface="Arial" panose="020B0604020202020204" pitchFamily="34" charset="0"/>
              </a:rPr>
              <a:t>.</a:t>
            </a:r>
          </a:p>
          <a:p>
            <a:pPr algn="just">
              <a:spcBef>
                <a:spcPts val="1250"/>
              </a:spcBef>
              <a:buNone/>
            </a:pPr>
            <a:endParaRPr lang="en-GB" altLang="it-IT" sz="1800" dirty="0" smtClean="0">
              <a:latin typeface="Arial" panose="020B0604020202020204" pitchFamily="34" charset="0"/>
            </a:endParaRPr>
          </a:p>
          <a:p>
            <a:endParaRPr lang="it-IT"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7067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1814199"/>
            <a:ext cx="4572000" cy="3810787"/>
          </a:xfrm>
          <a:prstGeom prst="rect">
            <a:avLst/>
          </a:prstGeom>
        </p:spPr>
        <p:txBody>
          <a:bodyPr>
            <a:spAutoFit/>
          </a:bodyPr>
          <a:lstStyle/>
          <a:p>
            <a:pPr lvl="1" algn="just">
              <a:lnSpc>
                <a:spcPct val="80000"/>
              </a:lnSpc>
              <a:spcBef>
                <a:spcPts val="500"/>
              </a:spcBef>
              <a:buFont typeface="Arial" panose="020B0604020202020204" pitchFamily="34" charset="0"/>
              <a:buChar char="•"/>
            </a:pPr>
            <a:r>
              <a:rPr lang="en-GB" altLang="it-IT" dirty="0" err="1" smtClean="0"/>
              <a:t>Stabilisce</a:t>
            </a:r>
            <a:r>
              <a:rPr lang="en-GB" altLang="it-IT" dirty="0" smtClean="0"/>
              <a:t> </a:t>
            </a:r>
            <a:r>
              <a:rPr lang="en-GB" altLang="it-IT" dirty="0" err="1" smtClean="0"/>
              <a:t>i</a:t>
            </a:r>
            <a:r>
              <a:rPr lang="en-GB" altLang="it-IT" dirty="0" smtClean="0"/>
              <a:t> </a:t>
            </a:r>
            <a:r>
              <a:rPr lang="en-GB" altLang="it-IT" dirty="0" err="1" smtClean="0"/>
              <a:t>principi</a:t>
            </a:r>
            <a:r>
              <a:rPr lang="en-GB" altLang="it-IT" dirty="0" smtClean="0"/>
              <a:t> </a:t>
            </a:r>
            <a:r>
              <a:rPr lang="en-GB" altLang="it-IT" dirty="0" err="1" smtClean="0"/>
              <a:t>di</a:t>
            </a:r>
            <a:r>
              <a:rPr lang="en-GB" altLang="it-IT" dirty="0" smtClean="0"/>
              <a:t> </a:t>
            </a:r>
            <a:r>
              <a:rPr lang="en-GB" altLang="it-IT" dirty="0" err="1" smtClean="0"/>
              <a:t>gestione</a:t>
            </a:r>
            <a:r>
              <a:rPr lang="en-GB" altLang="it-IT" dirty="0" smtClean="0"/>
              <a:t> </a:t>
            </a:r>
            <a:r>
              <a:rPr lang="en-GB" altLang="it-IT" dirty="0" err="1" smtClean="0"/>
              <a:t>degli</a:t>
            </a:r>
            <a:r>
              <a:rPr lang="en-GB" altLang="it-IT" dirty="0" smtClean="0"/>
              <a:t> </a:t>
            </a:r>
            <a:r>
              <a:rPr lang="en-GB" altLang="it-IT" dirty="0" err="1" smtClean="0"/>
              <a:t>archivi</a:t>
            </a:r>
            <a:endParaRPr lang="en-GB" altLang="it-IT" dirty="0" smtClean="0"/>
          </a:p>
          <a:p>
            <a:pPr lvl="1" algn="just">
              <a:lnSpc>
                <a:spcPct val="80000"/>
              </a:lnSpc>
              <a:spcBef>
                <a:spcPts val="500"/>
              </a:spcBef>
              <a:buFont typeface="Arial" panose="020B0604020202020204" pitchFamily="34" charset="0"/>
              <a:buChar char="•"/>
            </a:pPr>
            <a:r>
              <a:rPr lang="en-GB" altLang="it-IT" dirty="0" err="1" smtClean="0"/>
              <a:t>Collega</a:t>
            </a:r>
            <a:r>
              <a:rPr lang="en-GB" altLang="it-IT" dirty="0" smtClean="0"/>
              <a:t> </a:t>
            </a:r>
            <a:r>
              <a:rPr lang="en-GB" altLang="it-IT" dirty="0" err="1" smtClean="0"/>
              <a:t>il</a:t>
            </a:r>
            <a:r>
              <a:rPr lang="en-GB" altLang="it-IT" dirty="0" smtClean="0"/>
              <a:t> </a:t>
            </a:r>
            <a:r>
              <a:rPr lang="en-GB" altLang="it-IT" dirty="0" err="1" smtClean="0"/>
              <a:t>sistema</a:t>
            </a:r>
            <a:r>
              <a:rPr lang="en-GB" altLang="it-IT" dirty="0" smtClean="0"/>
              <a:t> </a:t>
            </a:r>
            <a:r>
              <a:rPr lang="en-GB" altLang="it-IT" dirty="0" err="1" smtClean="0"/>
              <a:t>di</a:t>
            </a:r>
            <a:r>
              <a:rPr lang="en-GB" altLang="it-IT" dirty="0" smtClean="0"/>
              <a:t> </a:t>
            </a:r>
            <a:r>
              <a:rPr lang="en-GB" altLang="it-IT" dirty="0" err="1" smtClean="0"/>
              <a:t>protocollo</a:t>
            </a:r>
            <a:r>
              <a:rPr lang="en-GB" altLang="it-IT" dirty="0" smtClean="0"/>
              <a:t> </a:t>
            </a:r>
            <a:r>
              <a:rPr lang="en-GB" altLang="it-IT" dirty="0" err="1" smtClean="0"/>
              <a:t>alla</a:t>
            </a:r>
            <a:r>
              <a:rPr lang="en-GB" altLang="it-IT" dirty="0" smtClean="0"/>
              <a:t> </a:t>
            </a:r>
            <a:r>
              <a:rPr lang="en-GB" altLang="it-IT" dirty="0" err="1" smtClean="0"/>
              <a:t>gestione</a:t>
            </a:r>
            <a:r>
              <a:rPr lang="en-GB" altLang="it-IT" dirty="0" smtClean="0"/>
              <a:t> </a:t>
            </a:r>
            <a:r>
              <a:rPr lang="en-GB" altLang="it-IT" dirty="0" err="1" smtClean="0"/>
              <a:t>dei</a:t>
            </a:r>
            <a:r>
              <a:rPr lang="en-GB" altLang="it-IT" dirty="0" smtClean="0"/>
              <a:t> </a:t>
            </a:r>
            <a:r>
              <a:rPr lang="en-GB" altLang="it-IT" dirty="0" err="1" smtClean="0"/>
              <a:t>flussi</a:t>
            </a:r>
            <a:r>
              <a:rPr lang="en-GB" altLang="it-IT" dirty="0" smtClean="0"/>
              <a:t> </a:t>
            </a:r>
            <a:r>
              <a:rPr lang="en-GB" altLang="it-IT" dirty="0" err="1" smtClean="0"/>
              <a:t>documentali</a:t>
            </a:r>
          </a:p>
          <a:p>
            <a:pPr lvl="1" algn="just">
              <a:lnSpc>
                <a:spcPct val="80000"/>
              </a:lnSpc>
              <a:spcBef>
                <a:spcPts val="500"/>
              </a:spcBef>
              <a:buFont typeface="Arial" panose="020B0604020202020204" pitchFamily="34" charset="0"/>
              <a:buChar char="•"/>
            </a:pPr>
            <a:r>
              <a:rPr lang="en-GB" altLang="it-IT" dirty="0" err="1" smtClean="0"/>
              <a:t>Riunisce</a:t>
            </a:r>
            <a:r>
              <a:rPr lang="en-GB" altLang="it-IT" dirty="0" smtClean="0"/>
              <a:t> in un </a:t>
            </a:r>
            <a:r>
              <a:rPr lang="en-GB" altLang="it-IT" dirty="0" err="1" smtClean="0"/>
              <a:t>unico</a:t>
            </a:r>
            <a:r>
              <a:rPr lang="en-GB" altLang="it-IT" dirty="0" smtClean="0"/>
              <a:t> </a:t>
            </a:r>
            <a:r>
              <a:rPr lang="en-GB" altLang="it-IT" dirty="0" err="1" smtClean="0"/>
              <a:t>testo</a:t>
            </a:r>
            <a:r>
              <a:rPr lang="en-GB" altLang="it-IT" dirty="0" smtClean="0"/>
              <a:t> </a:t>
            </a:r>
            <a:r>
              <a:rPr lang="en-GB" altLang="it-IT" dirty="0" err="1" smtClean="0"/>
              <a:t>tutte</a:t>
            </a:r>
            <a:r>
              <a:rPr lang="en-GB" altLang="it-IT" dirty="0" smtClean="0"/>
              <a:t> le </a:t>
            </a:r>
            <a:r>
              <a:rPr lang="en-GB" altLang="it-IT" dirty="0" err="1" smtClean="0"/>
              <a:t>norme</a:t>
            </a:r>
            <a:r>
              <a:rPr lang="en-GB" altLang="it-IT" dirty="0" smtClean="0"/>
              <a:t> </a:t>
            </a:r>
            <a:r>
              <a:rPr lang="en-GB" altLang="it-IT" dirty="0" err="1" smtClean="0"/>
              <a:t>sulla</a:t>
            </a:r>
            <a:r>
              <a:rPr lang="en-GB" altLang="it-IT" dirty="0" smtClean="0"/>
              <a:t> </a:t>
            </a:r>
            <a:r>
              <a:rPr lang="en-GB" altLang="it-IT" dirty="0" err="1" smtClean="0">
                <a:solidFill>
                  <a:srgbClr val="000000"/>
                </a:solidFill>
                <a:latin typeface="Arial" charset="0"/>
              </a:rPr>
              <a:t>documentazione</a:t>
            </a:r>
            <a:r>
              <a:rPr lang="en-GB" altLang="it-IT" dirty="0" smtClean="0">
                <a:solidFill>
                  <a:srgbClr val="000000"/>
                </a:solidFill>
                <a:latin typeface="Arial" charset="0"/>
              </a:rPr>
              <a:t> </a:t>
            </a:r>
            <a:r>
              <a:rPr lang="en-GB" altLang="it-IT" dirty="0" err="1" smtClean="0">
                <a:solidFill>
                  <a:srgbClr val="000000"/>
                </a:solidFill>
                <a:latin typeface="Arial" charset="0"/>
              </a:rPr>
              <a:t>amministrativa</a:t>
            </a:r>
            <a:r>
              <a:rPr lang="en-GB" altLang="it-IT" dirty="0" smtClean="0">
                <a:solidFill>
                  <a:srgbClr val="000000"/>
                </a:solidFill>
                <a:latin typeface="Arial" charset="0"/>
              </a:rPr>
              <a:t> e </a:t>
            </a:r>
            <a:r>
              <a:rPr lang="en-GB" altLang="it-IT" dirty="0" err="1" smtClean="0">
                <a:solidFill>
                  <a:srgbClr val="000000"/>
                </a:solidFill>
                <a:latin typeface="Arial" charset="0"/>
              </a:rPr>
              <a:t>sul</a:t>
            </a:r>
            <a:r>
              <a:rPr lang="en-GB" altLang="it-IT" dirty="0" smtClean="0">
                <a:solidFill>
                  <a:srgbClr val="000000"/>
                </a:solidFill>
                <a:latin typeface="Arial" charset="0"/>
              </a:rPr>
              <a:t> </a:t>
            </a:r>
            <a:r>
              <a:rPr lang="en-GB" altLang="it-IT" dirty="0" err="1" smtClean="0">
                <a:solidFill>
                  <a:srgbClr val="000000"/>
                </a:solidFill>
                <a:latin typeface="Arial" charset="0"/>
              </a:rPr>
              <a:t>documento</a:t>
            </a:r>
            <a:r>
              <a:rPr lang="en-GB" altLang="it-IT" dirty="0" smtClean="0">
                <a:solidFill>
                  <a:srgbClr val="000000"/>
                </a:solidFill>
                <a:latin typeface="Arial" charset="0"/>
              </a:rPr>
              <a:t> </a:t>
            </a:r>
            <a:r>
              <a:rPr lang="en-GB" altLang="it-IT" dirty="0" err="1" smtClean="0">
                <a:solidFill>
                  <a:srgbClr val="000000"/>
                </a:solidFill>
                <a:latin typeface="Arial" charset="0"/>
              </a:rPr>
              <a:t>informatico</a:t>
            </a:r>
            <a:endParaRPr lang="en-GB" altLang="it-IT" dirty="0" smtClean="0"/>
          </a:p>
          <a:p>
            <a:pPr lvl="1" algn="just">
              <a:lnSpc>
                <a:spcPct val="80000"/>
              </a:lnSpc>
              <a:spcBef>
                <a:spcPts val="500"/>
              </a:spcBef>
              <a:buFont typeface="Arial" panose="020B0604020202020204" pitchFamily="34" charset="0"/>
              <a:buChar char="•"/>
            </a:pPr>
            <a:r>
              <a:rPr lang="en-GB" altLang="it-IT" dirty="0" err="1" smtClean="0"/>
              <a:t>Decreta</a:t>
            </a:r>
            <a:r>
              <a:rPr lang="en-GB" altLang="it-IT" dirty="0" smtClean="0"/>
              <a:t> </a:t>
            </a:r>
            <a:r>
              <a:rPr lang="en-GB" altLang="it-IT" dirty="0" err="1" smtClean="0"/>
              <a:t>l’eliminazione</a:t>
            </a:r>
            <a:r>
              <a:rPr lang="en-GB" altLang="it-IT" dirty="0" smtClean="0"/>
              <a:t> </a:t>
            </a:r>
            <a:r>
              <a:rPr lang="en-GB" altLang="it-IT" dirty="0" err="1" smtClean="0"/>
              <a:t>della</a:t>
            </a:r>
            <a:r>
              <a:rPr lang="en-GB" altLang="it-IT" dirty="0" smtClean="0"/>
              <a:t> </a:t>
            </a:r>
            <a:r>
              <a:rPr lang="en-GB" altLang="it-IT" dirty="0" err="1" smtClean="0"/>
              <a:t>frammentazione</a:t>
            </a:r>
            <a:r>
              <a:rPr lang="en-GB" altLang="it-IT" dirty="0" smtClean="0"/>
              <a:t> </a:t>
            </a:r>
            <a:r>
              <a:rPr lang="en-GB" altLang="it-IT" dirty="0" err="1" smtClean="0"/>
              <a:t>dei</a:t>
            </a:r>
            <a:r>
              <a:rPr lang="en-GB" altLang="it-IT" dirty="0" smtClean="0"/>
              <a:t> </a:t>
            </a:r>
            <a:r>
              <a:rPr lang="en-GB" altLang="it-IT" dirty="0" err="1" smtClean="0"/>
              <a:t>sistemi</a:t>
            </a:r>
            <a:r>
              <a:rPr lang="en-GB" altLang="it-IT" dirty="0" smtClean="0"/>
              <a:t> </a:t>
            </a:r>
            <a:r>
              <a:rPr lang="en-GB" altLang="it-IT" dirty="0" err="1" smtClean="0"/>
              <a:t>di</a:t>
            </a:r>
            <a:r>
              <a:rPr lang="en-GB" altLang="it-IT" dirty="0" smtClean="0"/>
              <a:t> </a:t>
            </a:r>
            <a:r>
              <a:rPr lang="en-GB" altLang="it-IT" dirty="0" err="1" smtClean="0"/>
              <a:t>protocollo</a:t>
            </a:r>
            <a:endParaRPr lang="en-GB" altLang="it-IT" dirty="0" smtClean="0"/>
          </a:p>
          <a:p>
            <a:pPr lvl="1" algn="just">
              <a:lnSpc>
                <a:spcPct val="80000"/>
              </a:lnSpc>
              <a:spcBef>
                <a:spcPts val="500"/>
              </a:spcBef>
              <a:buFont typeface="Arial" panose="020B0604020202020204" pitchFamily="34" charset="0"/>
              <a:buChar char="•"/>
            </a:pPr>
            <a:r>
              <a:rPr lang="en-GB" altLang="it-IT" dirty="0" err="1" smtClean="0"/>
              <a:t>documentazione</a:t>
            </a:r>
            <a:r>
              <a:rPr lang="en-GB" altLang="it-IT" dirty="0" smtClean="0"/>
              <a:t> </a:t>
            </a:r>
            <a:r>
              <a:rPr lang="en-GB" altLang="it-IT" dirty="0" err="1" smtClean="0"/>
              <a:t>amministrativa</a:t>
            </a:r>
            <a:r>
              <a:rPr lang="en-GB" altLang="it-IT" dirty="0" smtClean="0"/>
              <a:t> e </a:t>
            </a:r>
            <a:r>
              <a:rPr lang="en-GB" altLang="it-IT" dirty="0" err="1" smtClean="0"/>
              <a:t>sul</a:t>
            </a:r>
            <a:r>
              <a:rPr lang="en-GB" altLang="it-IT" dirty="0" smtClean="0"/>
              <a:t> </a:t>
            </a:r>
            <a:r>
              <a:rPr lang="en-GB" altLang="it-IT" dirty="0" err="1" smtClean="0"/>
              <a:t>documento</a:t>
            </a:r>
            <a:r>
              <a:rPr lang="en-GB" altLang="it-IT" dirty="0" smtClean="0"/>
              <a:t> </a:t>
            </a:r>
            <a:r>
              <a:rPr lang="en-GB" altLang="it-IT" dirty="0" err="1" smtClean="0"/>
              <a:t>informatico</a:t>
            </a:r>
            <a:endParaRPr lang="en-GB" altLang="it-IT" dirty="0" smtClean="0"/>
          </a:p>
          <a:p>
            <a:pPr lvl="1" algn="just">
              <a:lnSpc>
                <a:spcPct val="80000"/>
              </a:lnSpc>
              <a:spcBef>
                <a:spcPts val="500"/>
              </a:spcBef>
              <a:buFont typeface="Arial" panose="020B0604020202020204" pitchFamily="34" charset="0"/>
              <a:buChar char="•"/>
            </a:pPr>
            <a:r>
              <a:rPr lang="en-GB" altLang="it-IT" dirty="0" err="1" smtClean="0"/>
              <a:t>Afferma</a:t>
            </a:r>
            <a:r>
              <a:rPr lang="en-GB" altLang="it-IT" dirty="0" smtClean="0"/>
              <a:t> la </a:t>
            </a:r>
            <a:r>
              <a:rPr lang="en-GB" altLang="it-IT" dirty="0" err="1" smtClean="0"/>
              <a:t>validità</a:t>
            </a:r>
            <a:r>
              <a:rPr lang="en-GB" altLang="it-IT" dirty="0" smtClean="0"/>
              <a:t> a </a:t>
            </a:r>
            <a:r>
              <a:rPr lang="en-GB" altLang="it-IT" dirty="0" err="1" smtClean="0"/>
              <a:t>tutti</a:t>
            </a:r>
            <a:r>
              <a:rPr lang="en-GB" altLang="it-IT" dirty="0" smtClean="0"/>
              <a:t> </a:t>
            </a:r>
            <a:r>
              <a:rPr lang="en-GB" altLang="it-IT" dirty="0" err="1" smtClean="0"/>
              <a:t>gli</a:t>
            </a:r>
            <a:r>
              <a:rPr lang="en-GB" altLang="it-IT" dirty="0" smtClean="0"/>
              <a:t> </a:t>
            </a:r>
            <a:r>
              <a:rPr lang="en-GB" altLang="it-IT" dirty="0" err="1" smtClean="0"/>
              <a:t>effetti</a:t>
            </a:r>
            <a:r>
              <a:rPr lang="en-GB" altLang="it-IT" dirty="0" smtClean="0"/>
              <a:t> </a:t>
            </a:r>
            <a:r>
              <a:rPr lang="en-GB" altLang="it-IT" dirty="0" err="1" smtClean="0"/>
              <a:t>di</a:t>
            </a:r>
            <a:r>
              <a:rPr lang="en-GB" altLang="it-IT" dirty="0" smtClean="0"/>
              <a:t> </a:t>
            </a:r>
            <a:r>
              <a:rPr lang="en-GB" altLang="it-IT" dirty="0" err="1" smtClean="0"/>
              <a:t>legge</a:t>
            </a:r>
            <a:r>
              <a:rPr lang="en-GB" altLang="it-IT" dirty="0" smtClean="0"/>
              <a:t> del </a:t>
            </a:r>
            <a:r>
              <a:rPr lang="en-GB" altLang="it-IT" dirty="0" err="1" smtClean="0"/>
              <a:t>documento</a:t>
            </a:r>
            <a:r>
              <a:rPr lang="en-GB" altLang="it-IT" dirty="0" smtClean="0"/>
              <a:t> </a:t>
            </a:r>
            <a:r>
              <a:rPr lang="en-GB" altLang="it-IT" dirty="0" err="1" smtClean="0"/>
              <a:t>informatico</a:t>
            </a:r>
            <a:endParaRPr lang="en-GB" altLang="it-IT" dirty="0" smtClean="0"/>
          </a:p>
        </p:txBody>
      </p:sp>
      <p:sp>
        <p:nvSpPr>
          <p:cNvPr id="4" name="Rettangolo 3"/>
          <p:cNvSpPr/>
          <p:nvPr/>
        </p:nvSpPr>
        <p:spPr>
          <a:xfrm>
            <a:off x="3707904" y="0"/>
            <a:ext cx="4734272" cy="1323439"/>
          </a:xfrm>
          <a:prstGeom prst="rect">
            <a:avLst/>
          </a:prstGeom>
        </p:spPr>
        <p:txBody>
          <a:bodyPr wrap="square">
            <a:spAutoFit/>
          </a:bodyPr>
          <a:lstStyle/>
          <a:p>
            <a:pPr algn="just">
              <a:lnSpc>
                <a:spcPct val="100000"/>
              </a:lnSpc>
              <a:spcBef>
                <a:spcPts val="1500"/>
              </a:spcBef>
              <a:buFont typeface="Arial" panose="020B0604020202020204" pitchFamily="34" charset="0"/>
              <a:buNone/>
            </a:pPr>
            <a:r>
              <a:rPr lang="en-GB" altLang="it-IT" sz="1600" b="1" dirty="0" smtClean="0"/>
              <a:t>DPR 445/2000</a:t>
            </a:r>
            <a:r>
              <a:rPr lang="en-GB" altLang="it-IT" sz="1600" dirty="0" smtClean="0"/>
              <a:t> </a:t>
            </a:r>
            <a:r>
              <a:rPr lang="en-GB" altLang="it-IT" sz="1600" u="sng" dirty="0" err="1" smtClean="0"/>
              <a:t>Testo</a:t>
            </a:r>
            <a:r>
              <a:rPr lang="en-GB" altLang="it-IT" sz="1600" u="sng" dirty="0" smtClean="0"/>
              <a:t> </a:t>
            </a:r>
            <a:r>
              <a:rPr lang="en-GB" altLang="it-IT" sz="1600" u="sng" dirty="0" err="1" smtClean="0"/>
              <a:t>unico</a:t>
            </a:r>
            <a:r>
              <a:rPr lang="en-GB" altLang="it-IT" sz="1600" dirty="0" smtClean="0"/>
              <a:t> in </a:t>
            </a:r>
            <a:r>
              <a:rPr lang="en-GB" altLang="it-IT" sz="1600" dirty="0" err="1" smtClean="0"/>
              <a:t>materia</a:t>
            </a:r>
            <a:r>
              <a:rPr lang="en-GB" altLang="it-IT" sz="1600" dirty="0" smtClean="0"/>
              <a:t> </a:t>
            </a:r>
            <a:r>
              <a:rPr lang="en-GB" altLang="it-IT" sz="1600" dirty="0" err="1" smtClean="0"/>
              <a:t>di</a:t>
            </a:r>
            <a:r>
              <a:rPr lang="en-GB" altLang="it-IT" sz="1600" dirty="0" smtClean="0"/>
              <a:t> </a:t>
            </a:r>
            <a:r>
              <a:rPr lang="en-GB" altLang="it-IT" sz="1600" dirty="0" err="1" smtClean="0"/>
              <a:t>documentazione</a:t>
            </a:r>
            <a:r>
              <a:rPr lang="en-GB" altLang="it-IT" sz="1600" dirty="0" smtClean="0"/>
              <a:t> </a:t>
            </a:r>
            <a:r>
              <a:rPr lang="en-GB" altLang="it-IT" sz="1600" dirty="0" err="1" smtClean="0"/>
              <a:t>amministrativa</a:t>
            </a:r>
            <a:r>
              <a:rPr lang="en-GB" altLang="it-IT" sz="1600" dirty="0" smtClean="0"/>
              <a:t>: </a:t>
            </a:r>
            <a:r>
              <a:rPr lang="en-GB" altLang="it-IT" sz="1600" dirty="0" err="1" smtClean="0"/>
              <a:t>raccoglie</a:t>
            </a:r>
            <a:r>
              <a:rPr lang="en-GB" altLang="it-IT" sz="1600" dirty="0" smtClean="0"/>
              <a:t> e </a:t>
            </a:r>
            <a:r>
              <a:rPr lang="en-GB" altLang="it-IT" sz="1600" dirty="0" err="1" smtClean="0"/>
              <a:t>coordina</a:t>
            </a:r>
            <a:r>
              <a:rPr lang="en-GB" altLang="it-IT" sz="1600" dirty="0" smtClean="0"/>
              <a:t> </a:t>
            </a:r>
            <a:r>
              <a:rPr lang="en-GB" altLang="it-IT" sz="1600" dirty="0" err="1" smtClean="0"/>
              <a:t>tutte</a:t>
            </a:r>
            <a:r>
              <a:rPr lang="en-GB" altLang="it-IT" sz="1600" dirty="0" smtClean="0"/>
              <a:t> le </a:t>
            </a:r>
            <a:r>
              <a:rPr lang="en-GB" altLang="it-IT" sz="1600" dirty="0" err="1" smtClean="0"/>
              <a:t>disposizioni</a:t>
            </a:r>
            <a:r>
              <a:rPr lang="en-GB" altLang="it-IT" sz="1600" dirty="0" smtClean="0"/>
              <a:t> </a:t>
            </a:r>
            <a:r>
              <a:rPr lang="en-GB" altLang="it-IT" sz="1600" dirty="0" err="1" smtClean="0"/>
              <a:t>vigenti</a:t>
            </a:r>
            <a:r>
              <a:rPr lang="en-GB" altLang="it-IT" sz="1600" dirty="0" smtClean="0"/>
              <a:t> </a:t>
            </a:r>
            <a:r>
              <a:rPr lang="en-GB" altLang="it-IT" sz="1600" dirty="0" err="1" smtClean="0"/>
              <a:t>riguardanti</a:t>
            </a:r>
            <a:r>
              <a:rPr lang="en-GB" altLang="it-IT" sz="1600" dirty="0" smtClean="0"/>
              <a:t> la </a:t>
            </a:r>
            <a:r>
              <a:rPr lang="en-GB" altLang="it-IT" sz="1600" dirty="0" err="1" smtClean="0"/>
              <a:t>formazione</a:t>
            </a:r>
            <a:r>
              <a:rPr lang="en-GB" altLang="it-IT" sz="1600" dirty="0" smtClean="0"/>
              <a:t>, </a:t>
            </a:r>
            <a:r>
              <a:rPr lang="en-GB" altLang="it-IT" sz="1600" dirty="0" err="1" smtClean="0"/>
              <a:t>tenuta</a:t>
            </a:r>
            <a:r>
              <a:rPr lang="en-GB" altLang="it-IT" sz="1600" dirty="0" smtClean="0"/>
              <a:t>, </a:t>
            </a:r>
            <a:r>
              <a:rPr lang="en-GB" altLang="it-IT" sz="1600" dirty="0" err="1" smtClean="0"/>
              <a:t>conservazione</a:t>
            </a:r>
            <a:r>
              <a:rPr lang="en-GB" altLang="it-IT" sz="1600" dirty="0" smtClean="0"/>
              <a:t> e </a:t>
            </a:r>
            <a:r>
              <a:rPr lang="en-GB" altLang="it-IT" sz="1600" dirty="0" err="1" smtClean="0"/>
              <a:t>gestione</a:t>
            </a:r>
            <a:r>
              <a:rPr lang="en-GB" altLang="it-IT" sz="1600" dirty="0" smtClean="0"/>
              <a:t> </a:t>
            </a:r>
            <a:r>
              <a:rPr lang="en-GB" altLang="it-IT" sz="1600" dirty="0" err="1" smtClean="0"/>
              <a:t>degli</a:t>
            </a:r>
            <a:r>
              <a:rPr lang="en-GB" altLang="it-IT" sz="1600" dirty="0" smtClean="0"/>
              <a:t> </a:t>
            </a:r>
            <a:r>
              <a:rPr lang="en-GB" altLang="it-IT" sz="1600" dirty="0" err="1" smtClean="0"/>
              <a:t>atti</a:t>
            </a:r>
            <a:r>
              <a:rPr lang="en-GB" altLang="it-IT" sz="1600" dirty="0" smtClean="0"/>
              <a:t> </a:t>
            </a:r>
            <a:r>
              <a:rPr lang="en-GB" altLang="it-IT" sz="1600" dirty="0" err="1" smtClean="0"/>
              <a:t>da</a:t>
            </a:r>
            <a:r>
              <a:rPr lang="en-GB" altLang="it-IT" sz="1600" dirty="0" smtClean="0"/>
              <a:t> parte </a:t>
            </a:r>
            <a:r>
              <a:rPr lang="en-GB" altLang="it-IT" sz="1600" dirty="0" err="1" smtClean="0"/>
              <a:t>degli</a:t>
            </a:r>
            <a:r>
              <a:rPr lang="en-GB" altLang="it-IT" sz="1600" dirty="0" smtClean="0"/>
              <a:t> </a:t>
            </a:r>
            <a:r>
              <a:rPr lang="en-GB" altLang="it-IT" sz="1600" dirty="0" err="1" smtClean="0"/>
              <a:t>uffici</a:t>
            </a:r>
            <a:r>
              <a:rPr lang="en-GB" altLang="it-IT" sz="1600" dirty="0" smtClean="0"/>
              <a:t> </a:t>
            </a:r>
            <a:r>
              <a:rPr lang="en-GB" altLang="it-IT" sz="1600" dirty="0" err="1" smtClean="0"/>
              <a:t>della</a:t>
            </a:r>
            <a:r>
              <a:rPr lang="en-GB" altLang="it-IT" sz="1600" dirty="0" smtClean="0"/>
              <a:t> P.A. </a:t>
            </a:r>
            <a:endParaRPr lang="en-GB" altLang="it-IT" sz="1600" dirty="0"/>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28384" y="5733256"/>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2339752" y="5706120"/>
            <a:ext cx="4752528" cy="738664"/>
          </a:xfrm>
          <a:prstGeom prst="rect">
            <a:avLst/>
          </a:prstGeom>
        </p:spPr>
        <p:txBody>
          <a:bodyPr wrap="square">
            <a:spAutoFit/>
          </a:bodyPr>
          <a:lstStyle/>
          <a:p>
            <a:r>
              <a:rPr lang="it-IT" altLang="it-IT" sz="1400" i="1" dirty="0" smtClean="0">
                <a:solidFill>
                  <a:srgbClr val="395D93"/>
                </a:solidFill>
              </a:rPr>
              <a:t>il presente degli archivi: fragilità dell’inizio </a:t>
            </a:r>
            <a:br>
              <a:rPr lang="it-IT" altLang="it-IT" sz="1400" i="1" dirty="0" smtClean="0">
                <a:solidFill>
                  <a:srgbClr val="395D93"/>
                </a:solidFill>
              </a:rPr>
            </a:br>
            <a:r>
              <a:rPr lang="it-IT" altLang="it-IT" sz="1400" i="1" dirty="0" smtClean="0">
                <a:solidFill>
                  <a:srgbClr val="395D93"/>
                </a:solidFill>
              </a:rPr>
              <a:t>dinamiche di sopravvivenza </a:t>
            </a:r>
            <a:br>
              <a:rPr lang="it-IT" altLang="it-IT" sz="1400" i="1" dirty="0" smtClean="0">
                <a:solidFill>
                  <a:srgbClr val="395D93"/>
                </a:solidFill>
              </a:rPr>
            </a:br>
            <a:r>
              <a:rPr lang="it-IT" altLang="it-IT" sz="1400" i="1" dirty="0" smtClean="0">
                <a:solidFill>
                  <a:srgbClr val="FF0000"/>
                </a:solidFill>
              </a:rPr>
              <a:t>Maria Volpato Venezia, 24 marzo 2014 </a:t>
            </a:r>
            <a:endParaRPr lang="it-IT" sz="1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5"/>
          <p:cNvSpPr>
            <a:spLocks noGrp="1"/>
          </p:cNvSpPr>
          <p:nvPr>
            <p:ph type="sldNum" sz="quarter" idx="12"/>
          </p:nvPr>
        </p:nvSpPr>
        <p:spPr>
          <a:noFill/>
          <a:ln>
            <a:round/>
            <a:headEnd/>
            <a:tailEnd/>
          </a:ln>
        </p:spPr>
        <p:txBody>
          <a:bodyPr/>
          <a:lstStyle/>
          <a:p>
            <a:fld id="{E8FD2713-B38A-4AE4-852D-F7354DEF7F43}" type="slidenum">
              <a:rPr lang="en-GB" altLang="it-IT"/>
              <a:pPr/>
              <a:t>63</a:t>
            </a:fld>
            <a:endParaRPr lang="en-GB" altLang="it-IT"/>
          </a:p>
        </p:txBody>
      </p:sp>
      <p:sp>
        <p:nvSpPr>
          <p:cNvPr id="18435" name="Rectangle 1"/>
          <p:cNvSpPr>
            <a:spLocks noChangeArrowheads="1"/>
          </p:cNvSpPr>
          <p:nvPr/>
        </p:nvSpPr>
        <p:spPr bwMode="auto">
          <a:xfrm>
            <a:off x="519113" y="1293813"/>
            <a:ext cx="2659062" cy="2535237"/>
          </a:xfrm>
          <a:prstGeom prst="rect">
            <a:avLst/>
          </a:prstGeom>
          <a:solidFill>
            <a:srgbClr val="FFFFCC"/>
          </a:solidFill>
          <a:ln w="9525">
            <a:noFill/>
            <a:round/>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8436" name="Rectangle 2"/>
          <p:cNvSpPr>
            <a:spLocks noChangeArrowheads="1"/>
          </p:cNvSpPr>
          <p:nvPr/>
        </p:nvSpPr>
        <p:spPr bwMode="auto">
          <a:xfrm>
            <a:off x="3522663" y="1393825"/>
            <a:ext cx="2667000" cy="2492375"/>
          </a:xfrm>
          <a:prstGeom prst="rect">
            <a:avLst/>
          </a:prstGeom>
          <a:solidFill>
            <a:srgbClr val="FFFFCC"/>
          </a:solidFill>
          <a:ln w="9525">
            <a:noFill/>
            <a:round/>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8437" name="Rectangle 3"/>
          <p:cNvSpPr>
            <a:spLocks noChangeArrowheads="1"/>
          </p:cNvSpPr>
          <p:nvPr/>
        </p:nvSpPr>
        <p:spPr bwMode="auto">
          <a:xfrm>
            <a:off x="5984875" y="1512888"/>
            <a:ext cx="2514600" cy="2393950"/>
          </a:xfrm>
          <a:prstGeom prst="rect">
            <a:avLst/>
          </a:prstGeom>
          <a:solidFill>
            <a:srgbClr val="FFFFCC"/>
          </a:solidFill>
          <a:ln w="9525">
            <a:noFill/>
            <a:round/>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18438" name="Text Box 4"/>
          <p:cNvSpPr txBox="1">
            <a:spLocks noChangeArrowheads="1"/>
          </p:cNvSpPr>
          <p:nvPr/>
        </p:nvSpPr>
        <p:spPr bwMode="auto">
          <a:xfrm>
            <a:off x="741363" y="1574800"/>
            <a:ext cx="2025650" cy="833438"/>
          </a:xfrm>
          <a:prstGeom prst="rect">
            <a:avLst/>
          </a:prstGeom>
          <a:noFill/>
          <a:ln w="9525">
            <a:noFill/>
            <a:round/>
            <a:headEnd/>
            <a:tailEnd/>
          </a:ln>
        </p:spPr>
        <p:txBody>
          <a:bodyPr lIns="90000" tIns="46800" rIns="90000" bIns="46800">
            <a:spAutoFit/>
          </a:bodyPr>
          <a:lstStyle/>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b="1" i="1">
                <a:solidFill>
                  <a:srgbClr val="000000"/>
                </a:solidFill>
                <a:latin typeface="Arial" charset="0"/>
              </a:rPr>
              <a:t> 1.   GESTIONE INFORMATICA DEI DOCUMENTI</a:t>
            </a:r>
          </a:p>
        </p:txBody>
      </p:sp>
      <p:sp>
        <p:nvSpPr>
          <p:cNvPr id="18439" name="Text Box 5"/>
          <p:cNvSpPr txBox="1">
            <a:spLocks noChangeArrowheads="1"/>
          </p:cNvSpPr>
          <p:nvPr/>
        </p:nvSpPr>
        <p:spPr bwMode="auto">
          <a:xfrm>
            <a:off x="3898900" y="1344613"/>
            <a:ext cx="2025650" cy="1081087"/>
          </a:xfrm>
          <a:prstGeom prst="rect">
            <a:avLst/>
          </a:prstGeom>
          <a:noFill/>
          <a:ln w="9525">
            <a:noFill/>
            <a:round/>
            <a:headEnd/>
            <a:tailEnd/>
          </a:ln>
        </p:spPr>
        <p:txBody>
          <a:bodyPr lIns="90000" tIns="46800" rIns="90000" bIns="46800">
            <a:spAutoFit/>
          </a:bodyPr>
          <a:lstStyle/>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1800" b="1" i="1">
              <a:solidFill>
                <a:srgbClr val="000000"/>
              </a:solidFill>
              <a:latin typeface="Arial" charset="0"/>
            </a:endParaRPr>
          </a:p>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b="1" i="1">
                <a:solidFill>
                  <a:srgbClr val="000000"/>
                </a:solidFill>
                <a:latin typeface="Arial" charset="0"/>
              </a:rPr>
              <a:t>2.   GESTIONE</a:t>
            </a:r>
          </a:p>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b="1" i="1">
                <a:solidFill>
                  <a:srgbClr val="000000"/>
                </a:solidFill>
                <a:latin typeface="Arial" charset="0"/>
              </a:rPr>
              <a:t>DEI FLUSSI DOCUMENTALI</a:t>
            </a:r>
          </a:p>
        </p:txBody>
      </p:sp>
      <p:sp>
        <p:nvSpPr>
          <p:cNvPr id="18440" name="Text Box 6"/>
          <p:cNvSpPr txBox="1">
            <a:spLocks noChangeArrowheads="1"/>
          </p:cNvSpPr>
          <p:nvPr/>
        </p:nvSpPr>
        <p:spPr bwMode="auto">
          <a:xfrm>
            <a:off x="6588125" y="1355725"/>
            <a:ext cx="2320925" cy="833438"/>
          </a:xfrm>
          <a:prstGeom prst="rect">
            <a:avLst/>
          </a:prstGeom>
          <a:noFill/>
          <a:ln w="9525">
            <a:noFill/>
            <a:round/>
            <a:headEnd/>
            <a:tailEnd/>
          </a:ln>
        </p:spPr>
        <p:txBody>
          <a:bodyPr lIns="90000" tIns="46800" rIns="90000" bIns="46800">
            <a:spAutoFit/>
          </a:bodyPr>
          <a:lstStyle/>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1800" b="1" i="1">
              <a:solidFill>
                <a:srgbClr val="000000"/>
              </a:solidFill>
              <a:latin typeface="Arial" charset="0"/>
            </a:endParaRPr>
          </a:p>
          <a:p>
            <a:pPr algn="ctr">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800" b="1" i="1">
                <a:solidFill>
                  <a:srgbClr val="000000"/>
                </a:solidFill>
                <a:latin typeface="Arial" charset="0"/>
              </a:rPr>
              <a:t>3.   TENUTA DEGLI ARCHIVI</a:t>
            </a:r>
          </a:p>
        </p:txBody>
      </p:sp>
      <p:sp>
        <p:nvSpPr>
          <p:cNvPr id="33801" name="AutoShape 7"/>
          <p:cNvSpPr>
            <a:spLocks noChangeArrowheads="1"/>
          </p:cNvSpPr>
          <p:nvPr/>
        </p:nvSpPr>
        <p:spPr bwMode="auto">
          <a:xfrm rot="5340000">
            <a:off x="1680369" y="3380582"/>
            <a:ext cx="306387" cy="1524000"/>
          </a:xfrm>
          <a:prstGeom prst="rightArrow">
            <a:avLst>
              <a:gd name="adj1" fmla="val 50000"/>
              <a:gd name="adj2" fmla="val 25000"/>
            </a:avLst>
          </a:prstGeom>
          <a:solidFill>
            <a:srgbClr val="DC6E00"/>
          </a:solidFill>
          <a:ln w="9525">
            <a:noFill/>
            <a:round/>
            <a:headEnd/>
            <a:tailEnd/>
          </a:ln>
          <a:effectLst>
            <a:outerShdw dist="53966" dir="13500000" algn="ctr" rotWithShape="0">
              <a:srgbClr val="808080"/>
            </a:outerShdw>
          </a:effectLst>
        </p:spPr>
        <p:txBody>
          <a:bodyPr rot="10800000" wrap="none" anchor="ctr"/>
          <a:lstStyle/>
          <a:p>
            <a:pPr eaLnBrk="1" hangingPunct="1">
              <a:lnSpc>
                <a:spcPct val="95000"/>
              </a:lnSpc>
              <a:buClr>
                <a:srgbClr val="000000"/>
              </a:buClr>
              <a:buSzPct val="100000"/>
              <a:buFont typeface="Times New Roman" pitchFamily="18" charset="0"/>
              <a:buNone/>
              <a:defRPr/>
            </a:pPr>
            <a:endParaRPr lang="it-IT"/>
          </a:p>
        </p:txBody>
      </p:sp>
      <p:sp>
        <p:nvSpPr>
          <p:cNvPr id="18442" name="Text Box 8"/>
          <p:cNvSpPr txBox="1">
            <a:spLocks noChangeArrowheads="1"/>
          </p:cNvSpPr>
          <p:nvPr/>
        </p:nvSpPr>
        <p:spPr bwMode="auto">
          <a:xfrm>
            <a:off x="825500" y="2416175"/>
            <a:ext cx="2392363" cy="1408113"/>
          </a:xfrm>
          <a:prstGeom prst="rect">
            <a:avLst/>
          </a:prstGeom>
          <a:noFill/>
          <a:ln w="9525">
            <a:noFill/>
            <a:round/>
            <a:headEnd/>
            <a:tailEnd/>
          </a:ln>
        </p:spPr>
        <p:txBody>
          <a:bodyPr lIns="90000" tIns="46800" rIns="90000" bIns="46800">
            <a:spAutoFit/>
          </a:bodyPr>
          <a:lstStyle/>
          <a:p>
            <a:pPr marL="188913" indent="-188913">
              <a:lnSpc>
                <a:spcPct val="90000"/>
              </a:lnSpc>
              <a:buClr>
                <a:srgbClr val="0000CC"/>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1600">
                <a:solidFill>
                  <a:srgbClr val="0000CC"/>
                </a:solidFill>
                <a:latin typeface="Arial" charset="0"/>
              </a:rPr>
              <a:t>Disposizioni sul protocollo</a:t>
            </a:r>
          </a:p>
          <a:p>
            <a:pPr marL="188913" indent="-188913">
              <a:lnSpc>
                <a:spcPct val="90000"/>
              </a:lnSpc>
              <a:buClr>
                <a:srgbClr val="0000CC"/>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1600">
                <a:solidFill>
                  <a:srgbClr val="0000CC"/>
                </a:solidFill>
                <a:latin typeface="Arial" charset="0"/>
              </a:rPr>
              <a:t>Accesso alle informazioni</a:t>
            </a:r>
          </a:p>
          <a:p>
            <a:pPr marL="188913" indent="-188913">
              <a:lnSpc>
                <a:spcPct val="90000"/>
              </a:lnSpc>
              <a:buClr>
                <a:srgbClr val="0000CC"/>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1600">
                <a:solidFill>
                  <a:srgbClr val="0000CC"/>
                </a:solidFill>
                <a:latin typeface="Arial" charset="0"/>
              </a:rPr>
              <a:t>Conservazione delle informazioni</a:t>
            </a:r>
          </a:p>
        </p:txBody>
      </p:sp>
      <p:sp>
        <p:nvSpPr>
          <p:cNvPr id="18443" name="Text Box 9"/>
          <p:cNvSpPr txBox="1">
            <a:spLocks noChangeArrowheads="1"/>
          </p:cNvSpPr>
          <p:nvPr/>
        </p:nvSpPr>
        <p:spPr bwMode="auto">
          <a:xfrm>
            <a:off x="823913" y="4443413"/>
            <a:ext cx="2282825" cy="1189037"/>
          </a:xfrm>
          <a:prstGeom prst="rect">
            <a:avLst/>
          </a:prstGeom>
          <a:noFill/>
          <a:ln w="9525">
            <a:noFill/>
            <a:round/>
            <a:headEnd/>
            <a:tailEnd/>
          </a:ln>
        </p:spPr>
        <p:txBody>
          <a:bodyPr wrap="none" lIns="90000" tIns="46800" rIns="90000" bIns="46800">
            <a:spAutoFit/>
          </a:bodyPr>
          <a:lstStyle/>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Requisiti tecnici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Requisiti formali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Requisiti funzionali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Esclusioni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Annullamenti/modifiche</a:t>
            </a:r>
          </a:p>
        </p:txBody>
      </p:sp>
      <p:sp>
        <p:nvSpPr>
          <p:cNvPr id="18444" name="Text Box 10"/>
          <p:cNvSpPr txBox="1">
            <a:spLocks noChangeArrowheads="1"/>
          </p:cNvSpPr>
          <p:nvPr/>
        </p:nvSpPr>
        <p:spPr bwMode="auto">
          <a:xfrm>
            <a:off x="3633788" y="2439988"/>
            <a:ext cx="2428875" cy="531812"/>
          </a:xfrm>
          <a:prstGeom prst="rect">
            <a:avLst/>
          </a:prstGeom>
          <a:noFill/>
          <a:ln w="9525">
            <a:noFill/>
            <a:round/>
            <a:headEnd/>
            <a:tailEnd/>
          </a:ln>
        </p:spPr>
        <p:txBody>
          <a:bodyPr lIns="90000" tIns="46800" rIns="90000" bIns="46800">
            <a:spAutoFit/>
          </a:bodyPr>
          <a:lstStyle/>
          <a:p>
            <a:pPr marL="188913" indent="-188913">
              <a:lnSpc>
                <a:spcPct val="90000"/>
              </a:lnSpc>
              <a:buClr>
                <a:srgbClr val="0000CC"/>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1600">
                <a:solidFill>
                  <a:srgbClr val="0000CC"/>
                </a:solidFill>
                <a:latin typeface="Arial" charset="0"/>
              </a:rPr>
              <a:t>Disposizioni sulla gestione informatica </a:t>
            </a:r>
          </a:p>
        </p:txBody>
      </p:sp>
      <p:sp>
        <p:nvSpPr>
          <p:cNvPr id="33805" name="AutoShape 11"/>
          <p:cNvSpPr>
            <a:spLocks noChangeArrowheads="1"/>
          </p:cNvSpPr>
          <p:nvPr/>
        </p:nvSpPr>
        <p:spPr bwMode="auto">
          <a:xfrm rot="5340000">
            <a:off x="4695031" y="3434557"/>
            <a:ext cx="306387" cy="1524000"/>
          </a:xfrm>
          <a:prstGeom prst="rightArrow">
            <a:avLst>
              <a:gd name="adj1" fmla="val 50000"/>
              <a:gd name="adj2" fmla="val 25000"/>
            </a:avLst>
          </a:prstGeom>
          <a:solidFill>
            <a:srgbClr val="DC6E00"/>
          </a:solidFill>
          <a:ln w="9525">
            <a:noFill/>
            <a:round/>
            <a:headEnd/>
            <a:tailEnd/>
          </a:ln>
          <a:effectLst>
            <a:outerShdw dist="53966" dir="13500000" algn="ctr" rotWithShape="0">
              <a:srgbClr val="808080"/>
            </a:outerShdw>
          </a:effectLst>
        </p:spPr>
        <p:txBody>
          <a:bodyPr rot="10800000" wrap="none" anchor="ctr"/>
          <a:lstStyle/>
          <a:p>
            <a:pPr eaLnBrk="1" hangingPunct="1">
              <a:lnSpc>
                <a:spcPct val="95000"/>
              </a:lnSpc>
              <a:buClr>
                <a:srgbClr val="000000"/>
              </a:buClr>
              <a:buSzPct val="100000"/>
              <a:buFont typeface="Times New Roman" pitchFamily="18" charset="0"/>
              <a:buNone/>
              <a:defRPr/>
            </a:pPr>
            <a:endParaRPr lang="it-IT"/>
          </a:p>
        </p:txBody>
      </p:sp>
      <p:sp>
        <p:nvSpPr>
          <p:cNvPr id="18446" name="Text Box 12"/>
          <p:cNvSpPr txBox="1">
            <a:spLocks noChangeArrowheads="1"/>
          </p:cNvSpPr>
          <p:nvPr/>
        </p:nvSpPr>
        <p:spPr bwMode="auto">
          <a:xfrm>
            <a:off x="4178300" y="4462463"/>
            <a:ext cx="1466850" cy="1189037"/>
          </a:xfrm>
          <a:prstGeom prst="rect">
            <a:avLst/>
          </a:prstGeom>
          <a:noFill/>
          <a:ln w="9525">
            <a:noFill/>
            <a:round/>
            <a:headEnd/>
            <a:tailEnd/>
          </a:ln>
        </p:spPr>
        <p:txBody>
          <a:bodyPr wrap="none" lIns="90000" tIns="46800" rIns="90000" bIns="46800">
            <a:spAutoFit/>
          </a:bodyPr>
          <a:lstStyle/>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Relazione tra:</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 documenti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 fascicoli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 procedimenti</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1600">
              <a:solidFill>
                <a:srgbClr val="3333CC"/>
              </a:solidFill>
              <a:latin typeface="Arial" charset="0"/>
            </a:endParaRPr>
          </a:p>
        </p:txBody>
      </p:sp>
      <p:sp>
        <p:nvSpPr>
          <p:cNvPr id="18447" name="Text Box 13"/>
          <p:cNvSpPr txBox="1">
            <a:spLocks noChangeArrowheads="1"/>
          </p:cNvSpPr>
          <p:nvPr/>
        </p:nvSpPr>
        <p:spPr bwMode="auto">
          <a:xfrm>
            <a:off x="6686550" y="2225675"/>
            <a:ext cx="2233613" cy="750888"/>
          </a:xfrm>
          <a:prstGeom prst="rect">
            <a:avLst/>
          </a:prstGeom>
          <a:noFill/>
          <a:ln w="9525">
            <a:noFill/>
            <a:round/>
            <a:headEnd/>
            <a:tailEnd/>
          </a:ln>
        </p:spPr>
        <p:txBody>
          <a:bodyPr lIns="90000" tIns="46800" rIns="90000" bIns="46800">
            <a:spAutoFit/>
          </a:bodyPr>
          <a:lstStyle/>
          <a:p>
            <a:pPr marL="188913" indent="-188913">
              <a:lnSpc>
                <a:spcPct val="90000"/>
              </a:lnSpc>
              <a:buClr>
                <a:srgbClr val="0000CC"/>
              </a:buClr>
              <a:buSzPct val="100000"/>
              <a:buFont typeface="Arial" charset="0"/>
              <a:buNone/>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endParaRPr lang="en-GB" altLang="it-IT" sz="1600" b="1">
              <a:solidFill>
                <a:srgbClr val="0000CC"/>
              </a:solidFill>
              <a:latin typeface="Arial" charset="0"/>
            </a:endParaRPr>
          </a:p>
          <a:p>
            <a:pPr marL="188913" indent="-188913">
              <a:lnSpc>
                <a:spcPct val="90000"/>
              </a:lnSpc>
              <a:buClr>
                <a:srgbClr val="0000CC"/>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1600">
                <a:solidFill>
                  <a:srgbClr val="0000CC"/>
                </a:solidFill>
                <a:latin typeface="Arial" charset="0"/>
              </a:rPr>
              <a:t>Disposizioni sugli archivi</a:t>
            </a:r>
          </a:p>
        </p:txBody>
      </p:sp>
      <p:sp>
        <p:nvSpPr>
          <p:cNvPr id="33808" name="AutoShape 14"/>
          <p:cNvSpPr>
            <a:spLocks noChangeArrowheads="1"/>
          </p:cNvSpPr>
          <p:nvPr/>
        </p:nvSpPr>
        <p:spPr bwMode="auto">
          <a:xfrm rot="5340000">
            <a:off x="7777163" y="3179763"/>
            <a:ext cx="304800" cy="1524000"/>
          </a:xfrm>
          <a:prstGeom prst="rightArrow">
            <a:avLst>
              <a:gd name="adj1" fmla="val 50000"/>
              <a:gd name="adj2" fmla="val 25000"/>
            </a:avLst>
          </a:prstGeom>
          <a:solidFill>
            <a:srgbClr val="DC6E00"/>
          </a:solidFill>
          <a:ln w="9525">
            <a:noFill/>
            <a:round/>
            <a:headEnd/>
            <a:tailEnd/>
          </a:ln>
          <a:effectLst>
            <a:outerShdw dist="53966" dir="13500000" algn="ctr" rotWithShape="0">
              <a:srgbClr val="808080"/>
            </a:outerShdw>
          </a:effectLst>
        </p:spPr>
        <p:txBody>
          <a:bodyPr rot="10800000" wrap="none" anchor="ctr"/>
          <a:lstStyle/>
          <a:p>
            <a:pPr eaLnBrk="1" hangingPunct="1">
              <a:lnSpc>
                <a:spcPct val="95000"/>
              </a:lnSpc>
              <a:buClr>
                <a:srgbClr val="000000"/>
              </a:buClr>
              <a:buSzPct val="100000"/>
              <a:buFont typeface="Times New Roman" pitchFamily="18" charset="0"/>
              <a:buNone/>
              <a:defRPr/>
            </a:pPr>
            <a:endParaRPr lang="it-IT"/>
          </a:p>
        </p:txBody>
      </p:sp>
      <p:sp>
        <p:nvSpPr>
          <p:cNvPr id="18449" name="Text Box 15"/>
          <p:cNvSpPr txBox="1">
            <a:spLocks noChangeArrowheads="1"/>
          </p:cNvSpPr>
          <p:nvPr/>
        </p:nvSpPr>
        <p:spPr bwMode="auto">
          <a:xfrm>
            <a:off x="6653213" y="4443413"/>
            <a:ext cx="2238375" cy="531812"/>
          </a:xfrm>
          <a:prstGeom prst="rect">
            <a:avLst/>
          </a:prstGeom>
          <a:noFill/>
          <a:ln w="9525">
            <a:noFill/>
            <a:round/>
            <a:headEnd/>
            <a:tailEnd/>
          </a:ln>
        </p:spPr>
        <p:txBody>
          <a:bodyPr wrap="none" lIns="90000" tIns="46800" rIns="90000" bIns="46800">
            <a:spAutoFit/>
          </a:bodyPr>
          <a:lstStyle/>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Modalità di gestione </a:t>
            </a:r>
          </a:p>
          <a:p>
            <a:pPr>
              <a:lnSpc>
                <a:spcPct val="90000"/>
              </a:lnSpc>
              <a:buClr>
                <a:srgbClr val="3333CC"/>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1600">
                <a:solidFill>
                  <a:srgbClr val="3333CC"/>
                </a:solidFill>
                <a:latin typeface="Arial" charset="0"/>
              </a:rPr>
              <a:t>degli archivi informatici</a:t>
            </a:r>
          </a:p>
        </p:txBody>
      </p:sp>
      <p:sp>
        <p:nvSpPr>
          <p:cNvPr id="18450" name="Rectangle 16"/>
          <p:cNvSpPr>
            <a:spLocks noChangeArrowheads="1"/>
          </p:cNvSpPr>
          <p:nvPr/>
        </p:nvSpPr>
        <p:spPr bwMode="auto">
          <a:xfrm>
            <a:off x="900113" y="549275"/>
            <a:ext cx="7677150" cy="533400"/>
          </a:xfrm>
          <a:prstGeom prst="rect">
            <a:avLst/>
          </a:prstGeom>
          <a:noFill/>
          <a:ln w="9525">
            <a:noFill/>
            <a:round/>
            <a:headEnd/>
            <a:tailEnd/>
          </a:ln>
        </p:spPr>
        <p:txBody>
          <a:bodyPr lIns="90000" tIns="46800" rIns="90000" bIns="46800" anchor="ctr"/>
          <a:lstStyle/>
          <a:p>
            <a:pP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a:solidFill>
                  <a:srgbClr val="000000"/>
                </a:solidFill>
                <a:latin typeface="Arial" charset="0"/>
              </a:rPr>
              <a:t>D.P.R. 28 dicembre 2000 n. 445 – Capo IV</a:t>
            </a:r>
            <a:br>
              <a:rPr lang="en-GB" altLang="it-IT" sz="2800" b="1">
                <a:solidFill>
                  <a:srgbClr val="000000"/>
                </a:solidFill>
                <a:latin typeface="Arial" charset="0"/>
              </a:rPr>
            </a:br>
            <a:r>
              <a:rPr lang="en-GB" altLang="it-IT" sz="2000" b="1">
                <a:solidFill>
                  <a:srgbClr val="000000"/>
                </a:solidFill>
                <a:latin typeface="Arial" charset="0"/>
              </a:rPr>
              <a:t>Sistema di gestione informatica dei documenti</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6"/>
          <p:cNvSpPr>
            <a:spLocks noGrp="1"/>
          </p:cNvSpPr>
          <p:nvPr>
            <p:ph type="sldNum" sz="quarter" idx="12"/>
          </p:nvPr>
        </p:nvSpPr>
        <p:spPr>
          <a:noFill/>
          <a:ln>
            <a:round/>
            <a:headEnd/>
            <a:tailEnd/>
          </a:ln>
        </p:spPr>
        <p:txBody>
          <a:bodyPr/>
          <a:lstStyle/>
          <a:p>
            <a:fld id="{C66C6E13-886A-465C-A167-E37546B3145F}" type="slidenum">
              <a:rPr lang="en-GB" altLang="it-IT"/>
              <a:pPr/>
              <a:t>64</a:t>
            </a:fld>
            <a:endParaRPr lang="en-GB" altLang="it-IT"/>
          </a:p>
        </p:txBody>
      </p:sp>
      <p:sp>
        <p:nvSpPr>
          <p:cNvPr id="19459" name="Rectangle 1"/>
          <p:cNvSpPr>
            <a:spLocks noGrp="1" noChangeArrowheads="1"/>
          </p:cNvSpPr>
          <p:nvPr>
            <p:ph type="title"/>
          </p:nvPr>
        </p:nvSpPr>
        <p:spPr>
          <a:xfrm>
            <a:off x="395288" y="463550"/>
            <a:ext cx="8062912" cy="14351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D.P.R. 28 dicembre 2000 n. 445 – Capo IV</a:t>
            </a:r>
            <a:br>
              <a:rPr lang="en-GB" altLang="it-IT" sz="2800" b="1" smtClean="0">
                <a:latin typeface="Arial" charset="0"/>
              </a:rPr>
            </a:br>
            <a:r>
              <a:rPr lang="en-GB" altLang="it-IT" sz="2400" b="1" smtClean="0">
                <a:latin typeface="Arial" charset="0"/>
              </a:rPr>
              <a:t>Sistema di gestione informatica dei documenti</a:t>
            </a:r>
            <a:r>
              <a:rPr lang="en-GB" altLang="it-IT" sz="4000" smtClean="0"/>
              <a:t> </a:t>
            </a:r>
            <a:br>
              <a:rPr lang="en-GB" altLang="it-IT" sz="4000" smtClean="0"/>
            </a:br>
            <a:r>
              <a:rPr lang="en-GB" altLang="it-IT" sz="2000" smtClean="0"/>
              <a:t>(</a:t>
            </a:r>
            <a:r>
              <a:rPr lang="en-GB" altLang="it-IT" sz="2000" smtClean="0">
                <a:latin typeface="Arial" charset="0"/>
              </a:rPr>
              <a:t>6 sezioni)</a:t>
            </a:r>
          </a:p>
        </p:txBody>
      </p:sp>
      <p:sp>
        <p:nvSpPr>
          <p:cNvPr id="19460" name="Rectangle 2"/>
          <p:cNvSpPr>
            <a:spLocks noGrp="1" noChangeArrowheads="1"/>
          </p:cNvSpPr>
          <p:nvPr>
            <p:ph type="body" idx="1"/>
          </p:nvPr>
        </p:nvSpPr>
        <p:spPr>
          <a:xfrm>
            <a:off x="685800" y="1981200"/>
            <a:ext cx="3810000" cy="4473575"/>
          </a:xfrm>
        </p:spPr>
        <p:txBody>
          <a:bodyPr>
            <a:spAutoFit/>
          </a:bodyPr>
          <a:lstStyle/>
          <a:p>
            <a:pPr eaLnBrk="1" hangingPunct="1">
              <a:lnSpc>
                <a:spcPct val="80000"/>
              </a:lnSpc>
              <a:spcBef>
                <a:spcPts val="45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Gestione informatica dei documenti</a:t>
            </a: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	(Sezione I – artt. 50-57</a:t>
            </a:r>
            <a:r>
              <a:rPr lang="en-GB" altLang="it-IT" sz="1800" smtClean="0"/>
              <a:t>)</a:t>
            </a:r>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Accesso ai documenti e alle informazioni del sistema</a:t>
            </a: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	(Sezione II – artt. 58-60)</a:t>
            </a: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p:txBody>
      </p:sp>
      <p:sp>
        <p:nvSpPr>
          <p:cNvPr id="19461" name="Rectangle 3"/>
          <p:cNvSpPr>
            <a:spLocks noGrp="1" noChangeArrowheads="1"/>
          </p:cNvSpPr>
          <p:nvPr>
            <p:ph type="body" idx="2"/>
          </p:nvPr>
        </p:nvSpPr>
        <p:spPr>
          <a:xfrm>
            <a:off x="4648200" y="1981200"/>
            <a:ext cx="3810000" cy="4114800"/>
          </a:xfrm>
        </p:spPr>
        <p:txBody>
          <a:bodyPr>
            <a:spAutoFit/>
          </a:bodyPr>
          <a:lstStyle/>
          <a:p>
            <a:pPr eaLnBrk="1" hangingPunct="1">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Registrazione di protocollo con sistemi  informatici</a:t>
            </a:r>
          </a:p>
          <a:p>
            <a:pPr eaLnBrk="1" hangingPunct="1">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Criteri uniformi di classificazione e archiviazione</a:t>
            </a:r>
          </a:p>
          <a:p>
            <a:pPr eaLnBrk="1" hangingPunct="1">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Informazioni sul collegamento esistente tra ciascun documento ricevuto dall’amministrazione e i documenti formati nell’adozione dei provvedimenti finali</a:t>
            </a: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a:p>
            <a:pPr eaLnBrk="1" hangingPunct="1">
              <a:lnSpc>
                <a:spcPct val="80000"/>
              </a:lnSpc>
              <a:spcBef>
                <a:spcPts val="45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p>
          <a:p>
            <a:pPr eaLnBrk="1" hangingPunct="1">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Accesso degli utenti interni </a:t>
            </a:r>
          </a:p>
          <a:p>
            <a:pPr eaLnBrk="1" hangingPunct="1">
              <a:lnSpc>
                <a:spcPct val="8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Accesso esterno</a:t>
            </a: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a:p>
            <a:pPr eaLnBrk="1" hangingPunct="1">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p:txBody>
      </p:sp>
      <p:pic>
        <p:nvPicPr>
          <p:cNvPr id="6"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6"/>
          <p:cNvSpPr>
            <a:spLocks noGrp="1"/>
          </p:cNvSpPr>
          <p:nvPr>
            <p:ph type="sldNum" sz="quarter" idx="12"/>
          </p:nvPr>
        </p:nvSpPr>
        <p:spPr>
          <a:noFill/>
          <a:ln>
            <a:round/>
            <a:headEnd/>
            <a:tailEnd/>
          </a:ln>
        </p:spPr>
        <p:txBody>
          <a:bodyPr/>
          <a:lstStyle/>
          <a:p>
            <a:fld id="{C55838BE-19EE-4DA4-879B-0EB4FA10EF9A}" type="slidenum">
              <a:rPr lang="en-GB" altLang="it-IT"/>
              <a:pPr/>
              <a:t>65</a:t>
            </a:fld>
            <a:endParaRPr lang="en-GB" altLang="it-IT"/>
          </a:p>
        </p:txBody>
      </p:sp>
      <p:sp>
        <p:nvSpPr>
          <p:cNvPr id="20483"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D.P.R. 28 dicembre 2000, n. 445 – Capo IV</a:t>
            </a:r>
            <a:br>
              <a:rPr lang="en-GB" altLang="it-IT" sz="2800" b="1" smtClean="0">
                <a:latin typeface="Arial" charset="0"/>
              </a:rPr>
            </a:br>
            <a:r>
              <a:rPr lang="en-GB" altLang="it-IT" sz="2400" smtClean="0">
                <a:latin typeface="Arial" charset="0"/>
              </a:rPr>
              <a:t>Sistema di gestione informatica dei documenti</a:t>
            </a:r>
          </a:p>
        </p:txBody>
      </p:sp>
      <p:sp>
        <p:nvSpPr>
          <p:cNvPr id="20484" name="Rectangle 2"/>
          <p:cNvSpPr>
            <a:spLocks noGrp="1" noChangeArrowheads="1"/>
          </p:cNvSpPr>
          <p:nvPr>
            <p:ph type="body" idx="1"/>
          </p:nvPr>
        </p:nvSpPr>
        <p:spPr>
          <a:xfrm>
            <a:off x="685800" y="1981200"/>
            <a:ext cx="3810000" cy="4122738"/>
          </a:xfrm>
        </p:spPr>
        <p:txBody>
          <a:bodyPr>
            <a:spAutoFit/>
          </a:bodyPr>
          <a:lstStyle/>
          <a:p>
            <a:pPr eaLnBrk="1" hangingPunct="1">
              <a:lnSpc>
                <a:spcPct val="90000"/>
              </a:lnSpc>
              <a:spcBef>
                <a:spcPts val="40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Tenuta e conservazione del sistema di gestione dei documenti</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	(Sezione III – artt. 61-63)</a:t>
            </a:r>
          </a:p>
          <a:p>
            <a:pPr eaLnBrk="1" hangingPunct="1">
              <a:lnSpc>
                <a:spcPct val="90000"/>
              </a:lnSpc>
              <a:spcBef>
                <a:spcPts val="400"/>
              </a:spcBef>
              <a:buClr>
                <a:srgbClr val="FFFF00"/>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00"/>
              </a:spcBef>
              <a:buClr>
                <a:srgbClr val="FFFF00"/>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00"/>
              </a:spcBef>
              <a:buClr>
                <a:srgbClr val="FFFF00"/>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0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Sistema di gestione dei flussi documentali</a:t>
            </a:r>
          </a:p>
          <a:p>
            <a:pPr eaLnBrk="1" hangingPunct="1">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	(Sezione IV – artt. 64-66</a:t>
            </a:r>
            <a:r>
              <a:rPr lang="en-GB" altLang="it-IT" sz="2000" smtClean="0"/>
              <a:t>)</a:t>
            </a:r>
          </a:p>
          <a:p>
            <a:pPr eaLnBrk="1" hangingPunct="1">
              <a:lnSpc>
                <a:spcPct val="90000"/>
              </a:lnSpc>
              <a:spcBef>
                <a:spcPts val="500"/>
              </a:spcBef>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000" smtClean="0"/>
          </a:p>
          <a:p>
            <a:pPr eaLnBrk="1" hangingPunct="1">
              <a:lnSpc>
                <a:spcPct val="90000"/>
              </a:lnSpc>
              <a:spcBef>
                <a:spcPts val="40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Disposizioni sugli archivi</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      (Sezione V – artt.67-69)</a:t>
            </a:r>
          </a:p>
          <a:p>
            <a:pPr eaLnBrk="1" hangingPunct="1">
              <a:lnSpc>
                <a:spcPct val="90000"/>
              </a:lnSpc>
              <a:spcBef>
                <a:spcPts val="40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Aggiornamento dei sistemi</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      (Sezione VI art.70)</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p:txBody>
      </p:sp>
      <p:sp>
        <p:nvSpPr>
          <p:cNvPr id="20485" name="Rectangle 3"/>
          <p:cNvSpPr>
            <a:spLocks noGrp="1" noChangeArrowheads="1"/>
          </p:cNvSpPr>
          <p:nvPr>
            <p:ph type="body" idx="2"/>
          </p:nvPr>
        </p:nvSpPr>
        <p:spPr>
          <a:xfrm>
            <a:off x="4648200" y="1981200"/>
            <a:ext cx="3810000" cy="4114800"/>
          </a:xfrm>
        </p:spPr>
        <p:txBody>
          <a:bodyPr>
            <a:spAutoFit/>
          </a:bodyPr>
          <a:lstStyle/>
          <a:p>
            <a:pPr eaLnBrk="1" hangingPunct="1">
              <a:lnSpc>
                <a:spcPct val="90000"/>
              </a:lnSpc>
              <a:spcBef>
                <a:spcPts val="4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Istituzione del Servizio per la tenuta del protocollo informatico, della gestione dei flussi documentali e degli archivi</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smtClean="0">
                <a:latin typeface="Arial" charset="0"/>
              </a:rPr>
              <a:t>Gestione dei procedimenti amministrativi mediante sistemi informativi automatizzati</a:t>
            </a:r>
          </a:p>
          <a:p>
            <a:pPr eaLnBrk="1" hangingPunct="1">
              <a:lnSpc>
                <a:spcPct val="9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9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Passaggio all’archivio di deposito e storico</a:t>
            </a:r>
          </a:p>
          <a:p>
            <a:pPr eaLnBrk="1" hangingPunct="1">
              <a:lnSpc>
                <a:spcPct val="9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800" smtClean="0">
              <a:latin typeface="Arial" charset="0"/>
            </a:endParaRPr>
          </a:p>
          <a:p>
            <a:pPr eaLnBrk="1" hangingPunct="1">
              <a:lnSpc>
                <a:spcPct val="90000"/>
              </a:lnSpc>
              <a:spcBef>
                <a:spcPts val="4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800" smtClean="0">
                <a:latin typeface="Arial" charset="0"/>
              </a:rPr>
              <a:t>Recupero versioni precedenti</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5"/>
          <p:cNvSpPr>
            <a:spLocks noGrp="1"/>
          </p:cNvSpPr>
          <p:nvPr>
            <p:ph type="sldNum" sz="quarter" idx="12"/>
          </p:nvPr>
        </p:nvSpPr>
        <p:spPr>
          <a:noFill/>
          <a:ln>
            <a:round/>
            <a:headEnd/>
            <a:tailEnd/>
          </a:ln>
        </p:spPr>
        <p:txBody>
          <a:bodyPr/>
          <a:lstStyle/>
          <a:p>
            <a:fld id="{F6B1551A-0DA0-4081-AD17-AC88758B76DB}" type="slidenum">
              <a:rPr lang="en-GB" altLang="it-IT"/>
              <a:pPr/>
              <a:t>66</a:t>
            </a:fld>
            <a:endParaRPr lang="en-GB" altLang="it-IT"/>
          </a:p>
        </p:txBody>
      </p:sp>
      <p:sp>
        <p:nvSpPr>
          <p:cNvPr id="21507"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D.P.R. 28 dicembre 2000, n. 445 – Capo IV</a:t>
            </a:r>
            <a:br>
              <a:rPr lang="en-GB" altLang="it-IT" sz="2800" b="1" smtClean="0">
                <a:latin typeface="Arial" charset="0"/>
              </a:rPr>
            </a:br>
            <a:r>
              <a:rPr lang="en-GB" altLang="it-IT" sz="2400" smtClean="0">
                <a:latin typeface="Arial" charset="0"/>
              </a:rPr>
              <a:t>Sistema di gestione informatica dei documenti</a:t>
            </a:r>
          </a:p>
        </p:txBody>
      </p:sp>
      <p:sp>
        <p:nvSpPr>
          <p:cNvPr id="21508" name="Rectangle 2"/>
          <p:cNvSpPr>
            <a:spLocks noGrp="1" noChangeArrowheads="1"/>
          </p:cNvSpPr>
          <p:nvPr>
            <p:ph type="body" idx="1"/>
          </p:nvPr>
        </p:nvSpPr>
        <p:spPr>
          <a:xfrm>
            <a:off x="685800" y="1981200"/>
            <a:ext cx="7772400" cy="4114800"/>
          </a:xfrm>
        </p:spPr>
        <p:txBody>
          <a:bodyPr>
            <a:spAutoFit/>
          </a:bodyPr>
          <a:lstStyle/>
          <a:p>
            <a:pPr eaLnBrk="1" hangingPunct="1">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mtClean="0">
                <a:latin typeface="Arial" charset="0"/>
              </a:rPr>
              <a:t>Individuazione Aree Organizzative Omogenee (art. 50)</a:t>
            </a:r>
          </a:p>
          <a:p>
            <a:pPr eaLnBrk="1" hangingPunct="1">
              <a:lnSpc>
                <a:spcPct val="100000"/>
              </a:lnSpc>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mtClean="0">
                <a:latin typeface="Arial" charset="0"/>
              </a:rPr>
              <a:t>AOO: uffici che presentano esigenze di gestione della doc/ne omogenee e adottano quindi criteri uniformi di classificazione e archiviazione</a:t>
            </a: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4"/>
          <p:cNvSpPr>
            <a:spLocks noGrp="1"/>
          </p:cNvSpPr>
          <p:nvPr>
            <p:ph type="sldNum" sz="quarter" idx="12"/>
          </p:nvPr>
        </p:nvSpPr>
        <p:spPr>
          <a:noFill/>
          <a:ln>
            <a:round/>
            <a:headEnd/>
            <a:tailEnd/>
          </a:ln>
        </p:spPr>
        <p:txBody>
          <a:bodyPr/>
          <a:lstStyle/>
          <a:p>
            <a:fld id="{8D58A6F4-A573-4082-891C-5ACD81009347}" type="slidenum">
              <a:rPr lang="en-GB" altLang="it-IT"/>
              <a:pPr/>
              <a:t>67</a:t>
            </a:fld>
            <a:endParaRPr lang="en-GB" altLang="it-IT"/>
          </a:p>
        </p:txBody>
      </p:sp>
      <p:sp>
        <p:nvSpPr>
          <p:cNvPr id="22531" name="Text Box 1"/>
          <p:cNvSpPr txBox="1">
            <a:spLocks noChangeArrowheads="1"/>
          </p:cNvSpPr>
          <p:nvPr/>
        </p:nvSpPr>
        <p:spPr bwMode="auto">
          <a:xfrm>
            <a:off x="685800" y="1989138"/>
            <a:ext cx="7772400" cy="3008312"/>
          </a:xfrm>
          <a:prstGeom prst="rect">
            <a:avLst/>
          </a:prstGeom>
          <a:noFill/>
          <a:ln w="9525">
            <a:noFill/>
            <a:round/>
            <a:headEnd/>
            <a:tailEnd/>
          </a:ln>
        </p:spPr>
        <p:txBody>
          <a:bodyPr lIns="90000" tIns="46800" rIns="90000" bIns="46800">
            <a:spAutoFit/>
          </a:bodyPr>
          <a:lstStyle/>
          <a:p>
            <a:pPr lvl="1" eaLnBrk="1" hangingPunct="1">
              <a:spcBef>
                <a:spcPts val="1250"/>
              </a:spcBef>
              <a:buClr>
                <a:srgbClr val="000000"/>
              </a:buClr>
              <a:buSzPct val="100000"/>
              <a:buFont typeface="Arial"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rPr>
              <a:t>Istituzione </a:t>
            </a:r>
            <a:r>
              <a:rPr lang="en-GB" altLang="it-IT" sz="2000" b="1">
                <a:solidFill>
                  <a:srgbClr val="000000"/>
                </a:solidFill>
                <a:latin typeface="Arial" charset="0"/>
              </a:rPr>
              <a:t>Servizio per la gestione informatica dei documenti, flussi documentali e archivi (art. 52)</a:t>
            </a:r>
          </a:p>
          <a:p>
            <a:pPr lvl="1" eaLnBrk="1" hangingPunct="1">
              <a:spcBef>
                <a:spcPts val="1250"/>
              </a:spcBef>
              <a:buClr>
                <a:srgbClr val="000000"/>
              </a:buClr>
              <a:buSzPct val="100000"/>
              <a:buFont typeface="Arial"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rPr>
              <a:t>Nomina del </a:t>
            </a:r>
            <a:r>
              <a:rPr lang="en-GB" altLang="it-IT" sz="2000" b="1">
                <a:solidFill>
                  <a:srgbClr val="000000"/>
                </a:solidFill>
                <a:latin typeface="Arial" charset="0"/>
              </a:rPr>
              <a:t>Responsabile del Servizio</a:t>
            </a:r>
            <a:r>
              <a:rPr lang="en-GB" altLang="it-IT" sz="2000">
                <a:solidFill>
                  <a:srgbClr val="000000"/>
                </a:solidFill>
                <a:latin typeface="Arial" charset="0"/>
              </a:rPr>
              <a:t> (funzionario in possesso di idonei requisiti professionali o di professionalità tecnico-archivistica acquisita a seguito dei processi di formazione)</a:t>
            </a:r>
          </a:p>
          <a:p>
            <a:pPr eaLnBrk="1" hangingPunct="1">
              <a:spcBef>
                <a:spcPts val="125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cs typeface="Times New Roman" pitchFamily="18" charset="0"/>
            </a:endParaRPr>
          </a:p>
          <a:p>
            <a:pPr eaLnBrk="1" hangingPunct="1">
              <a:spcBef>
                <a:spcPts val="125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a:solidFill>
                  <a:srgbClr val="000000"/>
                </a:solidFill>
                <a:latin typeface="Arial" charset="0"/>
                <a:cs typeface="Times New Roman" pitchFamily="18" charset="0"/>
              </a:rPr>
              <a:t> </a:t>
            </a:r>
          </a:p>
        </p:txBody>
      </p:sp>
      <p:sp>
        <p:nvSpPr>
          <p:cNvPr id="22532" name="Rectangle 2"/>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D.P.R. 28 dicembre 2000, n. 445 – Capo IV</a:t>
            </a:r>
            <a:br>
              <a:rPr lang="en-GB" altLang="it-IT" sz="2800" b="1" smtClean="0">
                <a:latin typeface="Arial" charset="0"/>
              </a:rPr>
            </a:br>
            <a:r>
              <a:rPr lang="en-GB" altLang="it-IT" sz="2400" smtClean="0">
                <a:latin typeface="Arial" charset="0"/>
              </a:rPr>
              <a:t>Sistema di gestione informatica dei documenti</a:t>
            </a:r>
          </a:p>
        </p:txBody>
      </p:sp>
      <p:sp>
        <p:nvSpPr>
          <p:cNvPr id="22533" name="Oval 3"/>
          <p:cNvSpPr>
            <a:spLocks noChangeArrowheads="1"/>
          </p:cNvSpPr>
          <p:nvPr/>
        </p:nvSpPr>
        <p:spPr bwMode="auto">
          <a:xfrm>
            <a:off x="684213" y="4292600"/>
            <a:ext cx="7775575" cy="2305050"/>
          </a:xfrm>
          <a:prstGeom prst="ellipse">
            <a:avLst/>
          </a:prstGeom>
          <a:solidFill>
            <a:srgbClr val="00CC99"/>
          </a:solidFill>
          <a:ln w="9360">
            <a:solidFill>
              <a:srgbClr val="000000"/>
            </a:solidFill>
            <a:miter lim="800000"/>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22534" name="Text Box 4"/>
          <p:cNvSpPr txBox="1">
            <a:spLocks noChangeArrowheads="1"/>
          </p:cNvSpPr>
          <p:nvPr/>
        </p:nvSpPr>
        <p:spPr bwMode="auto">
          <a:xfrm>
            <a:off x="1524000" y="4648200"/>
            <a:ext cx="5975350" cy="2082800"/>
          </a:xfrm>
          <a:prstGeom prst="rect">
            <a:avLst/>
          </a:prstGeom>
          <a:noFill/>
          <a:ln w="9525">
            <a:noFill/>
            <a:round/>
            <a:headEnd/>
            <a:tailEnd/>
          </a:ln>
        </p:spPr>
        <p:txBody>
          <a:bodyPr lIns="90000" tIns="46800" rIns="90000" bIns="46800">
            <a:spAutoFit/>
          </a:bodyPr>
          <a:lstStyle/>
          <a:p>
            <a:pPr eaLnBrk="1" hangingPunct="1">
              <a:spcBef>
                <a:spcPts val="1250"/>
              </a:spcBef>
              <a:buClr>
                <a:srgbClr val="FF33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b="1">
                <a:solidFill>
                  <a:srgbClr val="FF3300"/>
                </a:solidFill>
                <a:latin typeface="Arial" charset="0"/>
              </a:rPr>
              <a:t>E’ un  ufficio ad alta centralità organizzativa con personale qualificato, che costituisce l’interfaccia competente dell’Amm/ne archivistica per affrontare le problematiche archivistiche</a:t>
            </a:r>
          </a:p>
          <a:p>
            <a:pPr eaLnBrk="1" hangingPunct="1">
              <a:spcBef>
                <a:spcPts val="1250"/>
              </a:spcBef>
              <a:buClr>
                <a:srgbClr val="FF33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2000" b="1">
              <a:solidFill>
                <a:srgbClr val="FF3300"/>
              </a:solidFill>
              <a:latin typeface="Arial" charset="0"/>
            </a:endParaRPr>
          </a:p>
        </p:txBody>
      </p:sp>
      <p:pic>
        <p:nvPicPr>
          <p:cNvPr id="7"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76470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numero diapositiva 4"/>
          <p:cNvSpPr>
            <a:spLocks noGrp="1"/>
          </p:cNvSpPr>
          <p:nvPr>
            <p:ph type="sldNum" sz="quarter" idx="12"/>
          </p:nvPr>
        </p:nvSpPr>
        <p:spPr>
          <a:noFill/>
          <a:ln>
            <a:round/>
            <a:headEnd/>
            <a:tailEnd/>
          </a:ln>
        </p:spPr>
        <p:txBody>
          <a:bodyPr/>
          <a:lstStyle/>
          <a:p>
            <a:fld id="{C6BB5ABA-EB38-4412-9715-89B615F0BFC5}" type="slidenum">
              <a:rPr lang="en-GB" altLang="it-IT"/>
              <a:pPr/>
              <a:t>68</a:t>
            </a:fld>
            <a:endParaRPr lang="en-GB" altLang="it-IT"/>
          </a:p>
        </p:txBody>
      </p:sp>
      <p:sp>
        <p:nvSpPr>
          <p:cNvPr id="23555" name="Text Box 1"/>
          <p:cNvSpPr txBox="1">
            <a:spLocks noChangeArrowheads="1"/>
          </p:cNvSpPr>
          <p:nvPr/>
        </p:nvSpPr>
        <p:spPr bwMode="auto">
          <a:xfrm>
            <a:off x="684213" y="1844675"/>
            <a:ext cx="8031162" cy="7180263"/>
          </a:xfrm>
          <a:prstGeom prst="rect">
            <a:avLst/>
          </a:prstGeom>
          <a:noFill/>
          <a:ln w="9525">
            <a:noFill/>
            <a:round/>
            <a:headEnd/>
            <a:tailEnd/>
          </a:ln>
        </p:spPr>
        <p:txBody>
          <a:bodyPr lIns="90000" tIns="46800" rIns="90000" bIns="46800">
            <a:spAutoFit/>
          </a:bodyPr>
          <a:lstStyle/>
          <a:p>
            <a:pPr eaLnBrk="1" hangingPunct="1">
              <a:spcBef>
                <a:spcPts val="125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b="1">
                <a:solidFill>
                  <a:srgbClr val="000000"/>
                </a:solidFill>
                <a:latin typeface="Arial" charset="0"/>
              </a:rPr>
              <a:t>Compiti:</a:t>
            </a:r>
          </a:p>
          <a:p>
            <a:pPr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Garantire corretta formazione e tenuta del sistema documentario mediante definizione dei criteri di registrazione, piani di classificazione, della modalità di segnatura, ed elaborazione del manuale di gestione</a:t>
            </a:r>
          </a:p>
          <a:p>
            <a:pPr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Definire livello di accesso e abilitazioni alle funzioni della procedura</a:t>
            </a:r>
          </a:p>
          <a:p>
            <a:pPr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Autorizzare operazioni di annullamento</a:t>
            </a:r>
          </a:p>
          <a:p>
            <a:pPr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a:solidFill>
                  <a:srgbClr val="000000"/>
                </a:solidFill>
                <a:latin typeface="Arial" charset="0"/>
              </a:rPr>
              <a:t>Assicurare adeguata conservazione dei documenti e degli strumenti di gestione</a:t>
            </a:r>
          </a:p>
          <a:p>
            <a:pPr eaLnBrk="1" hangingPunct="1">
              <a:spcBef>
                <a:spcPts val="125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2000">
              <a:solidFill>
                <a:srgbClr val="000000"/>
              </a:solidFill>
              <a:latin typeface="Arial" charset="0"/>
            </a:endParaRPr>
          </a:p>
          <a:p>
            <a:pPr eaLnBrk="1" hangingPunct="1">
              <a:spcBef>
                <a:spcPts val="125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2000">
              <a:solidFill>
                <a:srgbClr val="000000"/>
              </a:solidFill>
              <a:latin typeface="Arial" charset="0"/>
            </a:endParaRPr>
          </a:p>
          <a:p>
            <a:pPr algn="ct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a:solidFill>
                <a:srgbClr val="000000"/>
              </a:solidFill>
              <a:latin typeface="Arial" charset="0"/>
            </a:endParaRPr>
          </a:p>
          <a:p>
            <a:pPr algn="ct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a:solidFill>
                <a:srgbClr val="000000"/>
              </a:solidFill>
              <a:latin typeface="Arial" charset="0"/>
            </a:endParaRPr>
          </a:p>
          <a:p>
            <a:pPr algn="ct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a:solidFill>
                <a:srgbClr val="000000"/>
              </a:solidFill>
              <a:latin typeface="Arial" charset="0"/>
            </a:endParaRPr>
          </a:p>
          <a:p>
            <a:pPr algn="ct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a:solidFill>
                <a:srgbClr val="000000"/>
              </a:solidFill>
              <a:latin typeface="Arial" charset="0"/>
            </a:endParaRPr>
          </a:p>
          <a:p>
            <a:pPr algn="ct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a:solidFill>
                <a:srgbClr val="000000"/>
              </a:solidFill>
              <a:latin typeface="Arial" charset="0"/>
            </a:endParaRPr>
          </a:p>
        </p:txBody>
      </p:sp>
      <p:sp>
        <p:nvSpPr>
          <p:cNvPr id="23556" name="Rectangle 2"/>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D.P.R. 28 dicembre 2000, n. 445 – Capo IV</a:t>
            </a:r>
            <a:br>
              <a:rPr lang="en-GB" altLang="it-IT" sz="2800" b="1" smtClean="0">
                <a:latin typeface="Arial" charset="0"/>
              </a:rPr>
            </a:br>
            <a:r>
              <a:rPr lang="en-GB" altLang="it-IT" sz="2400" smtClean="0">
                <a:latin typeface="Arial" charset="0"/>
              </a:rPr>
              <a:t>Servizio per la gestione informatica dei documenti</a:t>
            </a: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5"/>
          <p:cNvSpPr>
            <a:spLocks noGrp="1"/>
          </p:cNvSpPr>
          <p:nvPr>
            <p:ph type="sldNum" sz="quarter" idx="12"/>
          </p:nvPr>
        </p:nvSpPr>
        <p:spPr>
          <a:noFill/>
          <a:ln>
            <a:round/>
            <a:headEnd/>
            <a:tailEnd/>
          </a:ln>
        </p:spPr>
        <p:txBody>
          <a:bodyPr/>
          <a:lstStyle/>
          <a:p>
            <a:fld id="{6011463A-D96F-4F64-BF08-ACB3F856AC15}" type="slidenum">
              <a:rPr lang="en-GB" altLang="it-IT"/>
              <a:pPr/>
              <a:t>69</a:t>
            </a:fld>
            <a:endParaRPr lang="en-GB" altLang="it-IT"/>
          </a:p>
        </p:txBody>
      </p:sp>
      <p:sp>
        <p:nvSpPr>
          <p:cNvPr id="24579" name="Rectangle 1"/>
          <p:cNvSpPr>
            <a:spLocks noChangeArrowheads="1"/>
          </p:cNvSpPr>
          <p:nvPr/>
        </p:nvSpPr>
        <p:spPr bwMode="auto">
          <a:xfrm>
            <a:off x="579438" y="1379538"/>
            <a:ext cx="8440737" cy="4724400"/>
          </a:xfrm>
          <a:prstGeom prst="rect">
            <a:avLst/>
          </a:prstGeom>
          <a:solidFill>
            <a:srgbClr val="FFFFCC"/>
          </a:solidFill>
          <a:ln w="9525">
            <a:noFill/>
            <a:round/>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24580" name="Text Box 2"/>
          <p:cNvSpPr txBox="1">
            <a:spLocks noChangeArrowheads="1"/>
          </p:cNvSpPr>
          <p:nvPr/>
        </p:nvSpPr>
        <p:spPr bwMode="auto">
          <a:xfrm>
            <a:off x="766763" y="1643063"/>
            <a:ext cx="8181975" cy="4554196"/>
          </a:xfrm>
          <a:prstGeom prst="rect">
            <a:avLst/>
          </a:prstGeom>
          <a:noFill/>
          <a:ln w="9525">
            <a:noFill/>
            <a:round/>
            <a:headEnd/>
            <a:tailEnd/>
          </a:ln>
        </p:spPr>
        <p:txBody>
          <a:bodyPr lIns="90000" tIns="46800" rIns="90000" bIns="46800">
            <a:spAutoFit/>
          </a:bodyPr>
          <a:lstStyle/>
          <a:p>
            <a:pPr marL="284163" indent="-284163">
              <a:lnSpc>
                <a:spcPct val="115000"/>
              </a:lnSpc>
              <a:buClr>
                <a:srgbClr val="000000"/>
              </a:buClr>
              <a:buSzPct val="100000"/>
              <a:buFont typeface="Wingdings" pitchFamily="2" charset="2"/>
              <a:buNone/>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b="1" dirty="0" smtClean="0">
                <a:solidFill>
                  <a:srgbClr val="000000"/>
                </a:solidFill>
                <a:latin typeface="Arial" charset="0"/>
              </a:rPr>
              <a:t>REQUISITI </a:t>
            </a:r>
            <a:endParaRPr lang="en-GB" altLang="it-IT" sz="1800" b="1"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Garantire</a:t>
            </a:r>
            <a:r>
              <a:rPr lang="en-GB" altLang="it-IT" sz="1800" dirty="0">
                <a:solidFill>
                  <a:srgbClr val="000000"/>
                </a:solidFill>
                <a:latin typeface="Arial" charset="0"/>
              </a:rPr>
              <a:t> la </a:t>
            </a:r>
            <a:r>
              <a:rPr lang="en-GB" altLang="it-IT" sz="1800" dirty="0" err="1">
                <a:solidFill>
                  <a:srgbClr val="000000"/>
                </a:solidFill>
                <a:latin typeface="Arial" charset="0"/>
              </a:rPr>
              <a:t>sicurezza</a:t>
            </a:r>
            <a:r>
              <a:rPr lang="en-GB" altLang="it-IT" sz="1800" dirty="0">
                <a:solidFill>
                  <a:srgbClr val="000000"/>
                </a:solidFill>
                <a:latin typeface="Arial" charset="0"/>
              </a:rPr>
              <a:t> e </a:t>
            </a:r>
            <a:r>
              <a:rPr lang="en-GB" altLang="it-IT" sz="1800" dirty="0" err="1">
                <a:solidFill>
                  <a:srgbClr val="000000"/>
                </a:solidFill>
                <a:latin typeface="Arial" charset="0"/>
              </a:rPr>
              <a:t>integrità</a:t>
            </a:r>
            <a:r>
              <a:rPr lang="en-GB" altLang="it-IT" sz="1800" dirty="0">
                <a:solidFill>
                  <a:srgbClr val="000000"/>
                </a:solidFill>
                <a:latin typeface="Arial" charset="0"/>
              </a:rPr>
              <a:t>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dati</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Garantire</a:t>
            </a:r>
            <a:r>
              <a:rPr lang="en-GB" altLang="it-IT" sz="1800" dirty="0">
                <a:solidFill>
                  <a:srgbClr val="000000"/>
                </a:solidFill>
                <a:latin typeface="Arial" charset="0"/>
              </a:rPr>
              <a:t> la </a:t>
            </a:r>
            <a:r>
              <a:rPr lang="en-GB" altLang="it-IT" sz="1800" dirty="0" err="1">
                <a:solidFill>
                  <a:srgbClr val="000000"/>
                </a:solidFill>
                <a:latin typeface="Arial" charset="0"/>
              </a:rPr>
              <a:t>corretta</a:t>
            </a:r>
            <a:r>
              <a:rPr lang="en-GB" altLang="it-IT" sz="1800" dirty="0">
                <a:solidFill>
                  <a:srgbClr val="000000"/>
                </a:solidFill>
                <a:latin typeface="Arial" charset="0"/>
              </a:rPr>
              <a:t> e </a:t>
            </a:r>
            <a:r>
              <a:rPr lang="en-GB" altLang="it-IT" sz="1800" dirty="0" err="1">
                <a:solidFill>
                  <a:srgbClr val="000000"/>
                </a:solidFill>
                <a:latin typeface="Arial" charset="0"/>
              </a:rPr>
              <a:t>puntuale</a:t>
            </a:r>
            <a:r>
              <a:rPr lang="en-GB" altLang="it-IT" sz="1800" dirty="0">
                <a:solidFill>
                  <a:srgbClr val="000000"/>
                </a:solidFill>
                <a:latin typeface="Arial" charset="0"/>
              </a:rPr>
              <a:t> </a:t>
            </a:r>
            <a:r>
              <a:rPr lang="en-GB" altLang="it-IT" sz="1800" dirty="0" err="1">
                <a:solidFill>
                  <a:srgbClr val="000000"/>
                </a:solidFill>
                <a:latin typeface="Arial" charset="0"/>
              </a:rPr>
              <a:t>registrazione</a:t>
            </a:r>
            <a:r>
              <a:rPr lang="en-GB" altLang="it-IT" sz="1800" dirty="0">
                <a:solidFill>
                  <a:srgbClr val="000000"/>
                </a:solidFill>
                <a:latin typeface="Arial" charset="0"/>
              </a:rPr>
              <a:t>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documenti</a:t>
            </a:r>
            <a:r>
              <a:rPr lang="en-GB" altLang="it-IT" sz="1800" dirty="0">
                <a:solidFill>
                  <a:srgbClr val="000000"/>
                </a:solidFill>
                <a:latin typeface="Arial" charset="0"/>
              </a:rPr>
              <a:t> in </a:t>
            </a:r>
            <a:r>
              <a:rPr lang="en-GB" altLang="it-IT" sz="1800" dirty="0" err="1">
                <a:solidFill>
                  <a:srgbClr val="000000"/>
                </a:solidFill>
                <a:latin typeface="Arial" charset="0"/>
              </a:rPr>
              <a:t>entrata</a:t>
            </a:r>
            <a:r>
              <a:rPr lang="en-GB" altLang="it-IT" sz="1800" dirty="0">
                <a:solidFill>
                  <a:srgbClr val="000000"/>
                </a:solidFill>
                <a:latin typeface="Arial" charset="0"/>
              </a:rPr>
              <a:t> e in </a:t>
            </a:r>
            <a:r>
              <a:rPr lang="en-GB" altLang="it-IT" sz="1800" dirty="0" err="1">
                <a:solidFill>
                  <a:srgbClr val="000000"/>
                </a:solidFill>
                <a:latin typeface="Arial" charset="0"/>
              </a:rPr>
              <a:t>uscita</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Fornire</a:t>
            </a:r>
            <a:r>
              <a:rPr lang="en-GB" altLang="it-IT" sz="1800" dirty="0">
                <a:solidFill>
                  <a:srgbClr val="000000"/>
                </a:solidFill>
                <a:latin typeface="Arial" charset="0"/>
              </a:rPr>
              <a:t> le </a:t>
            </a:r>
            <a:r>
              <a:rPr lang="en-GB" altLang="it-IT" sz="1800" dirty="0" err="1">
                <a:solidFill>
                  <a:srgbClr val="000000"/>
                </a:solidFill>
                <a:latin typeface="Arial" charset="0"/>
              </a:rPr>
              <a:t>informazioni</a:t>
            </a:r>
            <a:r>
              <a:rPr lang="en-GB" altLang="it-IT" sz="1800" dirty="0">
                <a:solidFill>
                  <a:srgbClr val="000000"/>
                </a:solidFill>
                <a:latin typeface="Arial" charset="0"/>
              </a:rPr>
              <a:t> </a:t>
            </a:r>
            <a:r>
              <a:rPr lang="en-GB" altLang="it-IT" sz="1800" dirty="0" err="1">
                <a:solidFill>
                  <a:srgbClr val="000000"/>
                </a:solidFill>
                <a:latin typeface="Arial" charset="0"/>
              </a:rPr>
              <a:t>sul</a:t>
            </a:r>
            <a:r>
              <a:rPr lang="en-GB" altLang="it-IT" sz="1800" dirty="0">
                <a:solidFill>
                  <a:srgbClr val="000000"/>
                </a:solidFill>
                <a:latin typeface="Arial" charset="0"/>
              </a:rPr>
              <a:t> </a:t>
            </a:r>
            <a:r>
              <a:rPr lang="en-GB" altLang="it-IT" sz="1800" dirty="0" err="1">
                <a:solidFill>
                  <a:srgbClr val="000000"/>
                </a:solidFill>
                <a:latin typeface="Arial" charset="0"/>
              </a:rPr>
              <a:t>collegamento</a:t>
            </a:r>
            <a:r>
              <a:rPr lang="en-GB" altLang="it-IT" sz="1800" dirty="0">
                <a:solidFill>
                  <a:srgbClr val="000000"/>
                </a:solidFill>
                <a:latin typeface="Arial" charset="0"/>
              </a:rPr>
              <a:t> </a:t>
            </a:r>
            <a:r>
              <a:rPr lang="en-GB" altLang="it-IT" sz="1800" dirty="0" err="1">
                <a:solidFill>
                  <a:srgbClr val="000000"/>
                </a:solidFill>
                <a:latin typeface="Arial" charset="0"/>
              </a:rPr>
              <a:t>esistente</a:t>
            </a:r>
            <a:r>
              <a:rPr lang="en-GB" altLang="it-IT" sz="1800" dirty="0">
                <a:solidFill>
                  <a:srgbClr val="000000"/>
                </a:solidFill>
                <a:latin typeface="Arial" charset="0"/>
              </a:rPr>
              <a:t> </a:t>
            </a:r>
            <a:r>
              <a:rPr lang="en-GB" altLang="it-IT" sz="1800" dirty="0" err="1">
                <a:solidFill>
                  <a:srgbClr val="000000"/>
                </a:solidFill>
                <a:latin typeface="Arial" charset="0"/>
              </a:rPr>
              <a:t>tra</a:t>
            </a:r>
            <a:r>
              <a:rPr lang="en-GB" altLang="it-IT" sz="1800" dirty="0">
                <a:solidFill>
                  <a:srgbClr val="000000"/>
                </a:solidFill>
                <a:latin typeface="Arial" charset="0"/>
              </a:rPr>
              <a:t> </a:t>
            </a:r>
            <a:r>
              <a:rPr lang="en-GB" altLang="it-IT" sz="1800" dirty="0" err="1">
                <a:solidFill>
                  <a:srgbClr val="000000"/>
                </a:solidFill>
                <a:latin typeface="Arial" charset="0"/>
              </a:rPr>
              <a:t>ciascun</a:t>
            </a:r>
            <a:r>
              <a:rPr lang="en-GB" altLang="it-IT" sz="1800" dirty="0">
                <a:solidFill>
                  <a:srgbClr val="000000"/>
                </a:solidFill>
                <a:latin typeface="Arial" charset="0"/>
              </a:rPr>
              <a:t> </a:t>
            </a:r>
            <a:r>
              <a:rPr lang="en-GB" altLang="it-IT" sz="1800" dirty="0" err="1">
                <a:solidFill>
                  <a:srgbClr val="000000"/>
                </a:solidFill>
                <a:latin typeface="Arial" charset="0"/>
              </a:rPr>
              <a:t>documento</a:t>
            </a:r>
            <a:r>
              <a:rPr lang="en-GB" altLang="it-IT" sz="1800" dirty="0">
                <a:solidFill>
                  <a:srgbClr val="000000"/>
                </a:solidFill>
                <a:latin typeface="Arial" charset="0"/>
              </a:rPr>
              <a:t> </a:t>
            </a:r>
            <a:r>
              <a:rPr lang="en-GB" altLang="it-IT" sz="1800" dirty="0" err="1">
                <a:solidFill>
                  <a:srgbClr val="000000"/>
                </a:solidFill>
                <a:latin typeface="Arial" charset="0"/>
              </a:rPr>
              <a:t>ricevuto</a:t>
            </a:r>
            <a:r>
              <a:rPr lang="en-GB" altLang="it-IT" sz="1800" dirty="0">
                <a:solidFill>
                  <a:srgbClr val="000000"/>
                </a:solidFill>
                <a:latin typeface="Arial" charset="0"/>
              </a:rPr>
              <a:t> </a:t>
            </a:r>
            <a:r>
              <a:rPr lang="en-GB" altLang="it-IT" sz="1800" dirty="0" err="1">
                <a:solidFill>
                  <a:srgbClr val="000000"/>
                </a:solidFill>
                <a:latin typeface="Arial" charset="0"/>
              </a:rPr>
              <a:t>dall’Amministrazione</a:t>
            </a:r>
            <a:r>
              <a:rPr lang="en-GB" altLang="it-IT" sz="1800" dirty="0">
                <a:solidFill>
                  <a:srgbClr val="000000"/>
                </a:solidFill>
                <a:latin typeface="Arial" charset="0"/>
              </a:rPr>
              <a:t> e </a:t>
            </a:r>
            <a:r>
              <a:rPr lang="en-GB" altLang="it-IT" sz="1800" dirty="0" err="1">
                <a:solidFill>
                  <a:srgbClr val="000000"/>
                </a:solidFill>
                <a:latin typeface="Arial" charset="0"/>
              </a:rPr>
              <a:t>quelli</a:t>
            </a:r>
            <a:r>
              <a:rPr lang="en-GB" altLang="it-IT" sz="1800" dirty="0">
                <a:solidFill>
                  <a:srgbClr val="000000"/>
                </a:solidFill>
                <a:latin typeface="Arial" charset="0"/>
              </a:rPr>
              <a:t> </a:t>
            </a:r>
            <a:r>
              <a:rPr lang="en-GB" altLang="it-IT" sz="1800" dirty="0" err="1">
                <a:solidFill>
                  <a:srgbClr val="000000"/>
                </a:solidFill>
                <a:latin typeface="Arial" charset="0"/>
              </a:rPr>
              <a:t>formati</a:t>
            </a:r>
            <a:r>
              <a:rPr lang="en-GB" altLang="it-IT" sz="1800" dirty="0">
                <a:solidFill>
                  <a:srgbClr val="000000"/>
                </a:solidFill>
                <a:latin typeface="Arial" charset="0"/>
              </a:rPr>
              <a:t> </a:t>
            </a:r>
            <a:r>
              <a:rPr lang="en-GB" altLang="it-IT" sz="1800" dirty="0" err="1">
                <a:solidFill>
                  <a:srgbClr val="000000"/>
                </a:solidFill>
                <a:latin typeface="Arial" charset="0"/>
              </a:rPr>
              <a:t>dalla</a:t>
            </a:r>
            <a:r>
              <a:rPr lang="en-GB" altLang="it-IT" sz="1800" dirty="0">
                <a:solidFill>
                  <a:srgbClr val="000000"/>
                </a:solidFill>
                <a:latin typeface="Arial" charset="0"/>
              </a:rPr>
              <a:t> </a:t>
            </a:r>
            <a:r>
              <a:rPr lang="en-GB" altLang="it-IT" sz="1800" dirty="0" err="1">
                <a:solidFill>
                  <a:srgbClr val="000000"/>
                </a:solidFill>
                <a:latin typeface="Arial" charset="0"/>
              </a:rPr>
              <a:t>stessa</a:t>
            </a:r>
            <a:r>
              <a:rPr lang="en-GB" altLang="it-IT" sz="1800" dirty="0">
                <a:solidFill>
                  <a:srgbClr val="000000"/>
                </a:solidFill>
                <a:latin typeface="Arial" charset="0"/>
              </a:rPr>
              <a:t> </a:t>
            </a:r>
            <a:r>
              <a:rPr lang="en-GB" altLang="it-IT" sz="1800" dirty="0" err="1">
                <a:solidFill>
                  <a:srgbClr val="000000"/>
                </a:solidFill>
                <a:latin typeface="Arial" charset="0"/>
              </a:rPr>
              <a:t>nell’adozione</a:t>
            </a:r>
            <a:r>
              <a:rPr lang="en-GB" altLang="it-IT" sz="1800" dirty="0">
                <a:solidFill>
                  <a:srgbClr val="000000"/>
                </a:solidFill>
                <a:latin typeface="Arial" charset="0"/>
              </a:rPr>
              <a:t>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provvedimenti</a:t>
            </a:r>
            <a:r>
              <a:rPr lang="en-GB" altLang="it-IT" sz="1800" dirty="0">
                <a:solidFill>
                  <a:srgbClr val="000000"/>
                </a:solidFill>
                <a:latin typeface="Arial" charset="0"/>
              </a:rPr>
              <a:t> </a:t>
            </a:r>
            <a:r>
              <a:rPr lang="en-GB" altLang="it-IT" sz="1800" dirty="0" err="1">
                <a:solidFill>
                  <a:srgbClr val="000000"/>
                </a:solidFill>
                <a:latin typeface="Arial" charset="0"/>
              </a:rPr>
              <a:t>finali</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Consentire</a:t>
            </a:r>
            <a:r>
              <a:rPr lang="en-GB" altLang="it-IT" sz="1800" dirty="0">
                <a:solidFill>
                  <a:srgbClr val="000000"/>
                </a:solidFill>
                <a:latin typeface="Arial" charset="0"/>
              </a:rPr>
              <a:t> </a:t>
            </a:r>
            <a:r>
              <a:rPr lang="en-GB" altLang="it-IT" sz="1800" dirty="0" err="1">
                <a:solidFill>
                  <a:srgbClr val="000000"/>
                </a:solidFill>
                <a:latin typeface="Arial" charset="0"/>
              </a:rPr>
              <a:t>il</a:t>
            </a:r>
            <a:r>
              <a:rPr lang="en-GB" altLang="it-IT" sz="1800" dirty="0">
                <a:solidFill>
                  <a:srgbClr val="000000"/>
                </a:solidFill>
                <a:latin typeface="Arial" charset="0"/>
              </a:rPr>
              <a:t> </a:t>
            </a:r>
            <a:r>
              <a:rPr lang="en-GB" altLang="it-IT" sz="1800" dirty="0" err="1">
                <a:solidFill>
                  <a:srgbClr val="000000"/>
                </a:solidFill>
                <a:latin typeface="Arial" charset="0"/>
              </a:rPr>
              <a:t>reperimento</a:t>
            </a:r>
            <a:r>
              <a:rPr lang="en-GB" altLang="it-IT" sz="1800" dirty="0">
                <a:solidFill>
                  <a:srgbClr val="000000"/>
                </a:solidFill>
                <a:latin typeface="Arial" charset="0"/>
              </a:rPr>
              <a:t> </a:t>
            </a:r>
            <a:r>
              <a:rPr lang="en-GB" altLang="it-IT" sz="1800" dirty="0" err="1">
                <a:solidFill>
                  <a:srgbClr val="000000"/>
                </a:solidFill>
                <a:latin typeface="Arial" charset="0"/>
              </a:rPr>
              <a:t>delle</a:t>
            </a:r>
            <a:r>
              <a:rPr lang="en-GB" altLang="it-IT" sz="1800" dirty="0">
                <a:solidFill>
                  <a:srgbClr val="000000"/>
                </a:solidFill>
                <a:latin typeface="Arial" charset="0"/>
              </a:rPr>
              <a:t> </a:t>
            </a:r>
            <a:r>
              <a:rPr lang="en-GB" altLang="it-IT" sz="1800" dirty="0" err="1">
                <a:solidFill>
                  <a:srgbClr val="000000"/>
                </a:solidFill>
                <a:latin typeface="Arial" charset="0"/>
              </a:rPr>
              <a:t>informazioni</a:t>
            </a:r>
            <a:r>
              <a:rPr lang="en-GB" altLang="it-IT" sz="1800" dirty="0">
                <a:solidFill>
                  <a:srgbClr val="000000"/>
                </a:solidFill>
                <a:latin typeface="Arial" charset="0"/>
              </a:rPr>
              <a:t> </a:t>
            </a:r>
            <a:r>
              <a:rPr lang="en-GB" altLang="it-IT" sz="1800" dirty="0" err="1">
                <a:solidFill>
                  <a:srgbClr val="000000"/>
                </a:solidFill>
                <a:latin typeface="Arial" charset="0"/>
              </a:rPr>
              <a:t>riguardanti</a:t>
            </a:r>
            <a:r>
              <a:rPr lang="en-GB" altLang="it-IT" sz="1800" dirty="0">
                <a:solidFill>
                  <a:srgbClr val="000000"/>
                </a:solidFill>
                <a:latin typeface="Arial" charset="0"/>
              </a:rPr>
              <a:t> </a:t>
            </a:r>
            <a:r>
              <a:rPr lang="en-GB" altLang="it-IT" sz="1800" dirty="0" err="1">
                <a:solidFill>
                  <a:srgbClr val="000000"/>
                </a:solidFill>
                <a:latin typeface="Arial" charset="0"/>
              </a:rPr>
              <a:t>i</a:t>
            </a:r>
            <a:r>
              <a:rPr lang="en-GB" altLang="it-IT" sz="1800" dirty="0">
                <a:solidFill>
                  <a:srgbClr val="000000"/>
                </a:solidFill>
                <a:latin typeface="Arial" charset="0"/>
              </a:rPr>
              <a:t> </a:t>
            </a:r>
            <a:r>
              <a:rPr lang="en-GB" altLang="it-IT" sz="1800" dirty="0" err="1">
                <a:solidFill>
                  <a:srgbClr val="000000"/>
                </a:solidFill>
                <a:latin typeface="Arial" charset="0"/>
              </a:rPr>
              <a:t>documenti</a:t>
            </a:r>
            <a:r>
              <a:rPr lang="en-GB" altLang="it-IT" sz="1800" dirty="0">
                <a:solidFill>
                  <a:srgbClr val="000000"/>
                </a:solidFill>
                <a:latin typeface="Arial" charset="0"/>
              </a:rPr>
              <a:t> </a:t>
            </a:r>
            <a:r>
              <a:rPr lang="en-GB" altLang="it-IT" sz="1800" dirty="0" err="1">
                <a:solidFill>
                  <a:srgbClr val="000000"/>
                </a:solidFill>
                <a:latin typeface="Arial" charset="0"/>
              </a:rPr>
              <a:t>registrati</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Consentire</a:t>
            </a:r>
            <a:r>
              <a:rPr lang="en-GB" altLang="it-IT" sz="1800" dirty="0">
                <a:solidFill>
                  <a:srgbClr val="000000"/>
                </a:solidFill>
                <a:latin typeface="Arial" charset="0"/>
              </a:rPr>
              <a:t> </a:t>
            </a:r>
            <a:r>
              <a:rPr lang="en-GB" altLang="it-IT" sz="1800" dirty="0" err="1">
                <a:solidFill>
                  <a:srgbClr val="000000"/>
                </a:solidFill>
                <a:latin typeface="Arial" charset="0"/>
              </a:rPr>
              <a:t>l’accesso</a:t>
            </a:r>
            <a:r>
              <a:rPr lang="en-GB" altLang="it-IT" sz="1800" dirty="0">
                <a:solidFill>
                  <a:srgbClr val="000000"/>
                </a:solidFill>
                <a:latin typeface="Arial" charset="0"/>
              </a:rPr>
              <a:t> </a:t>
            </a:r>
            <a:r>
              <a:rPr lang="en-GB" altLang="it-IT" sz="1800" dirty="0" err="1">
                <a:solidFill>
                  <a:srgbClr val="000000"/>
                </a:solidFill>
                <a:latin typeface="Arial" charset="0"/>
              </a:rPr>
              <a:t>alle</a:t>
            </a:r>
            <a:r>
              <a:rPr lang="en-GB" altLang="it-IT" sz="1800" dirty="0">
                <a:solidFill>
                  <a:srgbClr val="000000"/>
                </a:solidFill>
                <a:latin typeface="Arial" charset="0"/>
              </a:rPr>
              <a:t> </a:t>
            </a:r>
            <a:r>
              <a:rPr lang="en-GB" altLang="it-IT" sz="1800" dirty="0" err="1">
                <a:solidFill>
                  <a:srgbClr val="000000"/>
                </a:solidFill>
                <a:latin typeface="Arial" charset="0"/>
              </a:rPr>
              <a:t>informazioni</a:t>
            </a:r>
            <a:r>
              <a:rPr lang="en-GB" altLang="it-IT" sz="1800" dirty="0">
                <a:solidFill>
                  <a:srgbClr val="000000"/>
                </a:solidFill>
                <a:latin typeface="Arial" charset="0"/>
              </a:rPr>
              <a:t> </a:t>
            </a:r>
            <a:r>
              <a:rPr lang="en-GB" altLang="it-IT" sz="1800" dirty="0" err="1">
                <a:solidFill>
                  <a:srgbClr val="000000"/>
                </a:solidFill>
                <a:latin typeface="Arial" charset="0"/>
              </a:rPr>
              <a:t>da</a:t>
            </a:r>
            <a:r>
              <a:rPr lang="en-GB" altLang="it-IT" sz="1800" dirty="0">
                <a:solidFill>
                  <a:srgbClr val="000000"/>
                </a:solidFill>
                <a:latin typeface="Arial" charset="0"/>
              </a:rPr>
              <a:t> parte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soggetti</a:t>
            </a:r>
            <a:r>
              <a:rPr lang="en-GB" altLang="it-IT" sz="1800" dirty="0">
                <a:solidFill>
                  <a:srgbClr val="000000"/>
                </a:solidFill>
                <a:latin typeface="Arial" charset="0"/>
              </a:rPr>
              <a:t> </a:t>
            </a:r>
            <a:r>
              <a:rPr lang="en-GB" altLang="it-IT" sz="1800" dirty="0" err="1">
                <a:solidFill>
                  <a:srgbClr val="000000"/>
                </a:solidFill>
                <a:latin typeface="Arial" charset="0"/>
              </a:rPr>
              <a:t>interessati</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Garantire</a:t>
            </a:r>
            <a:r>
              <a:rPr lang="en-GB" altLang="it-IT" sz="1800" dirty="0">
                <a:solidFill>
                  <a:srgbClr val="000000"/>
                </a:solidFill>
                <a:latin typeface="Arial" charset="0"/>
              </a:rPr>
              <a:t> la </a:t>
            </a:r>
            <a:r>
              <a:rPr lang="en-GB" altLang="it-IT" sz="1800" dirty="0" err="1">
                <a:solidFill>
                  <a:srgbClr val="000000"/>
                </a:solidFill>
                <a:latin typeface="Arial" charset="0"/>
              </a:rPr>
              <a:t>corretta</a:t>
            </a:r>
            <a:r>
              <a:rPr lang="en-GB" altLang="it-IT" sz="1800" dirty="0">
                <a:solidFill>
                  <a:srgbClr val="000000"/>
                </a:solidFill>
                <a:latin typeface="Arial" charset="0"/>
              </a:rPr>
              <a:t> </a:t>
            </a:r>
            <a:r>
              <a:rPr lang="en-GB" altLang="it-IT" sz="1800" dirty="0" err="1">
                <a:solidFill>
                  <a:srgbClr val="000000"/>
                </a:solidFill>
                <a:latin typeface="Arial" charset="0"/>
              </a:rPr>
              <a:t>organizzazione</a:t>
            </a:r>
            <a:r>
              <a:rPr lang="en-GB" altLang="it-IT" sz="1800" dirty="0">
                <a:solidFill>
                  <a:srgbClr val="000000"/>
                </a:solidFill>
                <a:latin typeface="Arial" charset="0"/>
              </a:rPr>
              <a:t>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documenti</a:t>
            </a:r>
            <a:r>
              <a:rPr lang="en-GB" altLang="it-IT" sz="1800" dirty="0">
                <a:solidFill>
                  <a:srgbClr val="000000"/>
                </a:solidFill>
                <a:latin typeface="Arial" charset="0"/>
              </a:rPr>
              <a:t> </a:t>
            </a:r>
            <a:r>
              <a:rPr lang="en-GB" altLang="it-IT" sz="1800" dirty="0" err="1">
                <a:solidFill>
                  <a:srgbClr val="000000"/>
                </a:solidFill>
                <a:latin typeface="Arial" charset="0"/>
              </a:rPr>
              <a:t>nell’ambito</a:t>
            </a:r>
            <a:r>
              <a:rPr lang="en-GB" altLang="it-IT" sz="1800" dirty="0">
                <a:solidFill>
                  <a:srgbClr val="000000"/>
                </a:solidFill>
                <a:latin typeface="Arial" charset="0"/>
              </a:rPr>
              <a:t> del </a:t>
            </a:r>
            <a:r>
              <a:rPr lang="en-GB" altLang="it-IT" sz="1800" dirty="0" err="1">
                <a:solidFill>
                  <a:srgbClr val="000000"/>
                </a:solidFill>
                <a:latin typeface="Arial" charset="0"/>
              </a:rPr>
              <a:t>sistema</a:t>
            </a:r>
            <a:r>
              <a:rPr lang="en-GB" altLang="it-IT" sz="1800" dirty="0">
                <a:solidFill>
                  <a:srgbClr val="000000"/>
                </a:solidFill>
                <a:latin typeface="Arial" charset="0"/>
              </a:rPr>
              <a:t> </a:t>
            </a:r>
            <a:r>
              <a:rPr lang="en-GB" altLang="it-IT" sz="1800" dirty="0" err="1">
                <a:solidFill>
                  <a:srgbClr val="000000"/>
                </a:solidFill>
                <a:latin typeface="Arial" charset="0"/>
              </a:rPr>
              <a:t>di</a:t>
            </a:r>
            <a:r>
              <a:rPr lang="en-GB" altLang="it-IT" sz="1800" dirty="0">
                <a:solidFill>
                  <a:srgbClr val="000000"/>
                </a:solidFill>
                <a:latin typeface="Arial" charset="0"/>
              </a:rPr>
              <a:t> </a:t>
            </a:r>
            <a:r>
              <a:rPr lang="en-GB" altLang="it-IT" sz="1800" dirty="0" err="1">
                <a:solidFill>
                  <a:srgbClr val="000000"/>
                </a:solidFill>
                <a:latin typeface="Arial" charset="0"/>
              </a:rPr>
              <a:t>classificazione</a:t>
            </a:r>
            <a:r>
              <a:rPr lang="en-GB" altLang="it-IT" sz="1800" dirty="0">
                <a:solidFill>
                  <a:srgbClr val="000000"/>
                </a:solidFill>
                <a:latin typeface="Arial" charset="0"/>
              </a:rPr>
              <a:t> </a:t>
            </a:r>
            <a:r>
              <a:rPr lang="en-GB" altLang="it-IT" sz="1800" dirty="0" err="1">
                <a:solidFill>
                  <a:srgbClr val="000000"/>
                </a:solidFill>
                <a:latin typeface="Arial" charset="0"/>
              </a:rPr>
              <a:t>d’archivio</a:t>
            </a:r>
            <a:r>
              <a:rPr lang="en-GB" altLang="it-IT" sz="1800" dirty="0">
                <a:solidFill>
                  <a:srgbClr val="000000"/>
                </a:solidFill>
                <a:latin typeface="Arial" charset="0"/>
              </a:rPr>
              <a:t> </a:t>
            </a:r>
            <a:r>
              <a:rPr lang="en-GB" altLang="it-IT" sz="1800" dirty="0" err="1">
                <a:solidFill>
                  <a:srgbClr val="000000"/>
                </a:solidFill>
                <a:latin typeface="Arial" charset="0"/>
              </a:rPr>
              <a:t>adottato</a:t>
            </a:r>
            <a:endParaRPr lang="en-GB" altLang="it-IT" sz="1800" dirty="0">
              <a:solidFill>
                <a:srgbClr val="000000"/>
              </a:solidFill>
              <a:latin typeface="Arial" charset="0"/>
            </a:endParaRP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Possibilità</a:t>
            </a:r>
            <a:r>
              <a:rPr lang="en-GB" altLang="it-IT" sz="1800" dirty="0">
                <a:solidFill>
                  <a:srgbClr val="000000"/>
                </a:solidFill>
                <a:latin typeface="Arial" charset="0"/>
              </a:rPr>
              <a:t> </a:t>
            </a:r>
            <a:r>
              <a:rPr lang="en-GB" altLang="it-IT" sz="1800" dirty="0" err="1">
                <a:solidFill>
                  <a:srgbClr val="000000"/>
                </a:solidFill>
                <a:latin typeface="Arial" charset="0"/>
              </a:rPr>
              <a:t>di</a:t>
            </a:r>
            <a:r>
              <a:rPr lang="en-GB" altLang="it-IT" sz="1800" dirty="0">
                <a:solidFill>
                  <a:srgbClr val="000000"/>
                </a:solidFill>
                <a:latin typeface="Arial" charset="0"/>
              </a:rPr>
              <a:t> </a:t>
            </a:r>
            <a:r>
              <a:rPr lang="en-GB" altLang="it-IT" sz="1800" dirty="0" err="1">
                <a:solidFill>
                  <a:srgbClr val="000000"/>
                </a:solidFill>
                <a:latin typeface="Arial" charset="0"/>
              </a:rPr>
              <a:t>produrre</a:t>
            </a:r>
            <a:r>
              <a:rPr lang="en-GB" altLang="it-IT" sz="1800" dirty="0">
                <a:solidFill>
                  <a:srgbClr val="000000"/>
                </a:solidFill>
                <a:latin typeface="Arial" charset="0"/>
              </a:rPr>
              <a:t> </a:t>
            </a:r>
            <a:r>
              <a:rPr lang="en-GB" altLang="it-IT" sz="1800" dirty="0" err="1">
                <a:solidFill>
                  <a:srgbClr val="000000"/>
                </a:solidFill>
                <a:latin typeface="Arial" charset="0"/>
              </a:rPr>
              <a:t>il</a:t>
            </a:r>
            <a:r>
              <a:rPr lang="en-GB" altLang="it-IT" sz="1800" dirty="0">
                <a:solidFill>
                  <a:srgbClr val="000000"/>
                </a:solidFill>
                <a:latin typeface="Arial" charset="0"/>
              </a:rPr>
              <a:t> </a:t>
            </a:r>
            <a:r>
              <a:rPr lang="en-GB" altLang="it-IT" sz="1800" dirty="0" err="1">
                <a:solidFill>
                  <a:srgbClr val="000000"/>
                </a:solidFill>
                <a:latin typeface="Arial" charset="0"/>
              </a:rPr>
              <a:t>registro</a:t>
            </a:r>
            <a:r>
              <a:rPr lang="en-GB" altLang="it-IT" sz="1800" dirty="0">
                <a:solidFill>
                  <a:srgbClr val="000000"/>
                </a:solidFill>
                <a:latin typeface="Arial" charset="0"/>
              </a:rPr>
              <a:t> </a:t>
            </a:r>
            <a:r>
              <a:rPr lang="en-GB" altLang="it-IT" sz="1800" dirty="0" err="1">
                <a:solidFill>
                  <a:srgbClr val="000000"/>
                </a:solidFill>
                <a:latin typeface="Arial" charset="0"/>
              </a:rPr>
              <a:t>giornaliero</a:t>
            </a:r>
            <a:r>
              <a:rPr lang="en-GB" altLang="it-IT" sz="1800" dirty="0">
                <a:solidFill>
                  <a:srgbClr val="000000"/>
                </a:solidFill>
                <a:latin typeface="Arial" charset="0"/>
              </a:rPr>
              <a:t> </a:t>
            </a:r>
            <a:r>
              <a:rPr lang="en-GB" altLang="it-IT" sz="1800" dirty="0" err="1">
                <a:solidFill>
                  <a:srgbClr val="000000"/>
                </a:solidFill>
                <a:latin typeface="Arial" charset="0"/>
              </a:rPr>
              <a:t>di</a:t>
            </a:r>
            <a:r>
              <a:rPr lang="en-GB" altLang="it-IT" sz="1800" dirty="0">
                <a:solidFill>
                  <a:srgbClr val="000000"/>
                </a:solidFill>
                <a:latin typeface="Arial" charset="0"/>
              </a:rPr>
              <a:t> </a:t>
            </a:r>
            <a:r>
              <a:rPr lang="en-GB" altLang="it-IT" sz="1800" dirty="0" err="1">
                <a:solidFill>
                  <a:srgbClr val="000000"/>
                </a:solidFill>
                <a:latin typeface="Arial" charset="0"/>
              </a:rPr>
              <a:t>protocollo</a:t>
            </a:r>
            <a:r>
              <a:rPr lang="en-GB" altLang="it-IT" sz="1800" dirty="0">
                <a:solidFill>
                  <a:srgbClr val="000000"/>
                </a:solidFill>
                <a:latin typeface="Arial" charset="0"/>
              </a:rPr>
              <a:t> (art. 53.2)</a:t>
            </a: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Possibilità</a:t>
            </a:r>
            <a:r>
              <a:rPr lang="en-GB" altLang="it-IT" sz="1800" dirty="0">
                <a:solidFill>
                  <a:srgbClr val="000000"/>
                </a:solidFill>
                <a:latin typeface="Arial" charset="0"/>
              </a:rPr>
              <a:t> </a:t>
            </a:r>
            <a:r>
              <a:rPr lang="en-GB" altLang="it-IT" sz="1800" dirty="0" err="1">
                <a:solidFill>
                  <a:srgbClr val="000000"/>
                </a:solidFill>
                <a:latin typeface="Arial" charset="0"/>
              </a:rPr>
              <a:t>di</a:t>
            </a:r>
            <a:r>
              <a:rPr lang="en-GB" altLang="it-IT" sz="1800" dirty="0">
                <a:solidFill>
                  <a:srgbClr val="000000"/>
                </a:solidFill>
                <a:latin typeface="Arial" charset="0"/>
              </a:rPr>
              <a:t> </a:t>
            </a:r>
            <a:r>
              <a:rPr lang="en-GB" altLang="it-IT" sz="1800" dirty="0" err="1">
                <a:solidFill>
                  <a:srgbClr val="000000"/>
                </a:solidFill>
                <a:latin typeface="Arial" charset="0"/>
              </a:rPr>
              <a:t>elaborazioni</a:t>
            </a:r>
            <a:r>
              <a:rPr lang="en-GB" altLang="it-IT" sz="1800" dirty="0">
                <a:solidFill>
                  <a:srgbClr val="000000"/>
                </a:solidFill>
                <a:latin typeface="Arial" charset="0"/>
              </a:rPr>
              <a:t> </a:t>
            </a:r>
            <a:r>
              <a:rPr lang="en-GB" altLang="it-IT" sz="1800" dirty="0" err="1">
                <a:solidFill>
                  <a:srgbClr val="000000"/>
                </a:solidFill>
                <a:latin typeface="Arial" charset="0"/>
              </a:rPr>
              <a:t>statistiche</a:t>
            </a:r>
            <a:r>
              <a:rPr lang="en-GB" altLang="it-IT" sz="1800" dirty="0">
                <a:solidFill>
                  <a:srgbClr val="000000"/>
                </a:solidFill>
                <a:latin typeface="Arial" charset="0"/>
              </a:rPr>
              <a:t> a </a:t>
            </a:r>
            <a:r>
              <a:rPr lang="en-GB" altLang="it-IT" sz="1800" dirty="0" err="1">
                <a:solidFill>
                  <a:srgbClr val="000000"/>
                </a:solidFill>
                <a:latin typeface="Arial" charset="0"/>
              </a:rPr>
              <a:t>scopo</a:t>
            </a:r>
            <a:r>
              <a:rPr lang="en-GB" altLang="it-IT" sz="1800" dirty="0">
                <a:solidFill>
                  <a:srgbClr val="000000"/>
                </a:solidFill>
                <a:latin typeface="Arial" charset="0"/>
              </a:rPr>
              <a:t> </a:t>
            </a:r>
            <a:r>
              <a:rPr lang="en-GB" altLang="it-IT" sz="1800" dirty="0" err="1">
                <a:solidFill>
                  <a:srgbClr val="000000"/>
                </a:solidFill>
                <a:latin typeface="Arial" charset="0"/>
              </a:rPr>
              <a:t>di</a:t>
            </a:r>
            <a:r>
              <a:rPr lang="en-GB" altLang="it-IT" sz="1800" dirty="0">
                <a:solidFill>
                  <a:srgbClr val="000000"/>
                </a:solidFill>
                <a:latin typeface="Arial" charset="0"/>
              </a:rPr>
              <a:t> </a:t>
            </a:r>
            <a:r>
              <a:rPr lang="en-GB" altLang="it-IT" sz="1800" dirty="0" err="1">
                <a:solidFill>
                  <a:srgbClr val="000000"/>
                </a:solidFill>
                <a:latin typeface="Arial" charset="0"/>
              </a:rPr>
              <a:t>controllo</a:t>
            </a:r>
            <a:r>
              <a:rPr lang="en-GB" altLang="it-IT" sz="1800" dirty="0">
                <a:solidFill>
                  <a:srgbClr val="000000"/>
                </a:solidFill>
                <a:latin typeface="Arial" charset="0"/>
              </a:rPr>
              <a:t> </a:t>
            </a:r>
            <a:r>
              <a:rPr lang="en-GB" altLang="it-IT" sz="1800" dirty="0" err="1">
                <a:solidFill>
                  <a:srgbClr val="000000"/>
                </a:solidFill>
                <a:latin typeface="Arial" charset="0"/>
              </a:rPr>
              <a:t>interno</a:t>
            </a:r>
            <a:r>
              <a:rPr lang="en-GB" altLang="it-IT" sz="1800" dirty="0">
                <a:solidFill>
                  <a:srgbClr val="000000"/>
                </a:solidFill>
                <a:latin typeface="Arial" charset="0"/>
              </a:rPr>
              <a:t> (art. 58.3)</a:t>
            </a:r>
          </a:p>
          <a:p>
            <a:pPr marL="284163" indent="-284163">
              <a:lnSpc>
                <a:spcPct val="115000"/>
              </a:lnSpc>
              <a:buClr>
                <a:srgbClr val="000000"/>
              </a:buClr>
              <a:buSzPct val="100000"/>
              <a:buFont typeface="Wingdings" pitchFamily="2"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en-GB" altLang="it-IT" sz="1800" dirty="0" err="1">
                <a:solidFill>
                  <a:srgbClr val="000000"/>
                </a:solidFill>
                <a:latin typeface="Arial" charset="0"/>
              </a:rPr>
              <a:t>Gestione</a:t>
            </a:r>
            <a:r>
              <a:rPr lang="en-GB" altLang="it-IT" sz="1800" dirty="0">
                <a:solidFill>
                  <a:srgbClr val="000000"/>
                </a:solidFill>
                <a:latin typeface="Arial" charset="0"/>
              </a:rPr>
              <a:t> </a:t>
            </a:r>
            <a:r>
              <a:rPr lang="en-GB" altLang="it-IT" sz="1800" dirty="0" err="1">
                <a:solidFill>
                  <a:srgbClr val="000000"/>
                </a:solidFill>
                <a:latin typeface="Arial" charset="0"/>
              </a:rPr>
              <a:t>dello</a:t>
            </a:r>
            <a:r>
              <a:rPr lang="en-GB" altLang="it-IT" sz="1800" dirty="0">
                <a:solidFill>
                  <a:srgbClr val="000000"/>
                </a:solidFill>
                <a:latin typeface="Arial" charset="0"/>
              </a:rPr>
              <a:t> </a:t>
            </a:r>
            <a:r>
              <a:rPr lang="en-GB" altLang="it-IT" sz="1800" dirty="0" err="1">
                <a:solidFill>
                  <a:srgbClr val="000000"/>
                </a:solidFill>
                <a:latin typeface="Arial" charset="0"/>
              </a:rPr>
              <a:t>storico</a:t>
            </a:r>
            <a:r>
              <a:rPr lang="en-GB" altLang="it-IT" sz="1800" dirty="0">
                <a:solidFill>
                  <a:srgbClr val="000000"/>
                </a:solidFill>
                <a:latin typeface="Arial" charset="0"/>
              </a:rPr>
              <a:t> </a:t>
            </a:r>
            <a:r>
              <a:rPr lang="en-GB" altLang="it-IT" sz="1800" dirty="0" err="1">
                <a:solidFill>
                  <a:srgbClr val="000000"/>
                </a:solidFill>
                <a:latin typeface="Arial" charset="0"/>
              </a:rPr>
              <a:t>dei</a:t>
            </a:r>
            <a:r>
              <a:rPr lang="en-GB" altLang="it-IT" sz="1800" dirty="0">
                <a:solidFill>
                  <a:srgbClr val="000000"/>
                </a:solidFill>
                <a:latin typeface="Arial" charset="0"/>
              </a:rPr>
              <a:t> </a:t>
            </a:r>
            <a:r>
              <a:rPr lang="en-GB" altLang="it-IT" sz="1800" dirty="0" err="1">
                <a:solidFill>
                  <a:srgbClr val="000000"/>
                </a:solidFill>
                <a:latin typeface="Arial" charset="0"/>
              </a:rPr>
              <a:t>dati</a:t>
            </a:r>
            <a:r>
              <a:rPr lang="en-GB" altLang="it-IT" sz="1800" dirty="0">
                <a:solidFill>
                  <a:srgbClr val="000000"/>
                </a:solidFill>
                <a:latin typeface="Arial" charset="0"/>
              </a:rPr>
              <a:t>, </a:t>
            </a:r>
            <a:r>
              <a:rPr lang="en-GB" altLang="it-IT" sz="1800" dirty="0" err="1">
                <a:solidFill>
                  <a:srgbClr val="000000"/>
                </a:solidFill>
                <a:latin typeface="Arial" charset="0"/>
              </a:rPr>
              <a:t>modifiche</a:t>
            </a:r>
            <a:r>
              <a:rPr lang="en-GB" altLang="it-IT" sz="1800" dirty="0">
                <a:solidFill>
                  <a:srgbClr val="000000"/>
                </a:solidFill>
                <a:latin typeface="Arial" charset="0"/>
              </a:rPr>
              <a:t>, </a:t>
            </a:r>
            <a:r>
              <a:rPr lang="en-GB" altLang="it-IT" sz="1800" dirty="0" err="1">
                <a:solidFill>
                  <a:srgbClr val="000000"/>
                </a:solidFill>
                <a:latin typeface="Arial" charset="0"/>
              </a:rPr>
              <a:t>annullamenti</a:t>
            </a:r>
            <a:r>
              <a:rPr lang="en-GB" altLang="it-IT" sz="1800" dirty="0">
                <a:solidFill>
                  <a:srgbClr val="000000"/>
                </a:solidFill>
                <a:latin typeface="Arial" charset="0"/>
              </a:rPr>
              <a:t>, etc… (art. 54)</a:t>
            </a:r>
          </a:p>
        </p:txBody>
      </p:sp>
      <p:sp>
        <p:nvSpPr>
          <p:cNvPr id="24581" name="Rectangle 3"/>
          <p:cNvSpPr>
            <a:spLocks noChangeArrowheads="1"/>
          </p:cNvSpPr>
          <p:nvPr/>
        </p:nvSpPr>
        <p:spPr bwMode="auto">
          <a:xfrm>
            <a:off x="539750" y="333375"/>
            <a:ext cx="8016875" cy="533400"/>
          </a:xfrm>
          <a:prstGeom prst="rect">
            <a:avLst/>
          </a:prstGeom>
          <a:noFill/>
          <a:ln w="9525">
            <a:noFill/>
            <a:round/>
            <a:headEnd/>
            <a:tailEnd/>
          </a:ln>
        </p:spPr>
        <p:txBody>
          <a:bodyPr lIns="90000" tIns="46800" rIns="90000" bIns="46800" anchor="ctr"/>
          <a:lstStyle/>
          <a:p>
            <a:pPr eaLnBrk="1" hangingPunct="1">
              <a:lnSpc>
                <a:spcPct val="8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a:solidFill>
                  <a:srgbClr val="000000"/>
                </a:solidFill>
                <a:latin typeface="Arial" charset="0"/>
              </a:rPr>
              <a:t>D.P.R. 28 dicembre 2000, n. 445 – Capo IV</a:t>
            </a:r>
            <a:br>
              <a:rPr lang="en-GB" altLang="it-IT" sz="2800" b="1">
                <a:solidFill>
                  <a:srgbClr val="000000"/>
                </a:solidFill>
                <a:latin typeface="Arial" charset="0"/>
              </a:rPr>
            </a:br>
            <a:r>
              <a:rPr lang="en-GB" altLang="it-IT" sz="2800">
                <a:solidFill>
                  <a:srgbClr val="000000"/>
                </a:solidFill>
                <a:latin typeface="Arial" charset="0"/>
              </a:rPr>
              <a:t>Servizio per la gestione informatica dei documenti</a:t>
            </a:r>
          </a:p>
        </p:txBody>
      </p:sp>
      <p:pic>
        <p:nvPicPr>
          <p:cNvPr id="6"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1412776"/>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ontarini28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348880"/>
            <a:ext cx="6084888" cy="481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descr="osservatorioPag1 28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06928" y="3422333"/>
            <a:ext cx="30464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descr="osservatorioPag2 28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4888" y="0"/>
            <a:ext cx="3033712"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Rettangolo 5"/>
          <p:cNvSpPr>
            <a:spLocks noChangeArrowheads="1"/>
          </p:cNvSpPr>
          <p:nvPr/>
        </p:nvSpPr>
        <p:spPr bwMode="auto">
          <a:xfrm>
            <a:off x="683568" y="302868"/>
            <a:ext cx="4572000" cy="81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err="1" smtClean="0"/>
              <a:t>Catastico</a:t>
            </a:r>
            <a:r>
              <a:rPr lang="it-IT" altLang="it-IT" sz="1800" dirty="0" smtClean="0"/>
              <a:t>  </a:t>
            </a:r>
            <a:r>
              <a:rPr lang="it-IT" altLang="it-IT" sz="1800" dirty="0"/>
              <a:t>di beni del territorio di Piazzola (Pd</a:t>
            </a:r>
            <a:r>
              <a:rPr lang="it-IT" altLang="it-IT" sz="1800" dirty="0" smtClean="0">
                <a:solidFill>
                  <a:schemeClr val="tx1">
                    <a:lumMod val="95000"/>
                    <a:lumOff val="5000"/>
                  </a:schemeClr>
                </a:solidFill>
              </a:rPr>
              <a:t>) </a:t>
            </a:r>
            <a:r>
              <a:rPr lang="it-IT" altLang="it-IT" sz="1100" i="1" dirty="0" err="1" smtClean="0">
                <a:solidFill>
                  <a:schemeClr val="tx1">
                    <a:lumMod val="95000"/>
                    <a:lumOff val="5000"/>
                  </a:schemeClr>
                </a:solidFill>
              </a:rPr>
              <a:t>ll</a:t>
            </a:r>
            <a:r>
              <a:rPr lang="it-IT" altLang="it-IT" sz="1100" i="1" dirty="0" smtClean="0">
                <a:solidFill>
                  <a:schemeClr val="tx1">
                    <a:lumMod val="95000"/>
                    <a:lumOff val="5000"/>
                  </a:schemeClr>
                </a:solidFill>
              </a:rPr>
              <a:t> presente degli archivi: fragilità dell’inizio dinamiche di sopravvivenza- </a:t>
            </a:r>
            <a:r>
              <a:rPr lang="it-IT" altLang="it-IT" sz="1100" i="1" dirty="0" smtClean="0">
                <a:ln>
                  <a:solidFill>
                    <a:srgbClr val="FF0000"/>
                  </a:solidFill>
                </a:ln>
                <a:solidFill>
                  <a:schemeClr val="tx1">
                    <a:lumMod val="95000"/>
                    <a:lumOff val="5000"/>
                  </a:schemeClr>
                </a:solidFill>
              </a:rPr>
              <a:t>Maria Volpato Venezia, 24 marzo 2014</a:t>
            </a:r>
            <a:endParaRPr lang="it-IT" altLang="it-IT" sz="1100" dirty="0">
              <a:solidFill>
                <a:schemeClr val="tx1">
                  <a:lumMod val="95000"/>
                  <a:lumOff val="5000"/>
                </a:schemeClr>
              </a:solidFill>
            </a:endParaRPr>
          </a:p>
        </p:txBody>
      </p:sp>
      <p:pic>
        <p:nvPicPr>
          <p:cNvPr id="9" name="Picture 8" descr="logo-save ORIGINAL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5012" y="800100"/>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6"/>
          <p:cNvSpPr>
            <a:spLocks noGrp="1"/>
          </p:cNvSpPr>
          <p:nvPr>
            <p:ph type="sldNum" sz="quarter" idx="12"/>
          </p:nvPr>
        </p:nvSpPr>
        <p:spPr>
          <a:noFill/>
          <a:ln>
            <a:round/>
            <a:headEnd/>
            <a:tailEnd/>
          </a:ln>
        </p:spPr>
        <p:txBody>
          <a:bodyPr/>
          <a:lstStyle/>
          <a:p>
            <a:fld id="{E1650EF2-73E6-4E5E-A4DD-0EC2460C824D}" type="slidenum">
              <a:rPr lang="en-GB" altLang="it-IT"/>
              <a:pPr/>
              <a:t>70</a:t>
            </a:fld>
            <a:endParaRPr lang="en-GB" altLang="it-IT"/>
          </a:p>
        </p:txBody>
      </p:sp>
      <p:sp>
        <p:nvSpPr>
          <p:cNvPr id="47107"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4000" smtClean="0">
                <a:latin typeface="Arial" charset="0"/>
              </a:rPr>
              <a:t>Gli Strumenti</a:t>
            </a:r>
          </a:p>
        </p:txBody>
      </p:sp>
      <p:sp>
        <p:nvSpPr>
          <p:cNvPr id="47108" name="Rectangle 2"/>
          <p:cNvSpPr>
            <a:spLocks noGrp="1" noChangeArrowheads="1"/>
          </p:cNvSpPr>
          <p:nvPr>
            <p:ph type="body" idx="1"/>
          </p:nvPr>
        </p:nvSpPr>
        <p:spPr>
          <a:xfrm>
            <a:off x="685800" y="1981200"/>
            <a:ext cx="3810000" cy="4716676"/>
          </a:xfrm>
        </p:spPr>
        <p:txBody>
          <a:bodyPr>
            <a:spAutoFit/>
          </a:bodyPr>
          <a:lstStyle/>
          <a:p>
            <a:pPr eaLnBrk="1" hangingPunct="1">
              <a:lnSpc>
                <a:spcPct val="80000"/>
              </a:lnSpc>
              <a:spcBef>
                <a:spcPts val="12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err="1" smtClean="0">
                <a:latin typeface="Arial" charset="0"/>
              </a:rPr>
              <a:t>Sistema</a:t>
            </a:r>
            <a:r>
              <a:rPr lang="en-GB" altLang="it-IT" sz="2000" b="1" dirty="0" smtClean="0">
                <a:latin typeface="Arial" charset="0"/>
              </a:rPr>
              <a:t> </a:t>
            </a:r>
            <a:r>
              <a:rPr lang="en-GB" altLang="it-IT" sz="2000" b="1" dirty="0" err="1" smtClean="0">
                <a:latin typeface="Arial" charset="0"/>
              </a:rPr>
              <a:t>di</a:t>
            </a:r>
            <a:r>
              <a:rPr lang="en-GB" altLang="it-IT" sz="2000" b="1" dirty="0" smtClean="0">
                <a:latin typeface="Arial" charset="0"/>
              </a:rPr>
              <a:t> </a:t>
            </a:r>
            <a:r>
              <a:rPr lang="en-GB" altLang="it-IT" sz="2000" b="1" dirty="0" err="1" smtClean="0">
                <a:latin typeface="Arial" charset="0"/>
              </a:rPr>
              <a:t>classificazione</a:t>
            </a:r>
            <a:r>
              <a:rPr lang="en-GB" altLang="it-IT" sz="2000" dirty="0" smtClean="0">
                <a:latin typeface="Arial" charset="0"/>
              </a:rPr>
              <a:t> (</a:t>
            </a:r>
            <a:r>
              <a:rPr lang="en-GB" altLang="it-IT" sz="2000" dirty="0" err="1" smtClean="0">
                <a:latin typeface="Arial" charset="0"/>
              </a:rPr>
              <a:t>comprendente</a:t>
            </a:r>
            <a:r>
              <a:rPr lang="en-GB" altLang="it-IT" sz="2000" dirty="0" smtClean="0">
                <a:latin typeface="Arial" charset="0"/>
              </a:rPr>
              <a:t> </a:t>
            </a:r>
            <a:r>
              <a:rPr lang="en-GB" altLang="it-IT" sz="2000" dirty="0" err="1" smtClean="0">
                <a:latin typeface="Arial" charset="0"/>
              </a:rPr>
              <a:t>anche</a:t>
            </a:r>
            <a:r>
              <a:rPr lang="en-GB" altLang="it-IT" sz="2000" dirty="0" smtClean="0">
                <a:latin typeface="Arial" charset="0"/>
              </a:rPr>
              <a:t> piano </a:t>
            </a:r>
            <a:r>
              <a:rPr lang="en-GB" altLang="it-IT" sz="2000" dirty="0" err="1" smtClean="0">
                <a:latin typeface="Arial" charset="0"/>
              </a:rPr>
              <a:t>di</a:t>
            </a:r>
            <a:r>
              <a:rPr lang="en-GB" altLang="it-IT" sz="2000" dirty="0" smtClean="0">
                <a:latin typeface="Arial" charset="0"/>
              </a:rPr>
              <a:t> </a:t>
            </a:r>
            <a:r>
              <a:rPr lang="en-GB" altLang="it-IT" sz="2000" dirty="0" err="1" smtClean="0">
                <a:latin typeface="Arial" charset="0"/>
              </a:rPr>
              <a:t>conservazione</a:t>
            </a:r>
            <a:r>
              <a:rPr lang="en-GB" altLang="it-IT" sz="2000" dirty="0" smtClean="0">
                <a:latin typeface="Arial" charset="0"/>
              </a:rPr>
              <a:t> </a:t>
            </a:r>
            <a:r>
              <a:rPr lang="en-GB" altLang="it-IT" sz="2000" dirty="0" err="1" smtClean="0">
                <a:latin typeface="Arial" charset="0"/>
              </a:rPr>
              <a:t>il</a:t>
            </a:r>
            <a:r>
              <a:rPr lang="en-GB" altLang="it-IT" sz="2000" dirty="0" smtClean="0">
                <a:latin typeface="Arial" charset="0"/>
              </a:rPr>
              <a:t> </a:t>
            </a:r>
            <a:r>
              <a:rPr lang="en-GB" altLang="it-IT" sz="2000" dirty="0" err="1" smtClean="0">
                <a:latin typeface="Arial" charset="0"/>
              </a:rPr>
              <a:t>quale</a:t>
            </a:r>
            <a:r>
              <a:rPr lang="en-GB" altLang="it-IT" sz="2000" dirty="0" smtClean="0">
                <a:latin typeface="Arial" charset="0"/>
              </a:rPr>
              <a:t> </a:t>
            </a:r>
            <a:r>
              <a:rPr lang="en-GB" altLang="it-IT" sz="2000" dirty="0" err="1" smtClean="0">
                <a:latin typeface="Arial" charset="0"/>
              </a:rPr>
              <a:t>prevede</a:t>
            </a:r>
            <a:r>
              <a:rPr lang="en-GB" altLang="it-IT" sz="2000" dirty="0" smtClean="0">
                <a:latin typeface="Arial" charset="0"/>
              </a:rPr>
              <a:t> a </a:t>
            </a:r>
            <a:r>
              <a:rPr lang="en-GB" altLang="it-IT" sz="2000" dirty="0" err="1" smtClean="0">
                <a:latin typeface="Arial" charset="0"/>
              </a:rPr>
              <a:t>monte</a:t>
            </a:r>
            <a:r>
              <a:rPr lang="en-GB" altLang="it-IT" sz="2000" dirty="0" smtClean="0">
                <a:latin typeface="Arial" charset="0"/>
              </a:rPr>
              <a:t> </a:t>
            </a:r>
            <a:r>
              <a:rPr lang="en-GB" altLang="it-IT" sz="2000" dirty="0" err="1" smtClean="0">
                <a:latin typeface="Arial" charset="0"/>
              </a:rPr>
              <a:t>il</a:t>
            </a:r>
            <a:r>
              <a:rPr lang="en-GB" altLang="it-IT" sz="2000" dirty="0" smtClean="0">
                <a:latin typeface="Arial" charset="0"/>
              </a:rPr>
              <a:t> tempo </a:t>
            </a:r>
            <a:r>
              <a:rPr lang="en-GB" altLang="it-IT" sz="2000" dirty="0" err="1" smtClean="0">
                <a:latin typeface="Arial" charset="0"/>
              </a:rPr>
              <a:t>di</a:t>
            </a:r>
            <a:r>
              <a:rPr lang="en-GB" altLang="it-IT" sz="2000" dirty="0" smtClean="0">
                <a:latin typeface="Arial" charset="0"/>
              </a:rPr>
              <a:t> </a:t>
            </a:r>
            <a:r>
              <a:rPr lang="en-GB" altLang="it-IT" sz="2000" dirty="0" err="1" smtClean="0">
                <a:latin typeface="Arial" charset="0"/>
              </a:rPr>
              <a:t>conservazione</a:t>
            </a:r>
            <a:r>
              <a:rPr lang="en-GB" altLang="it-IT" sz="2000" dirty="0" smtClean="0">
                <a:latin typeface="Arial" charset="0"/>
              </a:rPr>
              <a:t> </a:t>
            </a:r>
            <a:r>
              <a:rPr lang="en-GB" altLang="it-IT" sz="2000" dirty="0" err="1" smtClean="0">
                <a:latin typeface="Arial" charset="0"/>
              </a:rPr>
              <a:t>dei</a:t>
            </a:r>
            <a:r>
              <a:rPr lang="en-GB" altLang="it-IT" sz="2000" dirty="0" smtClean="0">
                <a:latin typeface="Arial" charset="0"/>
              </a:rPr>
              <a:t> </a:t>
            </a:r>
            <a:r>
              <a:rPr lang="en-GB" altLang="it-IT" sz="2000" dirty="0" err="1" smtClean="0">
                <a:latin typeface="Arial" charset="0"/>
              </a:rPr>
              <a:t>documenti</a:t>
            </a:r>
            <a:r>
              <a:rPr lang="en-GB" altLang="it-IT" sz="2000" dirty="0" smtClean="0">
                <a:latin typeface="Arial" charset="0"/>
              </a:rPr>
              <a:t> </a:t>
            </a:r>
            <a:r>
              <a:rPr lang="en-GB" altLang="it-IT" sz="2000" dirty="0" err="1" smtClean="0">
                <a:latin typeface="Arial" charset="0"/>
              </a:rPr>
              <a:t>prodotti</a:t>
            </a:r>
            <a:r>
              <a:rPr lang="en-GB" altLang="it-IT" sz="2000" dirty="0" smtClean="0">
                <a:latin typeface="Arial" charset="0"/>
              </a:rPr>
              <a:t> a </a:t>
            </a:r>
            <a:r>
              <a:rPr lang="en-GB" altLang="it-IT" sz="2000" dirty="0" err="1" smtClean="0">
                <a:latin typeface="Arial" charset="0"/>
              </a:rPr>
              <a:t>differenza</a:t>
            </a:r>
            <a:r>
              <a:rPr lang="en-GB" altLang="it-IT" sz="2000" dirty="0" smtClean="0">
                <a:latin typeface="Arial" charset="0"/>
              </a:rPr>
              <a:t> del </a:t>
            </a:r>
            <a:r>
              <a:rPr lang="en-GB" altLang="it-IT" sz="2000" dirty="0" err="1" smtClean="0">
                <a:latin typeface="Arial" charset="0"/>
              </a:rPr>
              <a:t>massimario</a:t>
            </a:r>
            <a:r>
              <a:rPr lang="en-GB" altLang="it-IT" sz="2000" dirty="0" smtClean="0">
                <a:latin typeface="Arial" charset="0"/>
              </a:rPr>
              <a:t> </a:t>
            </a:r>
            <a:r>
              <a:rPr lang="en-GB" altLang="it-IT" sz="2000" dirty="0" err="1" smtClean="0">
                <a:latin typeface="Arial" charset="0"/>
              </a:rPr>
              <a:t>di</a:t>
            </a:r>
            <a:r>
              <a:rPr lang="en-GB" altLang="it-IT" sz="2000" dirty="0" smtClean="0">
                <a:latin typeface="Arial" charset="0"/>
              </a:rPr>
              <a:t> </a:t>
            </a:r>
            <a:r>
              <a:rPr lang="en-GB" altLang="it-IT" sz="2000" dirty="0" err="1" smtClean="0">
                <a:latin typeface="Arial" charset="0"/>
              </a:rPr>
              <a:t>scarto</a:t>
            </a:r>
            <a:r>
              <a:rPr lang="en-GB" altLang="it-IT" sz="2000" dirty="0" smtClean="0">
                <a:latin typeface="Arial" charset="0"/>
              </a:rPr>
              <a:t>)</a:t>
            </a:r>
            <a:endParaRPr lang="en-GB" altLang="it-IT" sz="2000" dirty="0" smtClean="0">
              <a:latin typeface="Arial" charset="0"/>
            </a:endParaRPr>
          </a:p>
          <a:p>
            <a:pPr eaLnBrk="1" hangingPunct="1">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dirty="0" smtClean="0">
                <a:latin typeface="Arial" charset="0"/>
              </a:rPr>
              <a:t>Il </a:t>
            </a:r>
            <a:r>
              <a:rPr lang="en-GB" altLang="it-IT" sz="2000" b="1" dirty="0" smtClean="0">
                <a:latin typeface="Arial" charset="0"/>
              </a:rPr>
              <a:t>piano </a:t>
            </a:r>
            <a:r>
              <a:rPr lang="en-GB" altLang="it-IT" sz="2000" b="1" dirty="0" err="1" smtClean="0">
                <a:latin typeface="Arial" charset="0"/>
              </a:rPr>
              <a:t>di</a:t>
            </a:r>
            <a:r>
              <a:rPr lang="en-GB" altLang="it-IT" sz="2000" b="1" dirty="0" smtClean="0">
                <a:latin typeface="Arial" charset="0"/>
              </a:rPr>
              <a:t> </a:t>
            </a:r>
            <a:r>
              <a:rPr lang="en-GB" altLang="it-IT" sz="2000" b="1" dirty="0" err="1" smtClean="0">
                <a:latin typeface="Arial" charset="0"/>
              </a:rPr>
              <a:t>classificazione</a:t>
            </a:r>
            <a:r>
              <a:rPr lang="en-GB" altLang="it-IT" sz="2000" dirty="0" smtClean="0">
                <a:latin typeface="Arial" charset="0"/>
              </a:rPr>
              <a:t> (o </a:t>
            </a:r>
            <a:r>
              <a:rPr lang="en-GB" altLang="it-IT" sz="2000" dirty="0" err="1" smtClean="0">
                <a:latin typeface="Arial" charset="0"/>
              </a:rPr>
              <a:t>titolario</a:t>
            </a:r>
            <a:r>
              <a:rPr lang="en-GB" altLang="it-IT" sz="2000" dirty="0" smtClean="0">
                <a:latin typeface="Arial" charset="0"/>
              </a:rPr>
              <a:t>) è </a:t>
            </a:r>
            <a:r>
              <a:rPr lang="en-GB" altLang="it-IT" sz="2000" dirty="0" err="1" smtClean="0">
                <a:latin typeface="Arial" charset="0"/>
              </a:rPr>
              <a:t>uno</a:t>
            </a:r>
            <a:r>
              <a:rPr lang="en-GB" altLang="it-IT" sz="2000" dirty="0" smtClean="0">
                <a:latin typeface="Arial" charset="0"/>
              </a:rPr>
              <a:t> schema </a:t>
            </a:r>
            <a:r>
              <a:rPr lang="en-GB" altLang="it-IT" sz="2000" dirty="0" err="1" smtClean="0">
                <a:latin typeface="Arial" charset="0"/>
              </a:rPr>
              <a:t>generale</a:t>
            </a:r>
            <a:r>
              <a:rPr lang="en-GB" altLang="it-IT" sz="2000" dirty="0" smtClean="0">
                <a:latin typeface="Arial" charset="0"/>
              </a:rPr>
              <a:t> </a:t>
            </a:r>
            <a:r>
              <a:rPr lang="en-GB" altLang="it-IT" sz="2000" dirty="0" err="1" smtClean="0">
                <a:latin typeface="Arial" charset="0"/>
              </a:rPr>
              <a:t>di</a:t>
            </a:r>
            <a:r>
              <a:rPr lang="en-GB" altLang="it-IT" sz="2000" dirty="0" smtClean="0">
                <a:latin typeface="Arial" charset="0"/>
              </a:rPr>
              <a:t> </a:t>
            </a:r>
            <a:r>
              <a:rPr lang="en-GB" altLang="it-IT" sz="2000" dirty="0" err="1" smtClean="0">
                <a:latin typeface="Arial" charset="0"/>
              </a:rPr>
              <a:t>voci</a:t>
            </a:r>
            <a:r>
              <a:rPr lang="en-GB" altLang="it-IT" sz="2000" dirty="0" smtClean="0">
                <a:latin typeface="Arial" charset="0"/>
              </a:rPr>
              <a:t> </a:t>
            </a:r>
            <a:r>
              <a:rPr lang="en-GB" altLang="it-IT" sz="2000" dirty="0" err="1" smtClean="0">
                <a:latin typeface="Arial" charset="0"/>
              </a:rPr>
              <a:t>logiche</a:t>
            </a:r>
            <a:r>
              <a:rPr lang="en-GB" altLang="it-IT" sz="2000" dirty="0" smtClean="0">
                <a:latin typeface="Arial" charset="0"/>
              </a:rPr>
              <a:t>, </a:t>
            </a:r>
            <a:r>
              <a:rPr lang="en-GB" altLang="it-IT" sz="2000" dirty="0" err="1" smtClean="0">
                <a:latin typeface="Arial" charset="0"/>
              </a:rPr>
              <a:t>articolate</a:t>
            </a:r>
            <a:r>
              <a:rPr lang="en-GB" altLang="it-IT" sz="2000" dirty="0" smtClean="0">
                <a:latin typeface="Arial" charset="0"/>
              </a:rPr>
              <a:t> in </a:t>
            </a:r>
            <a:r>
              <a:rPr lang="en-GB" altLang="it-IT" sz="2000" dirty="0" err="1" smtClean="0">
                <a:latin typeface="Arial" charset="0"/>
              </a:rPr>
              <a:t>modo</a:t>
            </a:r>
            <a:r>
              <a:rPr lang="en-GB" altLang="it-IT" sz="2000" dirty="0" smtClean="0">
                <a:latin typeface="Arial" charset="0"/>
              </a:rPr>
              <a:t> </a:t>
            </a:r>
            <a:r>
              <a:rPr lang="en-GB" altLang="it-IT" sz="2000" dirty="0" err="1" smtClean="0">
                <a:latin typeface="Arial" charset="0"/>
              </a:rPr>
              <a:t>gerarchico</a:t>
            </a:r>
            <a:r>
              <a:rPr lang="en-GB" altLang="it-IT" sz="2000" dirty="0" smtClean="0">
                <a:latin typeface="Arial" charset="0"/>
              </a:rPr>
              <a:t> (</a:t>
            </a:r>
            <a:r>
              <a:rPr lang="en-GB" altLang="it-IT" sz="2000" dirty="0" err="1" smtClean="0">
                <a:latin typeface="Arial" charset="0"/>
              </a:rPr>
              <a:t>dal</a:t>
            </a:r>
            <a:r>
              <a:rPr lang="en-GB" altLang="it-IT" sz="2000" dirty="0" smtClean="0">
                <a:latin typeface="Arial" charset="0"/>
              </a:rPr>
              <a:t> </a:t>
            </a:r>
            <a:r>
              <a:rPr lang="en-GB" altLang="it-IT" sz="2000" dirty="0" err="1" smtClean="0">
                <a:latin typeface="Arial" charset="0"/>
              </a:rPr>
              <a:t>generale</a:t>
            </a:r>
            <a:r>
              <a:rPr lang="en-GB" altLang="it-IT" sz="2000" dirty="0" smtClean="0">
                <a:latin typeface="Arial" charset="0"/>
              </a:rPr>
              <a:t> al </a:t>
            </a:r>
            <a:r>
              <a:rPr lang="en-GB" altLang="it-IT" sz="2000" dirty="0" err="1" smtClean="0">
                <a:latin typeface="Arial" charset="0"/>
              </a:rPr>
              <a:t>particolare</a:t>
            </a:r>
            <a:r>
              <a:rPr lang="en-GB" altLang="it-IT" sz="2000" dirty="0" smtClean="0">
                <a:latin typeface="Arial" charset="0"/>
              </a:rPr>
              <a:t>) e </a:t>
            </a:r>
            <a:r>
              <a:rPr lang="en-GB" altLang="it-IT" sz="2000" dirty="0" err="1" smtClean="0">
                <a:latin typeface="Arial" charset="0"/>
              </a:rPr>
              <a:t>rispondenti</a:t>
            </a:r>
            <a:r>
              <a:rPr lang="en-GB" altLang="it-IT" sz="2000" dirty="0" smtClean="0">
                <a:latin typeface="Arial" charset="0"/>
              </a:rPr>
              <a:t> </a:t>
            </a:r>
            <a:r>
              <a:rPr lang="en-GB" altLang="it-IT" sz="2000" dirty="0" err="1" smtClean="0">
                <a:latin typeface="Arial" charset="0"/>
              </a:rPr>
              <a:t>ai</a:t>
            </a:r>
            <a:r>
              <a:rPr lang="en-GB" altLang="it-IT" sz="2000" dirty="0" smtClean="0">
                <a:latin typeface="Arial" charset="0"/>
              </a:rPr>
              <a:t> </a:t>
            </a:r>
            <a:r>
              <a:rPr lang="en-GB" altLang="it-IT" sz="2000" dirty="0" err="1" smtClean="0">
                <a:latin typeface="Arial" charset="0"/>
              </a:rPr>
              <a:t>bisogni</a:t>
            </a:r>
            <a:r>
              <a:rPr lang="en-GB" altLang="it-IT" sz="2000" dirty="0" smtClean="0">
                <a:latin typeface="Arial" charset="0"/>
              </a:rPr>
              <a:t> </a:t>
            </a:r>
            <a:r>
              <a:rPr lang="en-GB" altLang="it-IT" sz="2000" dirty="0" err="1" smtClean="0">
                <a:latin typeface="Arial" charset="0"/>
              </a:rPr>
              <a:t>funzionali</a:t>
            </a:r>
            <a:r>
              <a:rPr lang="en-GB" altLang="it-IT" sz="2000" dirty="0" smtClean="0">
                <a:latin typeface="Arial" charset="0"/>
              </a:rPr>
              <a:t> del </a:t>
            </a:r>
            <a:r>
              <a:rPr lang="en-GB" altLang="it-IT" sz="2000" dirty="0" err="1" smtClean="0">
                <a:latin typeface="Arial" charset="0"/>
              </a:rPr>
              <a:t>soggetto</a:t>
            </a:r>
            <a:r>
              <a:rPr lang="en-GB" altLang="it-IT" sz="2000" dirty="0" smtClean="0">
                <a:latin typeface="Arial" charset="0"/>
              </a:rPr>
              <a:t> </a:t>
            </a:r>
            <a:r>
              <a:rPr lang="en-GB" altLang="it-IT" sz="2000" dirty="0" err="1" smtClean="0">
                <a:latin typeface="Arial" charset="0"/>
              </a:rPr>
              <a:t>produttore</a:t>
            </a:r>
            <a:endParaRPr lang="en-GB" altLang="it-IT" sz="2000" dirty="0" smtClean="0">
              <a:latin typeface="Arial" charset="0"/>
            </a:endParaRPr>
          </a:p>
          <a:p>
            <a:pPr eaLnBrk="1" hangingPunct="1">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000" dirty="0" smtClean="0">
              <a:latin typeface="Arial" charset="0"/>
            </a:endParaRPr>
          </a:p>
          <a:p>
            <a:pPr eaLnBrk="1" hangingPunct="1">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000" dirty="0" smtClean="0">
              <a:latin typeface="Arial" charset="0"/>
            </a:endParaRPr>
          </a:p>
        </p:txBody>
      </p:sp>
      <p:sp>
        <p:nvSpPr>
          <p:cNvPr id="47109" name="Rectangle 3"/>
          <p:cNvSpPr>
            <a:spLocks noGrp="1" noChangeArrowheads="1"/>
          </p:cNvSpPr>
          <p:nvPr>
            <p:ph type="body" idx="2"/>
          </p:nvPr>
        </p:nvSpPr>
        <p:spPr>
          <a:xfrm>
            <a:off x="4648200" y="1981200"/>
            <a:ext cx="3810000" cy="4402138"/>
          </a:xfrm>
        </p:spPr>
        <p:txBody>
          <a:bodyPr>
            <a:spAutoFit/>
          </a:bodyPr>
          <a:lstStyle/>
          <a:p>
            <a:pPr eaLnBrk="1" hangingPunct="1">
              <a:lnSpc>
                <a:spcPct val="80000"/>
              </a:lnSpc>
              <a:spcBef>
                <a:spcPts val="5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smtClean="0">
                <a:latin typeface="Arial" charset="0"/>
              </a:rPr>
              <a:t>Manuale di gestione</a:t>
            </a:r>
          </a:p>
          <a:p>
            <a:pPr eaLnBrk="1" hangingPunct="1">
              <a:lnSpc>
                <a:spcPct val="100000"/>
              </a:lnSpc>
              <a:spcBef>
                <a:spcPts val="12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smtClean="0">
                <a:latin typeface="Arial" charset="0"/>
              </a:rPr>
              <a:t>Descrive sistema di gestione e conservazione dei documenti e contiene le informazioni necessarie per il  corretto funzionamento del servizio.</a:t>
            </a:r>
          </a:p>
          <a:p>
            <a:pPr eaLnBrk="1" hangingPunct="1">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smtClean="0">
                <a:latin typeface="Arial" charset="0"/>
              </a:rPr>
              <a:t>Strumento nuovo di organizzazione  sotto il profilo regolamentare ed informatico; deve essere trasparente, reso pubblico anche  in rete, perché sia noto a impiegati e cittadini.</a:t>
            </a:r>
          </a:p>
          <a:p>
            <a:pPr eaLnBrk="1" hangingPunct="1">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000" smtClean="0">
              <a:latin typeface="Arial" charset="0"/>
            </a:endParaRPr>
          </a:p>
        </p:txBody>
      </p:sp>
      <p:pic>
        <p:nvPicPr>
          <p:cNvPr id="7"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4248" y="908720"/>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numero diapositiva 4"/>
          <p:cNvSpPr>
            <a:spLocks noGrp="1"/>
          </p:cNvSpPr>
          <p:nvPr>
            <p:ph type="sldNum" sz="quarter" idx="12"/>
          </p:nvPr>
        </p:nvSpPr>
        <p:spPr>
          <a:noFill/>
          <a:ln>
            <a:round/>
            <a:headEnd/>
            <a:tailEnd/>
          </a:ln>
        </p:spPr>
        <p:txBody>
          <a:bodyPr/>
          <a:lstStyle/>
          <a:p>
            <a:fld id="{C616D58A-2C59-42EF-BFA5-DE1FB482D237}" type="slidenum">
              <a:rPr lang="en-GB" altLang="it-IT"/>
              <a:pPr/>
              <a:t>71</a:t>
            </a:fld>
            <a:endParaRPr lang="en-GB" altLang="it-IT"/>
          </a:p>
        </p:txBody>
      </p:sp>
      <p:sp>
        <p:nvSpPr>
          <p:cNvPr id="48131" name="Text Box 1"/>
          <p:cNvSpPr txBox="1">
            <a:spLocks noChangeArrowheads="1"/>
          </p:cNvSpPr>
          <p:nvPr/>
        </p:nvSpPr>
        <p:spPr bwMode="auto">
          <a:xfrm>
            <a:off x="381000" y="1700213"/>
            <a:ext cx="8153400" cy="8097837"/>
          </a:xfrm>
          <a:prstGeom prst="rect">
            <a:avLst/>
          </a:prstGeom>
          <a:noFill/>
          <a:ln w="9525">
            <a:noFill/>
            <a:round/>
            <a:headEnd/>
            <a:tailEnd/>
          </a:ln>
        </p:spPr>
        <p:txBody>
          <a:bodyPr lIns="90000" tIns="46800" rIns="90000" bIns="46800">
            <a:spAutoFit/>
          </a:bodyPr>
          <a:lstStyle/>
          <a:p>
            <a:pPr marL="457200" indent="-457200" algn="just" eaLnBrk="1" hangingPunct="1">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b="1">
                <a:solidFill>
                  <a:srgbClr val="000000"/>
                </a:solidFill>
                <a:latin typeface="Arial" charset="0"/>
              </a:rPr>
              <a:t>Descrive:</a:t>
            </a:r>
          </a:p>
          <a:p>
            <a:pPr marL="457200" indent="-457200" algn="just" eaLnBrk="1" hangingPunct="1">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2000" b="1">
                <a:solidFill>
                  <a:srgbClr val="000000"/>
                </a:solidFill>
                <a:latin typeface="Arial" charset="0"/>
              </a:rPr>
              <a:t>-  l’ambito di applicazione</a:t>
            </a:r>
            <a:r>
              <a:rPr lang="en-GB" altLang="it-IT" sz="2000">
                <a:solidFill>
                  <a:srgbClr val="000000"/>
                </a:solidFill>
                <a:latin typeface="Arial" charset="0"/>
              </a:rPr>
              <a:t>: l’AOO e delle sue Unità Organizzative (Divisioni, Servizi) secondo il </a:t>
            </a:r>
            <a:r>
              <a:rPr lang="en-GB" altLang="it-IT" sz="2000" b="1">
                <a:solidFill>
                  <a:srgbClr val="000000"/>
                </a:solidFill>
                <a:latin typeface="Arial" charset="0"/>
              </a:rPr>
              <a:t>modello organizzativo</a:t>
            </a:r>
            <a:r>
              <a:rPr lang="en-GB" altLang="it-IT" sz="2000">
                <a:solidFill>
                  <a:srgbClr val="000000"/>
                </a:solidFill>
                <a:latin typeface="Arial" charset="0"/>
              </a:rPr>
              <a:t> stabilito che può essere accentrato o distribuito:</a:t>
            </a:r>
          </a:p>
          <a:p>
            <a:pPr marL="457200" indent="-457200" algn="just" eaLnBrk="1" hangingPunct="1">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eaLnBrk="1" hangingPunct="1">
              <a:buClr>
                <a:srgbClr val="000000"/>
              </a:buClr>
              <a:buSzPct val="100000"/>
              <a:buFont typeface="Times New Roman" pitchFamily="18"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i="1">
                <a:solidFill>
                  <a:srgbClr val="000000"/>
                </a:solidFill>
              </a:rPr>
              <a:t>unificato o centralizzato (esiste un unico servizio specifico per tutta l’AOO)</a:t>
            </a:r>
          </a:p>
          <a:p>
            <a:pPr marL="457200" indent="-457200" eaLnBrk="1" hangingPunct="1">
              <a:buClr>
                <a:srgbClr val="000000"/>
              </a:buClr>
              <a:buSzPct val="100000"/>
              <a:buFont typeface="Times New Roman" pitchFamily="18" charset="0"/>
              <a:buAutoNum type="arabicPeriod"/>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i="1">
                <a:solidFill>
                  <a:srgbClr val="000000"/>
                </a:solidFill>
              </a:rPr>
              <a:t>coordinato o decentrato (nell’ambito dell’AOO all’interno del sistema documentario unico, ad ogni U. O. corrisponde un’articolazione del Servizio) </a:t>
            </a:r>
          </a:p>
          <a:p>
            <a:pPr marL="457200" indent="-457200" eaLnBrk="1" hangingPunct="1">
              <a:buClr>
                <a:srgbClr val="000000"/>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i="1">
              <a:solidFill>
                <a:srgbClr val="000000"/>
              </a:solidFill>
            </a:endParaRPr>
          </a:p>
          <a:p>
            <a:pPr marL="457200" indent="-457200" eaLnBrk="1" hangingPunct="1">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a:solidFill>
                  <a:srgbClr val="000000"/>
                </a:solidFill>
                <a:latin typeface="Arial" charset="0"/>
              </a:rPr>
              <a:t>-  </a:t>
            </a:r>
            <a:r>
              <a:rPr lang="en-GB" altLang="it-IT" sz="2000">
                <a:solidFill>
                  <a:srgbClr val="000000"/>
                </a:solidFill>
                <a:latin typeface="Arial" charset="0"/>
              </a:rPr>
              <a:t>le </a:t>
            </a:r>
            <a:r>
              <a:rPr lang="en-GB" altLang="it-IT" sz="2000" b="1">
                <a:solidFill>
                  <a:srgbClr val="000000"/>
                </a:solidFill>
                <a:latin typeface="Arial" charset="0"/>
              </a:rPr>
              <a:t>modalità di trattamento</a:t>
            </a:r>
            <a:r>
              <a:rPr lang="en-GB" altLang="it-IT" sz="2000">
                <a:solidFill>
                  <a:srgbClr val="000000"/>
                </a:solidFill>
                <a:latin typeface="Arial" charset="0"/>
              </a:rPr>
              <a:t> dei documenti in tutte le varie fasi (arrivo corriere, distribuzione, protocollazione, ecc.) </a:t>
            </a:r>
          </a:p>
          <a:p>
            <a:pPr marL="457200" indent="-457200" algn="ctr" eaLnBrk="1" hangingPunct="1">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algn="just" eaLnBrk="1" hangingPunct="1">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b="1">
              <a:solidFill>
                <a:srgbClr val="000000"/>
              </a:solidFill>
              <a:latin typeface="Arial" charset="0"/>
            </a:endParaRPr>
          </a:p>
          <a:p>
            <a:pPr marL="457200" indent="-457200" algn="just" eaLnBrk="1" hangingPunct="1">
              <a:spcBef>
                <a:spcPts val="1250"/>
              </a:spcBef>
              <a:buClr>
                <a:srgbClr val="000000"/>
              </a:buClr>
              <a:buSzPct val="100000"/>
              <a:buFont typeface="Wingdings" pitchFamily="2" charset="2"/>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eaLnBrk="1" hangingPunct="1">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eaLnBrk="1" hangingPunct="1">
              <a:spcBef>
                <a:spcPts val="125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eaLnBrk="1" hangingPunct="1">
              <a:spcBef>
                <a:spcPts val="1250"/>
              </a:spcBef>
              <a:buClr>
                <a:srgbClr val="000000"/>
              </a:buClr>
              <a:buSzPct val="100000"/>
              <a:buFont typeface="Arial"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2000">
              <a:solidFill>
                <a:srgbClr val="000000"/>
              </a:solidFill>
              <a:latin typeface="Arial" charset="0"/>
            </a:endParaRPr>
          </a:p>
          <a:p>
            <a:pPr marL="457200" indent="-457200" eaLnBrk="1" hangingPunct="1">
              <a:spcBef>
                <a:spcPts val="1125"/>
              </a:spcBef>
              <a:buClr>
                <a:srgbClr val="000000"/>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it-IT" sz="1800" i="1">
                <a:solidFill>
                  <a:srgbClr val="000000"/>
                </a:solidFill>
              </a:rPr>
              <a:t> </a:t>
            </a:r>
          </a:p>
          <a:p>
            <a:pPr marL="457200" indent="-457200" eaLnBrk="1" hangingPunct="1">
              <a:spcBef>
                <a:spcPts val="1125"/>
              </a:spcBef>
              <a:buClr>
                <a:srgbClr val="000000"/>
              </a:buClr>
              <a:buSzPct val="100000"/>
              <a:buFont typeface="Times New Roman" pitchFamily="18" charset="0"/>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altLang="it-IT" sz="1800" i="1">
              <a:solidFill>
                <a:srgbClr val="000000"/>
              </a:solidFill>
            </a:endParaRPr>
          </a:p>
        </p:txBody>
      </p:sp>
      <p:sp>
        <p:nvSpPr>
          <p:cNvPr id="48132" name="Rectangle 2"/>
          <p:cNvSpPr>
            <a:spLocks noGrp="1" noChangeArrowheads="1"/>
          </p:cNvSpPr>
          <p:nvPr>
            <p:ph type="title"/>
          </p:nvPr>
        </p:nvSpPr>
        <p:spPr>
          <a:xfrm>
            <a:off x="685800" y="173038"/>
            <a:ext cx="7772400" cy="1677987"/>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3200" b="1" dirty="0" err="1" smtClean="0">
                <a:latin typeface="Arial" charset="0"/>
              </a:rPr>
              <a:t>Contenuto</a:t>
            </a:r>
            <a:r>
              <a:rPr lang="en-GB" altLang="it-IT" sz="3200" b="1" dirty="0" smtClean="0">
                <a:latin typeface="Arial" charset="0"/>
              </a:rPr>
              <a:t> e </a:t>
            </a:r>
            <a:r>
              <a:rPr lang="en-GB" altLang="it-IT" sz="3200" b="1" dirty="0" err="1" smtClean="0">
                <a:latin typeface="Arial" charset="0"/>
              </a:rPr>
              <a:t>struttura</a:t>
            </a:r>
            <a:r>
              <a:rPr lang="en-GB" altLang="it-IT" sz="3200" b="1" dirty="0" smtClean="0">
                <a:latin typeface="Arial" charset="0"/>
              </a:rPr>
              <a:t> </a:t>
            </a:r>
            <a:r>
              <a:rPr lang="en-GB" altLang="it-IT" sz="3200" b="1" dirty="0" err="1" smtClean="0">
                <a:latin typeface="Arial" charset="0"/>
              </a:rPr>
              <a:t>tipo</a:t>
            </a:r>
            <a:r>
              <a:rPr lang="en-GB" altLang="it-IT" sz="3200" b="1" dirty="0" smtClean="0">
                <a:latin typeface="Arial" charset="0"/>
              </a:rPr>
              <a:t> del </a:t>
            </a:r>
            <a:r>
              <a:rPr lang="en-GB" altLang="it-IT" sz="3200" b="1" dirty="0" err="1" smtClean="0">
                <a:latin typeface="Arial" charset="0"/>
              </a:rPr>
              <a:t>Manuale</a:t>
            </a:r>
            <a:r>
              <a:rPr lang="en-GB" altLang="it-IT" sz="3200" b="1" dirty="0" smtClean="0">
                <a:latin typeface="Arial" charset="0"/>
              </a:rPr>
              <a:t> </a:t>
            </a:r>
            <a:r>
              <a:rPr lang="en-GB" altLang="it-IT" sz="3200" b="1" dirty="0" err="1" smtClean="0">
                <a:latin typeface="Arial" charset="0"/>
              </a:rPr>
              <a:t>di</a:t>
            </a:r>
            <a:r>
              <a:rPr lang="en-GB" altLang="it-IT" sz="3200" b="1" dirty="0" smtClean="0">
                <a:latin typeface="Arial" charset="0"/>
              </a:rPr>
              <a:t> </a:t>
            </a:r>
            <a:r>
              <a:rPr lang="en-GB" altLang="it-IT" sz="3200" b="1" dirty="0" err="1" smtClean="0">
                <a:latin typeface="Arial" charset="0"/>
              </a:rPr>
              <a:t>Gestione</a:t>
            </a:r>
            <a:r>
              <a:rPr lang="en-GB" altLang="it-IT" sz="3200" b="1" dirty="0" smtClean="0">
                <a:latin typeface="Arial" charset="0"/>
              </a:rPr>
              <a:t> </a:t>
            </a:r>
            <a:r>
              <a:rPr lang="en-GB" altLang="it-IT" sz="4000" b="1" dirty="0" smtClean="0">
                <a:latin typeface="Arial" charset="0"/>
              </a:rPr>
              <a:t/>
            </a:r>
            <a:br>
              <a:rPr lang="en-GB" altLang="it-IT" sz="4000" b="1" dirty="0" smtClean="0">
                <a:latin typeface="Arial" charset="0"/>
              </a:rPr>
            </a:br>
            <a:endParaRPr lang="en-GB" altLang="it-IT" sz="4000" b="1" dirty="0" smtClean="0">
              <a:latin typeface="Arial" charset="0"/>
            </a:endParaRP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6176" y="76470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numero diapositiva 5"/>
          <p:cNvSpPr>
            <a:spLocks noGrp="1"/>
          </p:cNvSpPr>
          <p:nvPr>
            <p:ph type="sldNum" sz="quarter" idx="12"/>
          </p:nvPr>
        </p:nvSpPr>
        <p:spPr>
          <a:noFill/>
          <a:ln>
            <a:round/>
            <a:headEnd/>
            <a:tailEnd/>
          </a:ln>
        </p:spPr>
        <p:txBody>
          <a:bodyPr/>
          <a:lstStyle/>
          <a:p>
            <a:fld id="{6AC23D1D-2E59-4885-AECB-75942C2E53C6}" type="slidenum">
              <a:rPr lang="en-GB" altLang="it-IT"/>
              <a:pPr/>
              <a:t>72</a:t>
            </a:fld>
            <a:endParaRPr lang="en-GB" altLang="it-IT"/>
          </a:p>
        </p:txBody>
      </p:sp>
      <p:sp>
        <p:nvSpPr>
          <p:cNvPr id="54275"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b="1" smtClean="0">
                <a:latin typeface="Arial" charset="0"/>
              </a:rPr>
              <a:t>D. lgs. 7 marzo 2005, n. 82 </a:t>
            </a:r>
            <a:br>
              <a:rPr lang="en-GB" altLang="it-IT" sz="2800" b="1" smtClean="0">
                <a:latin typeface="Arial" charset="0"/>
              </a:rPr>
            </a:br>
            <a:r>
              <a:rPr lang="en-GB" altLang="it-IT" sz="2800" b="1" smtClean="0">
                <a:latin typeface="Arial" charset="0"/>
              </a:rPr>
              <a:t>Codice dell’amministrazione digitale</a:t>
            </a:r>
          </a:p>
        </p:txBody>
      </p:sp>
      <p:sp>
        <p:nvSpPr>
          <p:cNvPr id="54276" name="Rectangle 2"/>
          <p:cNvSpPr>
            <a:spLocks noGrp="1" noChangeArrowheads="1"/>
          </p:cNvSpPr>
          <p:nvPr>
            <p:ph type="body" idx="1"/>
          </p:nvPr>
        </p:nvSpPr>
        <p:spPr>
          <a:xfrm>
            <a:off x="685800" y="1981200"/>
            <a:ext cx="7772400" cy="4524375"/>
          </a:xfrm>
        </p:spPr>
        <p:txBody>
          <a:bodyPr>
            <a:spAutoFit/>
          </a:bodyPr>
          <a:lstStyle/>
          <a:p>
            <a:pPr eaLnBrk="1" hangingPunct="1">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smtClean="0">
                <a:latin typeface="Arial" charset="0"/>
              </a:rPr>
              <a:t>Affronta in modo organico il tema:</a:t>
            </a:r>
          </a:p>
          <a:p>
            <a:pPr eaLnBrk="1" hangingPunct="1">
              <a:lnSpc>
                <a:spcPct val="10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smtClean="0">
                <a:latin typeface="Arial" charset="0"/>
              </a:rPr>
              <a:t>dell’utilizzo delle nuove tecnologie dell’informazione e della comunicazione</a:t>
            </a:r>
          </a:p>
          <a:p>
            <a:pPr eaLnBrk="1" hangingPunct="1">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800" smtClean="0">
              <a:latin typeface="Arial" charset="0"/>
            </a:endParaRPr>
          </a:p>
          <a:p>
            <a:pPr eaLnBrk="1" hangingPunct="1">
              <a:lnSpc>
                <a:spcPct val="100000"/>
              </a:lnSpc>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smtClean="0">
                <a:latin typeface="Arial" charset="0"/>
              </a:rPr>
              <a:t>della disciplina di fondamentali principi giuridici applicabili al documento informatico e alla firma digitale</a:t>
            </a:r>
          </a:p>
          <a:p>
            <a:pPr eaLnBrk="1" hangingPunct="1">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mtClean="0">
              <a:latin typeface="Arial" charset="0"/>
            </a:endParaRPr>
          </a:p>
          <a:p>
            <a:pPr eaLnBrk="1" hangingPunct="1">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mtClean="0">
              <a:latin typeface="Arial" charset="0"/>
            </a:endParaRP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5"/>
          <p:cNvSpPr>
            <a:spLocks noGrp="1"/>
          </p:cNvSpPr>
          <p:nvPr>
            <p:ph type="sldNum" sz="quarter" idx="12"/>
          </p:nvPr>
        </p:nvSpPr>
        <p:spPr>
          <a:noFill/>
          <a:ln>
            <a:round/>
            <a:headEnd/>
            <a:tailEnd/>
          </a:ln>
        </p:spPr>
        <p:txBody>
          <a:bodyPr/>
          <a:lstStyle/>
          <a:p>
            <a:fld id="{12088902-B402-40ED-88F3-AA90F1E0814F}" type="slidenum">
              <a:rPr lang="en-GB" altLang="it-IT"/>
              <a:pPr/>
              <a:t>73</a:t>
            </a:fld>
            <a:endParaRPr lang="en-GB" altLang="it-IT"/>
          </a:p>
        </p:txBody>
      </p:sp>
      <p:sp>
        <p:nvSpPr>
          <p:cNvPr id="56323"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3200" b="1" smtClean="0">
                <a:latin typeface="Arial" charset="0"/>
              </a:rPr>
              <a:t>D. lgs. 7 marzo 2005, n. 82 </a:t>
            </a:r>
            <a:br>
              <a:rPr lang="en-GB" altLang="it-IT" sz="3200" b="1" smtClean="0">
                <a:latin typeface="Arial" charset="0"/>
              </a:rPr>
            </a:br>
            <a:r>
              <a:rPr lang="en-GB" altLang="it-IT" sz="3200" b="1" smtClean="0">
                <a:latin typeface="Arial" charset="0"/>
              </a:rPr>
              <a:t>Codice dell’amministrazione digitale</a:t>
            </a:r>
          </a:p>
        </p:txBody>
      </p:sp>
      <p:sp>
        <p:nvSpPr>
          <p:cNvPr id="56324" name="Rectangle 2"/>
          <p:cNvSpPr>
            <a:spLocks noGrp="1" noChangeArrowheads="1"/>
          </p:cNvSpPr>
          <p:nvPr>
            <p:ph type="body" idx="1"/>
          </p:nvPr>
        </p:nvSpPr>
        <p:spPr>
          <a:xfrm>
            <a:off x="685800" y="1981200"/>
            <a:ext cx="7772400" cy="3119315"/>
          </a:xfrm>
        </p:spPr>
        <p:txBody>
          <a:bodyPr>
            <a:spAutoFit/>
          </a:bodyPr>
          <a:lstStyle/>
          <a:p>
            <a:pPr eaLnBrk="1" hangingPunct="1">
              <a:lnSpc>
                <a:spcPct val="8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dirty="0" err="1" smtClean="0">
                <a:latin typeface="Arial" charset="0"/>
              </a:rPr>
              <a:t>Fra</a:t>
            </a:r>
            <a:r>
              <a:rPr lang="en-GB" altLang="it-IT" sz="2800" dirty="0" smtClean="0">
                <a:latin typeface="Arial" charset="0"/>
              </a:rPr>
              <a:t> le </a:t>
            </a:r>
            <a:r>
              <a:rPr lang="en-GB" altLang="it-IT" sz="2800" dirty="0" err="1" smtClean="0">
                <a:latin typeface="Arial" charset="0"/>
              </a:rPr>
              <a:t>novità</a:t>
            </a:r>
            <a:r>
              <a:rPr lang="en-GB" altLang="it-IT" sz="2800" dirty="0" smtClean="0">
                <a:latin typeface="Arial" charset="0"/>
              </a:rPr>
              <a:t> </a:t>
            </a:r>
            <a:r>
              <a:rPr lang="en-GB" altLang="it-IT" sz="2800" dirty="0" err="1" smtClean="0">
                <a:latin typeface="Arial" charset="0"/>
              </a:rPr>
              <a:t>più</a:t>
            </a:r>
            <a:r>
              <a:rPr lang="en-GB" altLang="it-IT" sz="2800" dirty="0" smtClean="0">
                <a:latin typeface="Arial" charset="0"/>
              </a:rPr>
              <a:t> </a:t>
            </a:r>
            <a:r>
              <a:rPr lang="en-GB" altLang="it-IT" sz="2800" dirty="0" err="1" smtClean="0">
                <a:latin typeface="Arial" charset="0"/>
              </a:rPr>
              <a:t>rilevanti</a:t>
            </a:r>
            <a:r>
              <a:rPr lang="en-GB" altLang="it-IT" sz="2800" dirty="0" smtClean="0">
                <a:latin typeface="Arial" charset="0"/>
              </a:rPr>
              <a:t>:</a:t>
            </a:r>
          </a:p>
          <a:p>
            <a:pPr eaLnBrk="1" hangingPunct="1">
              <a:lnSpc>
                <a:spcPct val="80000"/>
              </a:lnSpc>
              <a:spcBef>
                <a:spcPts val="700"/>
              </a:spcBef>
              <a:buFont typeface="Arial" charset="0"/>
              <a:buAutoNum type="alphaLcParen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dirty="0" smtClean="0">
                <a:latin typeface="Arial" charset="0"/>
              </a:rPr>
              <a:t> </a:t>
            </a:r>
            <a:r>
              <a:rPr lang="en-GB" altLang="it-IT" sz="2800" dirty="0" err="1" smtClean="0">
                <a:latin typeface="Arial" charset="0"/>
              </a:rPr>
              <a:t>L’obbligo</a:t>
            </a:r>
            <a:r>
              <a:rPr lang="en-GB" altLang="it-IT" sz="2800" dirty="0" smtClean="0">
                <a:latin typeface="Arial" charset="0"/>
              </a:rPr>
              <a:t> per le PP.AA. Di </a:t>
            </a:r>
            <a:r>
              <a:rPr lang="en-GB" altLang="it-IT" sz="2800" dirty="0" err="1" smtClean="0">
                <a:latin typeface="Arial" charset="0"/>
              </a:rPr>
              <a:t>scambiarsi</a:t>
            </a:r>
            <a:r>
              <a:rPr lang="en-GB" altLang="it-IT" sz="2800" dirty="0" smtClean="0">
                <a:latin typeface="Arial" charset="0"/>
              </a:rPr>
              <a:t> on line </a:t>
            </a:r>
            <a:r>
              <a:rPr lang="en-GB" altLang="it-IT" sz="2800" dirty="0" err="1" smtClean="0">
                <a:latin typeface="Arial" charset="0"/>
              </a:rPr>
              <a:t>i</a:t>
            </a:r>
            <a:r>
              <a:rPr lang="en-GB" altLang="it-IT" sz="2800" dirty="0" smtClean="0">
                <a:latin typeface="Arial" charset="0"/>
              </a:rPr>
              <a:t> </a:t>
            </a:r>
            <a:r>
              <a:rPr lang="en-GB" altLang="it-IT" sz="2800" dirty="0" err="1" smtClean="0">
                <a:latin typeface="Arial" charset="0"/>
              </a:rPr>
              <a:t>dati</a:t>
            </a:r>
            <a:r>
              <a:rPr lang="en-GB" altLang="it-IT" sz="2800" dirty="0" smtClean="0">
                <a:latin typeface="Arial" charset="0"/>
              </a:rPr>
              <a:t> </a:t>
            </a:r>
            <a:r>
              <a:rPr lang="en-GB" altLang="it-IT" sz="2800" dirty="0" err="1" smtClean="0">
                <a:latin typeface="Arial" charset="0"/>
              </a:rPr>
              <a:t>relativi</a:t>
            </a:r>
            <a:r>
              <a:rPr lang="en-GB" altLang="it-IT" sz="2800" dirty="0" smtClean="0">
                <a:latin typeface="Arial" charset="0"/>
              </a:rPr>
              <a:t> </a:t>
            </a:r>
            <a:r>
              <a:rPr lang="en-GB" altLang="it-IT" sz="2800" dirty="0" err="1" smtClean="0">
                <a:latin typeface="Arial" charset="0"/>
              </a:rPr>
              <a:t>alle</a:t>
            </a:r>
            <a:r>
              <a:rPr lang="en-GB" altLang="it-IT" sz="2800" dirty="0" smtClean="0">
                <a:latin typeface="Arial" charset="0"/>
              </a:rPr>
              <a:t> </a:t>
            </a:r>
            <a:r>
              <a:rPr lang="en-GB" altLang="it-IT" sz="2800" dirty="0" err="1" smtClean="0">
                <a:latin typeface="Arial" charset="0"/>
              </a:rPr>
              <a:t>pratiche</a:t>
            </a:r>
            <a:r>
              <a:rPr lang="en-GB" altLang="it-IT" sz="2800" dirty="0" smtClean="0">
                <a:latin typeface="Arial" charset="0"/>
              </a:rPr>
              <a:t> </a:t>
            </a:r>
            <a:r>
              <a:rPr lang="en-GB" altLang="it-IT" sz="2800" dirty="0" err="1" smtClean="0">
                <a:latin typeface="Arial" charset="0"/>
              </a:rPr>
              <a:t>di</a:t>
            </a:r>
            <a:r>
              <a:rPr lang="en-GB" altLang="it-IT" sz="2800" dirty="0" smtClean="0">
                <a:latin typeface="Arial" charset="0"/>
              </a:rPr>
              <a:t> </a:t>
            </a:r>
            <a:r>
              <a:rPr lang="en-GB" altLang="it-IT" sz="2800" dirty="0" err="1" smtClean="0">
                <a:latin typeface="Arial" charset="0"/>
              </a:rPr>
              <a:t>cittadini</a:t>
            </a:r>
            <a:r>
              <a:rPr lang="en-GB" altLang="it-IT" sz="2800" dirty="0" smtClean="0">
                <a:latin typeface="Arial" charset="0"/>
              </a:rPr>
              <a:t> e </a:t>
            </a:r>
            <a:r>
              <a:rPr lang="en-GB" altLang="it-IT" sz="2800" dirty="0" err="1" smtClean="0">
                <a:latin typeface="Arial" charset="0"/>
              </a:rPr>
              <a:t>imprese</a:t>
            </a:r>
            <a:r>
              <a:rPr lang="en-GB" altLang="it-IT" sz="2800" dirty="0" smtClean="0">
                <a:latin typeface="Arial" charset="0"/>
              </a:rPr>
              <a:t>:</a:t>
            </a:r>
          </a:p>
          <a:p>
            <a:pPr eaLnBrk="1" hangingPunct="1">
              <a:lnSpc>
                <a:spcPct val="80000"/>
              </a:lnSpc>
              <a:spcBef>
                <a:spcPts val="700"/>
              </a:spcBef>
              <a:buFont typeface="Arial" charset="0"/>
              <a:buAutoNum type="alphaLcParen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800" dirty="0" smtClean="0">
                <a:latin typeface="Arial" charset="0"/>
              </a:rPr>
              <a:t>Il </a:t>
            </a:r>
            <a:r>
              <a:rPr lang="en-GB" altLang="it-IT" sz="2800" dirty="0" err="1" smtClean="0">
                <a:latin typeface="Arial" charset="0"/>
              </a:rPr>
              <a:t>diritto</a:t>
            </a:r>
            <a:r>
              <a:rPr lang="en-GB" altLang="it-IT" sz="2800" dirty="0" smtClean="0">
                <a:latin typeface="Arial" charset="0"/>
              </a:rPr>
              <a:t> per </a:t>
            </a:r>
            <a:r>
              <a:rPr lang="en-GB" altLang="it-IT" sz="2800" dirty="0" err="1" smtClean="0">
                <a:latin typeface="Arial" charset="0"/>
              </a:rPr>
              <a:t>i</a:t>
            </a:r>
            <a:r>
              <a:rPr lang="en-GB" altLang="it-IT" sz="2800" dirty="0" smtClean="0">
                <a:latin typeface="Arial" charset="0"/>
              </a:rPr>
              <a:t> </a:t>
            </a:r>
            <a:r>
              <a:rPr lang="en-GB" altLang="it-IT" sz="2800" dirty="0" err="1" smtClean="0">
                <a:latin typeface="Arial" charset="0"/>
              </a:rPr>
              <a:t>cittadini</a:t>
            </a:r>
            <a:r>
              <a:rPr lang="en-GB" altLang="it-IT" sz="2800" dirty="0" smtClean="0">
                <a:latin typeface="Arial" charset="0"/>
              </a:rPr>
              <a:t> </a:t>
            </a:r>
            <a:r>
              <a:rPr lang="en-GB" altLang="it-IT" sz="2800" dirty="0" err="1" smtClean="0">
                <a:latin typeface="Arial" charset="0"/>
              </a:rPr>
              <a:t>di</a:t>
            </a:r>
            <a:r>
              <a:rPr lang="en-GB" altLang="it-IT" sz="2800" dirty="0" smtClean="0">
                <a:latin typeface="Arial" charset="0"/>
              </a:rPr>
              <a:t> </a:t>
            </a:r>
            <a:r>
              <a:rPr lang="en-GB" altLang="it-IT" sz="2800" dirty="0" err="1" smtClean="0">
                <a:latin typeface="Arial" charset="0"/>
              </a:rPr>
              <a:t>trasmettere</a:t>
            </a:r>
            <a:r>
              <a:rPr lang="en-GB" altLang="it-IT" sz="2800" dirty="0" smtClean="0">
                <a:latin typeface="Arial" charset="0"/>
              </a:rPr>
              <a:t> </a:t>
            </a:r>
            <a:r>
              <a:rPr lang="en-GB" altLang="it-IT" sz="2800" dirty="0" err="1" smtClean="0">
                <a:latin typeface="Arial" charset="0"/>
              </a:rPr>
              <a:t>qualsiasi</a:t>
            </a:r>
            <a:r>
              <a:rPr lang="en-GB" altLang="it-IT" sz="2800" dirty="0" smtClean="0">
                <a:latin typeface="Arial" charset="0"/>
              </a:rPr>
              <a:t> </a:t>
            </a:r>
            <a:r>
              <a:rPr lang="en-GB" altLang="it-IT" sz="2800" dirty="0" err="1" smtClean="0">
                <a:latin typeface="Arial" charset="0"/>
              </a:rPr>
              <a:t>documento</a:t>
            </a:r>
            <a:r>
              <a:rPr lang="en-GB" altLang="it-IT" sz="2800" dirty="0" smtClean="0">
                <a:latin typeface="Arial" charset="0"/>
              </a:rPr>
              <a:t> </a:t>
            </a:r>
            <a:r>
              <a:rPr lang="en-GB" altLang="it-IT" sz="2800" dirty="0" err="1" smtClean="0">
                <a:latin typeface="Arial" charset="0"/>
              </a:rPr>
              <a:t>alla</a:t>
            </a:r>
            <a:r>
              <a:rPr lang="en-GB" altLang="it-IT" sz="2800" dirty="0" smtClean="0">
                <a:latin typeface="Arial" charset="0"/>
              </a:rPr>
              <a:t> PA con </a:t>
            </a:r>
            <a:r>
              <a:rPr lang="en-GB" altLang="it-IT" sz="2800" dirty="0" err="1" smtClean="0">
                <a:latin typeface="Arial" charset="0"/>
              </a:rPr>
              <a:t>qualsiasi</a:t>
            </a:r>
            <a:r>
              <a:rPr lang="en-GB" altLang="it-IT" sz="2800" dirty="0" smtClean="0">
                <a:latin typeface="Arial" charset="0"/>
              </a:rPr>
              <a:t> mezzo </a:t>
            </a:r>
            <a:r>
              <a:rPr lang="en-GB" altLang="it-IT" sz="2800" dirty="0" err="1" smtClean="0">
                <a:latin typeface="Arial" charset="0"/>
              </a:rPr>
              <a:t>telematico</a:t>
            </a:r>
            <a:r>
              <a:rPr lang="en-GB" altLang="it-IT" sz="2800" dirty="0" smtClean="0">
                <a:latin typeface="Arial" charset="0"/>
              </a:rPr>
              <a:t> e </a:t>
            </a:r>
            <a:r>
              <a:rPr lang="en-GB" altLang="it-IT" sz="2800" dirty="0" err="1" smtClean="0">
                <a:latin typeface="Arial" charset="0"/>
              </a:rPr>
              <a:t>informatico</a:t>
            </a:r>
            <a:r>
              <a:rPr lang="en-GB" altLang="it-IT" sz="2800" dirty="0" smtClean="0">
                <a:latin typeface="Arial" charset="0"/>
              </a:rPr>
              <a:t>. </a:t>
            </a:r>
          </a:p>
          <a:p>
            <a:pPr eaLnBrk="1" hangingPunct="1">
              <a:lnSpc>
                <a:spcPct val="8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800" dirty="0" smtClean="0">
              <a:latin typeface="Arial" charset="0"/>
            </a:endParaRP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5"/>
          <p:cNvSpPr>
            <a:spLocks noGrp="1"/>
          </p:cNvSpPr>
          <p:nvPr>
            <p:ph type="sldNum" sz="quarter" idx="12"/>
          </p:nvPr>
        </p:nvSpPr>
        <p:spPr>
          <a:noFill/>
          <a:ln>
            <a:round/>
            <a:headEnd/>
            <a:tailEnd/>
          </a:ln>
        </p:spPr>
        <p:txBody>
          <a:bodyPr/>
          <a:lstStyle/>
          <a:p>
            <a:fld id="{6D47A759-3126-4FB9-8E64-F974406EDA7D}" type="slidenum">
              <a:rPr lang="en-GB" altLang="it-IT"/>
              <a:pPr/>
              <a:t>74</a:t>
            </a:fld>
            <a:endParaRPr lang="en-GB" altLang="it-IT"/>
          </a:p>
        </p:txBody>
      </p:sp>
      <p:sp>
        <p:nvSpPr>
          <p:cNvPr id="62467" name="Rectangle 1"/>
          <p:cNvSpPr>
            <a:spLocks noGrp="1" noChangeArrowheads="1"/>
          </p:cNvSpPr>
          <p:nvPr>
            <p:ph type="title"/>
          </p:nvPr>
        </p:nvSpPr>
        <p:spPr>
          <a:xfrm>
            <a:off x="685800" y="427048"/>
            <a:ext cx="7772400" cy="1508105"/>
          </a:xfrm>
        </p:spPr>
        <p:txBody>
          <a:bodyPr>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400" b="1" dirty="0" err="1" smtClean="0">
                <a:solidFill>
                  <a:srgbClr val="FF6600"/>
                </a:solidFill>
                <a:latin typeface="Arial" charset="0"/>
              </a:rPr>
              <a:t>Gestione</a:t>
            </a:r>
            <a:r>
              <a:rPr lang="en-GB" altLang="it-IT" sz="2400" b="1" dirty="0" smtClean="0">
                <a:solidFill>
                  <a:srgbClr val="FF6600"/>
                </a:solidFill>
                <a:latin typeface="Arial" charset="0"/>
              </a:rPr>
              <a:t> </a:t>
            </a:r>
            <a:r>
              <a:rPr lang="en-GB" altLang="it-IT" sz="2400" b="1" dirty="0" err="1" smtClean="0">
                <a:solidFill>
                  <a:srgbClr val="FF6600"/>
                </a:solidFill>
                <a:latin typeface="Arial" charset="0"/>
              </a:rPr>
              <a:t>informatizzata</a:t>
            </a:r>
            <a:r>
              <a:rPr lang="en-GB" altLang="it-IT" sz="2400" b="1" dirty="0" smtClean="0">
                <a:solidFill>
                  <a:srgbClr val="FF6600"/>
                </a:solidFill>
                <a:latin typeface="Arial" charset="0"/>
              </a:rPr>
              <a:t> </a:t>
            </a:r>
            <a:r>
              <a:rPr lang="en-GB" altLang="it-IT" sz="2400" b="1" dirty="0" err="1" smtClean="0">
                <a:solidFill>
                  <a:srgbClr val="FF6600"/>
                </a:solidFill>
                <a:latin typeface="Arial" charset="0"/>
              </a:rPr>
              <a:t>dei</a:t>
            </a:r>
            <a:r>
              <a:rPr lang="en-GB" altLang="it-IT" sz="2400" b="1" dirty="0" smtClean="0">
                <a:solidFill>
                  <a:srgbClr val="FF6600"/>
                </a:solidFill>
                <a:latin typeface="Arial" charset="0"/>
              </a:rPr>
              <a:t> </a:t>
            </a:r>
            <a:r>
              <a:rPr lang="en-GB" altLang="it-IT" sz="2400" b="1" dirty="0" err="1" smtClean="0">
                <a:solidFill>
                  <a:srgbClr val="FF6600"/>
                </a:solidFill>
                <a:latin typeface="Arial" charset="0"/>
              </a:rPr>
              <a:t>flussi</a:t>
            </a:r>
            <a:r>
              <a:rPr lang="en-GB" altLang="it-IT" sz="2400" b="1" dirty="0" smtClean="0">
                <a:solidFill>
                  <a:srgbClr val="FF6600"/>
                </a:solidFill>
                <a:latin typeface="Arial" charset="0"/>
              </a:rPr>
              <a:t> </a:t>
            </a:r>
            <a:r>
              <a:rPr lang="en-GB" altLang="it-IT" sz="2400" b="1" dirty="0" err="1" smtClean="0">
                <a:solidFill>
                  <a:srgbClr val="FF6600"/>
                </a:solidFill>
                <a:latin typeface="Arial" charset="0"/>
              </a:rPr>
              <a:t>documentali</a:t>
            </a:r>
            <a:r>
              <a:rPr lang="en-GB" altLang="it-IT" sz="2400" b="1" dirty="0" smtClean="0">
                <a:solidFill>
                  <a:srgbClr val="FF6600"/>
                </a:solidFill>
                <a:latin typeface="Arial" charset="0"/>
              </a:rPr>
              <a:t> - Workflow </a:t>
            </a:r>
            <a:r>
              <a:rPr lang="en-GB" altLang="it-IT" sz="2400" b="1" dirty="0" err="1" smtClean="0">
                <a:solidFill>
                  <a:srgbClr val="FF6600"/>
                </a:solidFill>
                <a:latin typeface="Arial" charset="0"/>
              </a:rPr>
              <a:t>documentali</a:t>
            </a:r>
            <a:r>
              <a:rPr lang="en-GB" altLang="it-IT" sz="2400" dirty="0" smtClean="0">
                <a:solidFill>
                  <a:srgbClr val="FF6600"/>
                </a:solidFill>
                <a:latin typeface="Arial" charset="0"/>
              </a:rPr>
              <a:t> </a:t>
            </a:r>
            <a:r>
              <a:rPr lang="en-GB" altLang="it-IT" dirty="0" smtClean="0">
                <a:solidFill>
                  <a:srgbClr val="FF6600"/>
                </a:solidFill>
                <a:latin typeface="Arial" charset="0"/>
              </a:rPr>
              <a:t/>
            </a:r>
            <a:br>
              <a:rPr lang="en-GB" altLang="it-IT" dirty="0" smtClean="0">
                <a:solidFill>
                  <a:srgbClr val="FF6600"/>
                </a:solidFill>
                <a:latin typeface="Arial" charset="0"/>
              </a:rPr>
            </a:br>
            <a:r>
              <a:rPr lang="en-GB" altLang="it-IT" dirty="0" smtClean="0">
                <a:latin typeface="Arial" charset="0"/>
              </a:rPr>
              <a:t>ORIENTAMENTO</a:t>
            </a:r>
            <a:endParaRPr lang="en-GB" altLang="it-IT" dirty="0" smtClean="0">
              <a:latin typeface="Arial" charset="0"/>
            </a:endParaRPr>
          </a:p>
        </p:txBody>
      </p:sp>
      <p:sp>
        <p:nvSpPr>
          <p:cNvPr id="62468" name="Rectangle 2"/>
          <p:cNvSpPr>
            <a:spLocks noGrp="1" noChangeArrowheads="1"/>
          </p:cNvSpPr>
          <p:nvPr>
            <p:ph type="body" idx="1"/>
          </p:nvPr>
        </p:nvSpPr>
        <p:spPr>
          <a:xfrm>
            <a:off x="685800" y="1981200"/>
            <a:ext cx="7772400" cy="2751522"/>
          </a:xfrm>
        </p:spPr>
        <p:txBody>
          <a:bodyPr>
            <a:spAutoFit/>
          </a:bodyPr>
          <a:lstStyle/>
          <a:p>
            <a:pPr marL="608013" indent="-608013" eaLnBrk="1" hangingPunct="1">
              <a:lnSpc>
                <a:spcPct val="100000"/>
              </a:lnSpc>
              <a:buFont typeface="Times New Roman" pitchFamily="18" charset="0"/>
              <a:buAutoNum type="arabicPeriod"/>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it-IT" dirty="0" smtClean="0">
              <a:latin typeface="Arial" charset="0"/>
            </a:endParaRPr>
          </a:p>
          <a:p>
            <a:pPr marL="608013" indent="-608013" eaLnBrk="1" hangingPunct="1">
              <a:lnSpc>
                <a:spcPct val="100000"/>
              </a:lnSpc>
              <a:buNone/>
              <a:tabLst>
                <a:tab pos="1177925" algn="l"/>
                <a:tab pos="2092325" algn="l"/>
                <a:tab pos="3006725" algn="l"/>
                <a:tab pos="3921125" algn="l"/>
                <a:tab pos="4835525" algn="l"/>
                <a:tab pos="5749925" algn="l"/>
                <a:tab pos="6664325" algn="l"/>
                <a:tab pos="7578725" algn="l"/>
                <a:tab pos="8493125" algn="l"/>
                <a:tab pos="9407525" algn="l"/>
                <a:tab pos="10321925" algn="l"/>
              </a:tabLst>
            </a:pPr>
            <a:r>
              <a:rPr lang="en-GB" altLang="it-IT" dirty="0" smtClean="0">
                <a:latin typeface="Arial" charset="0"/>
              </a:rPr>
              <a:t>La </a:t>
            </a:r>
            <a:r>
              <a:rPr lang="en-GB" altLang="it-IT" dirty="0" err="1" smtClean="0">
                <a:latin typeface="Arial" charset="0"/>
              </a:rPr>
              <a:t>pubblica</a:t>
            </a:r>
            <a:r>
              <a:rPr lang="en-GB" altLang="it-IT" dirty="0" smtClean="0">
                <a:latin typeface="Arial" charset="0"/>
              </a:rPr>
              <a:t> </a:t>
            </a:r>
            <a:r>
              <a:rPr lang="en-GB" altLang="it-IT" dirty="0" err="1" smtClean="0">
                <a:latin typeface="Arial" charset="0"/>
              </a:rPr>
              <a:t>amministrazione</a:t>
            </a:r>
            <a:r>
              <a:rPr lang="en-GB" altLang="it-IT" dirty="0" smtClean="0">
                <a:latin typeface="Arial" charset="0"/>
              </a:rPr>
              <a:t> e le </a:t>
            </a:r>
            <a:r>
              <a:rPr lang="en-GB" altLang="it-IT" dirty="0" err="1" smtClean="0">
                <a:latin typeface="Arial" charset="0"/>
              </a:rPr>
              <a:t>nuove</a:t>
            </a:r>
            <a:r>
              <a:rPr lang="en-GB" altLang="it-IT" dirty="0" smtClean="0">
                <a:latin typeface="Arial" charset="0"/>
              </a:rPr>
              <a:t> </a:t>
            </a:r>
            <a:r>
              <a:rPr lang="en-GB" altLang="it-IT" dirty="0" err="1" smtClean="0">
                <a:latin typeface="Arial" charset="0"/>
              </a:rPr>
              <a:t>tecnologie</a:t>
            </a:r>
            <a:r>
              <a:rPr lang="en-GB" altLang="it-IT" dirty="0" smtClean="0">
                <a:latin typeface="Arial" charset="0"/>
              </a:rPr>
              <a:t>: la </a:t>
            </a:r>
            <a:r>
              <a:rPr lang="en-GB" altLang="it-IT" dirty="0" err="1" smtClean="0">
                <a:latin typeface="Arial" charset="0"/>
              </a:rPr>
              <a:t>gestione</a:t>
            </a:r>
            <a:r>
              <a:rPr lang="en-GB" altLang="it-IT" dirty="0" smtClean="0">
                <a:latin typeface="Arial" charset="0"/>
              </a:rPr>
              <a:t> </a:t>
            </a:r>
            <a:r>
              <a:rPr lang="en-GB" altLang="it-IT" dirty="0" err="1" smtClean="0">
                <a:latin typeface="Arial" charset="0"/>
              </a:rPr>
              <a:t>dei</a:t>
            </a:r>
            <a:r>
              <a:rPr lang="en-GB" altLang="it-IT" dirty="0" smtClean="0">
                <a:latin typeface="Arial" charset="0"/>
              </a:rPr>
              <a:t> </a:t>
            </a:r>
            <a:r>
              <a:rPr lang="en-GB" altLang="it-IT" dirty="0" err="1" smtClean="0">
                <a:latin typeface="Arial" charset="0"/>
              </a:rPr>
              <a:t>flussi</a:t>
            </a:r>
            <a:r>
              <a:rPr lang="en-GB" altLang="it-IT" dirty="0" smtClean="0">
                <a:latin typeface="Arial" charset="0"/>
              </a:rPr>
              <a:t> </a:t>
            </a:r>
            <a:r>
              <a:rPr lang="en-GB" altLang="it-IT" dirty="0" err="1" smtClean="0">
                <a:latin typeface="Arial" charset="0"/>
              </a:rPr>
              <a:t>documentali</a:t>
            </a:r>
            <a:r>
              <a:rPr lang="en-GB" altLang="it-IT" dirty="0" smtClean="0">
                <a:latin typeface="Arial" charset="0"/>
              </a:rPr>
              <a:t> </a:t>
            </a:r>
            <a:r>
              <a:rPr lang="en-GB" altLang="it-IT" dirty="0" err="1" smtClean="0">
                <a:latin typeface="Arial" charset="0"/>
              </a:rPr>
              <a:t>nell’evoluzione</a:t>
            </a:r>
            <a:r>
              <a:rPr lang="en-GB" altLang="it-IT" dirty="0" smtClean="0">
                <a:latin typeface="Arial" charset="0"/>
              </a:rPr>
              <a:t> </a:t>
            </a:r>
            <a:r>
              <a:rPr lang="en-GB" altLang="it-IT" dirty="0" err="1" smtClean="0">
                <a:latin typeface="Arial" charset="0"/>
              </a:rPr>
              <a:t>normativa</a:t>
            </a:r>
            <a:endParaRPr lang="en-GB" altLang="it-IT" dirty="0" smtClean="0">
              <a:latin typeface="Arial" charset="0"/>
            </a:endParaRPr>
          </a:p>
          <a:p>
            <a:pPr marL="608013" indent="-608013" eaLnBrk="1" hangingPunct="1">
              <a:lnSpc>
                <a:spcPct val="100000"/>
              </a:lnSpc>
              <a:buFont typeface="Times New Roman" pitchFamily="18" charset="0"/>
              <a:buNone/>
              <a:tabLst>
                <a:tab pos="1177925" algn="l"/>
                <a:tab pos="2092325" algn="l"/>
                <a:tab pos="3006725" algn="l"/>
                <a:tab pos="3921125" algn="l"/>
                <a:tab pos="4835525" algn="l"/>
                <a:tab pos="5749925" algn="l"/>
                <a:tab pos="6664325" algn="l"/>
                <a:tab pos="7578725" algn="l"/>
                <a:tab pos="8493125" algn="l"/>
                <a:tab pos="9407525" algn="l"/>
                <a:tab pos="10321925" algn="l"/>
              </a:tabLst>
            </a:pPr>
            <a:endParaRPr lang="en-GB" altLang="it-IT" dirty="0" smtClean="0">
              <a:latin typeface="Arial" charset="0"/>
            </a:endParaRP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6"/>
          <p:cNvSpPr>
            <a:spLocks noGrp="1"/>
          </p:cNvSpPr>
          <p:nvPr>
            <p:ph type="sldNum" sz="quarter" idx="12"/>
          </p:nvPr>
        </p:nvSpPr>
        <p:spPr>
          <a:noFill/>
          <a:ln>
            <a:round/>
            <a:headEnd/>
            <a:tailEnd/>
          </a:ln>
        </p:spPr>
        <p:txBody>
          <a:bodyPr/>
          <a:lstStyle/>
          <a:p>
            <a:fld id="{88322DDC-B170-4DA3-AF1B-A0F492F1F359}" type="slidenum">
              <a:rPr lang="en-GB" altLang="it-IT"/>
              <a:pPr/>
              <a:t>75</a:t>
            </a:fld>
            <a:endParaRPr lang="en-GB" altLang="it-IT"/>
          </a:p>
        </p:txBody>
      </p:sp>
      <p:sp>
        <p:nvSpPr>
          <p:cNvPr id="63491" name="Rectangle 1"/>
          <p:cNvSpPr>
            <a:spLocks noGrp="1" noChangeArrowheads="1"/>
          </p:cNvSpPr>
          <p:nvPr>
            <p:ph type="title"/>
          </p:nvPr>
        </p:nvSpPr>
        <p:spPr>
          <a:xfrm>
            <a:off x="685800" y="609600"/>
            <a:ext cx="7772400" cy="1143000"/>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3200" b="1" smtClean="0">
                <a:latin typeface="Arial" charset="0"/>
              </a:rPr>
              <a:t>Cosa si intende per workflow</a:t>
            </a:r>
          </a:p>
        </p:txBody>
      </p:sp>
      <p:sp>
        <p:nvSpPr>
          <p:cNvPr id="63492" name="Rectangle 2"/>
          <p:cNvSpPr>
            <a:spLocks noGrp="1" noChangeArrowheads="1"/>
          </p:cNvSpPr>
          <p:nvPr>
            <p:ph type="body" idx="1"/>
          </p:nvPr>
        </p:nvSpPr>
        <p:spPr>
          <a:xfrm>
            <a:off x="685800" y="1981200"/>
            <a:ext cx="3810000" cy="4114800"/>
          </a:xfrm>
        </p:spPr>
        <p:txBody>
          <a:bodyPr>
            <a:spAutoFit/>
          </a:bodyPr>
          <a:lstStyle/>
          <a:p>
            <a:pPr eaLnBrk="1" hangingPunct="1">
              <a:lnSpc>
                <a:spcPct val="8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b="1" smtClean="0">
                <a:latin typeface="Arial" charset="0"/>
              </a:rPr>
              <a:t>Workflow</a:t>
            </a:r>
          </a:p>
          <a:p>
            <a:pPr eaLnBrk="1" hangingPunct="1">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400" b="1" smtClean="0">
              <a:latin typeface="Arial" charset="0"/>
            </a:endParaRPr>
          </a:p>
          <a:p>
            <a:pPr eaLnBrk="1" hangingPunct="1">
              <a:lnSpc>
                <a:spcPct val="8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8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8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smtClean="0">
              <a:latin typeface="Arial" charset="0"/>
            </a:endParaRPr>
          </a:p>
          <a:p>
            <a:pPr eaLnBrk="1" hangingPunct="1">
              <a:lnSpc>
                <a:spcPct val="80000"/>
              </a:lnSpc>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400" b="1" smtClean="0">
                <a:latin typeface="Arial" charset="0"/>
              </a:rPr>
              <a:t>Workflow documentali</a:t>
            </a:r>
          </a:p>
          <a:p>
            <a:pPr eaLnBrk="1" hangingPunct="1">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2400" b="1" smtClean="0">
              <a:latin typeface="Arial" charset="0"/>
            </a:endParaRPr>
          </a:p>
        </p:txBody>
      </p:sp>
      <p:sp>
        <p:nvSpPr>
          <p:cNvPr id="63493" name="Rectangle 3"/>
          <p:cNvSpPr>
            <a:spLocks noGrp="1" noChangeArrowheads="1"/>
          </p:cNvSpPr>
          <p:nvPr>
            <p:ph type="body" idx="2"/>
          </p:nvPr>
        </p:nvSpPr>
        <p:spPr>
          <a:xfrm>
            <a:off x="4648200" y="1981200"/>
            <a:ext cx="3810000" cy="4114800"/>
          </a:xfrm>
        </p:spPr>
        <p:txBody>
          <a:bodyPr>
            <a:spAutoFit/>
          </a:bodyPr>
          <a:lstStyle/>
          <a:p>
            <a:pPr eaLnBrk="1" hangingPunct="1">
              <a:lnSpc>
                <a:spcPct val="80000"/>
              </a:lnSpc>
              <a:spcBef>
                <a:spcPts val="40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600" u="sng" dirty="0" err="1" smtClean="0">
                <a:latin typeface="Arial" charset="0"/>
              </a:rPr>
              <a:t>Automazione</a:t>
            </a:r>
            <a:r>
              <a:rPr lang="en-GB" altLang="it-IT" sz="1600" u="sng" dirty="0" smtClean="0">
                <a:latin typeface="Arial" charset="0"/>
              </a:rPr>
              <a:t> </a:t>
            </a:r>
            <a:r>
              <a:rPr lang="en-GB" altLang="it-IT" sz="1600" u="sng" dirty="0" err="1" smtClean="0">
                <a:latin typeface="Arial" charset="0"/>
              </a:rPr>
              <a:t>di</a:t>
            </a:r>
            <a:r>
              <a:rPr lang="en-GB" altLang="it-IT" sz="1600" u="sng" dirty="0" smtClean="0">
                <a:latin typeface="Arial" charset="0"/>
              </a:rPr>
              <a:t> procedure</a:t>
            </a:r>
            <a:r>
              <a:rPr lang="en-GB" altLang="it-IT" sz="1600" dirty="0" smtClean="0">
                <a:latin typeface="Arial" charset="0"/>
              </a:rPr>
              <a:t> dove </a:t>
            </a:r>
            <a:r>
              <a:rPr lang="en-GB" altLang="it-IT" sz="1600" dirty="0" err="1" smtClean="0">
                <a:latin typeface="Arial" charset="0"/>
              </a:rPr>
              <a:t>documenti</a:t>
            </a:r>
            <a:r>
              <a:rPr lang="en-GB" altLang="it-IT" sz="1600" dirty="0" smtClean="0">
                <a:latin typeface="Arial" charset="0"/>
              </a:rPr>
              <a:t>, </a:t>
            </a:r>
            <a:r>
              <a:rPr lang="en-GB" altLang="it-IT" sz="1600" dirty="0" err="1" smtClean="0">
                <a:latin typeface="Arial" charset="0"/>
              </a:rPr>
              <a:t>informazioni</a:t>
            </a:r>
            <a:r>
              <a:rPr lang="en-GB" altLang="it-IT" sz="1600" dirty="0" smtClean="0">
                <a:latin typeface="Arial" charset="0"/>
              </a:rPr>
              <a:t> e </a:t>
            </a:r>
            <a:r>
              <a:rPr lang="en-GB" altLang="it-IT" sz="1600" dirty="0" err="1" smtClean="0">
                <a:latin typeface="Arial" charset="0"/>
              </a:rPr>
              <a:t>attività</a:t>
            </a:r>
            <a:r>
              <a:rPr lang="en-GB" altLang="it-IT" sz="1600" dirty="0" smtClean="0">
                <a:latin typeface="Arial" charset="0"/>
              </a:rPr>
              <a:t> </a:t>
            </a:r>
            <a:r>
              <a:rPr lang="en-GB" altLang="it-IT" sz="1600" dirty="0" err="1" smtClean="0">
                <a:latin typeface="Arial" charset="0"/>
              </a:rPr>
              <a:t>sono</a:t>
            </a:r>
            <a:r>
              <a:rPr lang="en-GB" altLang="it-IT" sz="1600" dirty="0" smtClean="0">
                <a:latin typeface="Arial" charset="0"/>
              </a:rPr>
              <a:t> </a:t>
            </a:r>
            <a:r>
              <a:rPr lang="en-GB" altLang="it-IT" sz="1600" dirty="0" err="1" smtClean="0">
                <a:latin typeface="Arial" charset="0"/>
              </a:rPr>
              <a:t>trasferiti</a:t>
            </a:r>
            <a:r>
              <a:rPr lang="en-GB" altLang="it-IT" sz="1600" dirty="0" smtClean="0">
                <a:latin typeface="Arial" charset="0"/>
              </a:rPr>
              <a:t> </a:t>
            </a:r>
            <a:r>
              <a:rPr lang="en-GB" altLang="it-IT" sz="1600" dirty="0" err="1" smtClean="0">
                <a:latin typeface="Arial" charset="0"/>
              </a:rPr>
              <a:t>tra</a:t>
            </a:r>
            <a:r>
              <a:rPr lang="en-GB" altLang="it-IT" sz="1600" dirty="0" smtClean="0">
                <a:latin typeface="Arial" charset="0"/>
              </a:rPr>
              <a:t> </a:t>
            </a:r>
            <a:r>
              <a:rPr lang="en-GB" altLang="it-IT" sz="1600" dirty="0" err="1" smtClean="0">
                <a:latin typeface="Arial" charset="0"/>
              </a:rPr>
              <a:t>gli</a:t>
            </a:r>
            <a:r>
              <a:rPr lang="en-GB" altLang="it-IT" sz="1600" dirty="0" smtClean="0">
                <a:latin typeface="Arial" charset="0"/>
              </a:rPr>
              <a:t> </a:t>
            </a:r>
            <a:r>
              <a:rPr lang="en-GB" altLang="it-IT" sz="1600" dirty="0" err="1" smtClean="0">
                <a:latin typeface="Arial" charset="0"/>
              </a:rPr>
              <a:t>attori</a:t>
            </a:r>
            <a:r>
              <a:rPr lang="en-GB" altLang="it-IT" sz="1600" dirty="0" smtClean="0">
                <a:latin typeface="Arial" charset="0"/>
              </a:rPr>
              <a:t> </a:t>
            </a:r>
            <a:r>
              <a:rPr lang="en-GB" altLang="it-IT" sz="1600" dirty="0" err="1" smtClean="0">
                <a:latin typeface="Arial" charset="0"/>
              </a:rPr>
              <a:t>di</a:t>
            </a:r>
            <a:r>
              <a:rPr lang="en-GB" altLang="it-IT" sz="1600" dirty="0" smtClean="0">
                <a:latin typeface="Arial" charset="0"/>
              </a:rPr>
              <a:t> un </a:t>
            </a:r>
            <a:r>
              <a:rPr lang="en-GB" altLang="it-IT" sz="1600" dirty="0" err="1" smtClean="0">
                <a:latin typeface="Arial" charset="0"/>
              </a:rPr>
              <a:t>processo</a:t>
            </a:r>
            <a:r>
              <a:rPr lang="en-GB" altLang="it-IT" sz="1600" dirty="0" smtClean="0">
                <a:latin typeface="Arial" charset="0"/>
              </a:rPr>
              <a:t> </a:t>
            </a:r>
            <a:r>
              <a:rPr lang="en-GB" altLang="it-IT" sz="1600" u="sng" dirty="0" err="1" smtClean="0">
                <a:latin typeface="Arial" charset="0"/>
              </a:rPr>
              <a:t>secondo</a:t>
            </a:r>
            <a:r>
              <a:rPr lang="en-GB" altLang="it-IT" sz="1600" u="sng" dirty="0" smtClean="0">
                <a:latin typeface="Arial" charset="0"/>
              </a:rPr>
              <a:t> un </a:t>
            </a:r>
            <a:r>
              <a:rPr lang="en-GB" altLang="it-IT" sz="1600" u="sng" dirty="0" err="1" smtClean="0">
                <a:latin typeface="Arial" charset="0"/>
              </a:rPr>
              <a:t>predefinito</a:t>
            </a:r>
            <a:r>
              <a:rPr lang="en-GB" altLang="it-IT" sz="1600" u="sng" dirty="0" smtClean="0">
                <a:latin typeface="Arial" charset="0"/>
              </a:rPr>
              <a:t> set </a:t>
            </a:r>
            <a:r>
              <a:rPr lang="en-GB" altLang="it-IT" sz="1600" u="sng" dirty="0" err="1" smtClean="0">
                <a:latin typeface="Arial" charset="0"/>
              </a:rPr>
              <a:t>di</a:t>
            </a:r>
            <a:r>
              <a:rPr lang="en-GB" altLang="it-IT" sz="1600" u="sng" dirty="0" smtClean="0">
                <a:latin typeface="Arial" charset="0"/>
              </a:rPr>
              <a:t> </a:t>
            </a:r>
            <a:r>
              <a:rPr lang="en-GB" altLang="it-IT" sz="1600" u="sng" dirty="0" err="1" smtClean="0">
                <a:latin typeface="Arial" charset="0"/>
              </a:rPr>
              <a:t>regole</a:t>
            </a:r>
            <a:endParaRPr lang="en-GB" altLang="it-IT" sz="1600" u="sng" dirty="0" smtClean="0">
              <a:latin typeface="Arial" charset="0"/>
            </a:endParaRPr>
          </a:p>
          <a:p>
            <a:pPr eaLnBrk="1" hangingPunct="1">
              <a:lnSpc>
                <a:spcPct val="80000"/>
              </a:lnSpc>
              <a:spcBef>
                <a:spcPts val="400"/>
              </a:spcBef>
              <a:buClr>
                <a:srgbClr val="FFFF00"/>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u="sng" dirty="0" smtClean="0">
              <a:latin typeface="Arial" charset="0"/>
            </a:endParaRPr>
          </a:p>
          <a:p>
            <a:pPr eaLnBrk="1" hangingPunct="1">
              <a:lnSpc>
                <a:spcPct val="80000"/>
              </a:lnSpc>
              <a:spcBef>
                <a:spcPts val="400"/>
              </a:spcBef>
              <a:buClr>
                <a:srgbClr val="FFFF00"/>
              </a:buClr>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u="sng" dirty="0" smtClean="0">
              <a:latin typeface="Arial" charset="0"/>
            </a:endParaRPr>
          </a:p>
          <a:p>
            <a:pPr eaLnBrk="1" hangingPunct="1">
              <a:lnSpc>
                <a:spcPct val="80000"/>
              </a:lnSpc>
              <a:spcBef>
                <a:spcPts val="350"/>
              </a:spcBef>
              <a:buClr>
                <a:srgbClr val="FFFF00"/>
              </a:buClr>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400" dirty="0" err="1" smtClean="0">
                <a:latin typeface="Arial" charset="0"/>
              </a:rPr>
              <a:t>Gestione</a:t>
            </a:r>
            <a:r>
              <a:rPr lang="en-GB" altLang="it-IT" sz="1400" dirty="0" smtClean="0">
                <a:latin typeface="Arial" charset="0"/>
              </a:rPr>
              <a:t> </a:t>
            </a:r>
            <a:r>
              <a:rPr lang="en-GB" altLang="it-IT" sz="1400" dirty="0" err="1" smtClean="0">
                <a:latin typeface="Arial" charset="0"/>
              </a:rPr>
              <a:t>informatizzata</a:t>
            </a:r>
            <a:r>
              <a:rPr lang="en-GB" altLang="it-IT" sz="1400" dirty="0" smtClean="0">
                <a:latin typeface="Arial" charset="0"/>
              </a:rPr>
              <a:t> </a:t>
            </a:r>
            <a:r>
              <a:rPr lang="en-GB" altLang="it-IT" sz="1400" dirty="0" err="1" smtClean="0">
                <a:latin typeface="Arial" charset="0"/>
              </a:rPr>
              <a:t>dei</a:t>
            </a:r>
            <a:r>
              <a:rPr lang="en-GB" altLang="it-IT" sz="1400" dirty="0" smtClean="0">
                <a:latin typeface="Arial" charset="0"/>
              </a:rPr>
              <a:t> </a:t>
            </a:r>
            <a:r>
              <a:rPr lang="en-GB" altLang="it-IT" sz="1400" dirty="0" err="1" smtClean="0">
                <a:latin typeface="Arial" charset="0"/>
              </a:rPr>
              <a:t>flussi</a:t>
            </a:r>
            <a:r>
              <a:rPr lang="en-GB" altLang="it-IT" sz="1400" dirty="0" smtClean="0">
                <a:latin typeface="Arial" charset="0"/>
              </a:rPr>
              <a:t> </a:t>
            </a:r>
            <a:r>
              <a:rPr lang="en-GB" altLang="it-IT" sz="1400" dirty="0" err="1" smtClean="0">
                <a:latin typeface="Arial" charset="0"/>
              </a:rPr>
              <a:t>documentali</a:t>
            </a:r>
            <a:r>
              <a:rPr lang="en-GB" altLang="it-IT" sz="1400" dirty="0" smtClean="0">
                <a:latin typeface="Arial" charset="0"/>
              </a:rPr>
              <a:t> (</a:t>
            </a:r>
            <a:r>
              <a:rPr lang="en-GB" altLang="it-IT" sz="1400" dirty="0" err="1" smtClean="0">
                <a:latin typeface="Arial" charset="0"/>
              </a:rPr>
              <a:t>iter</a:t>
            </a:r>
            <a:r>
              <a:rPr lang="en-GB" altLang="it-IT" sz="1400" dirty="0" smtClean="0">
                <a:latin typeface="Arial" charset="0"/>
              </a:rPr>
              <a:t> </a:t>
            </a:r>
            <a:r>
              <a:rPr lang="en-GB" altLang="it-IT" sz="1400" dirty="0" err="1" smtClean="0">
                <a:latin typeface="Arial" charset="0"/>
              </a:rPr>
              <a:t>dei</a:t>
            </a:r>
            <a:r>
              <a:rPr lang="en-GB" altLang="it-IT" sz="1400" dirty="0" smtClean="0">
                <a:latin typeface="Arial" charset="0"/>
              </a:rPr>
              <a:t> </a:t>
            </a:r>
            <a:r>
              <a:rPr lang="en-GB" altLang="it-IT" sz="1400" dirty="0" err="1" smtClean="0">
                <a:latin typeface="Arial" charset="0"/>
              </a:rPr>
              <a:t>procedimenti</a:t>
            </a:r>
            <a:r>
              <a:rPr lang="en-GB" altLang="it-IT" sz="1400" dirty="0" smtClean="0">
                <a:latin typeface="Arial" charset="0"/>
              </a:rPr>
              <a:t> e </a:t>
            </a:r>
            <a:r>
              <a:rPr lang="en-GB" altLang="it-IT" sz="1400" dirty="0" err="1" smtClean="0">
                <a:latin typeface="Arial" charset="0"/>
              </a:rPr>
              <a:t>flusso</a:t>
            </a:r>
            <a:r>
              <a:rPr lang="en-GB" altLang="it-IT" sz="1400" dirty="0" smtClean="0">
                <a:latin typeface="Arial" charset="0"/>
              </a:rPr>
              <a:t> </a:t>
            </a:r>
            <a:r>
              <a:rPr lang="en-GB" altLang="it-IT" sz="1400" dirty="0" err="1" smtClean="0">
                <a:latin typeface="Arial" charset="0"/>
              </a:rPr>
              <a:t>di</a:t>
            </a:r>
            <a:r>
              <a:rPr lang="en-GB" altLang="it-IT" sz="1400" dirty="0" smtClean="0">
                <a:latin typeface="Arial" charset="0"/>
              </a:rPr>
              <a:t> </a:t>
            </a:r>
            <a:r>
              <a:rPr lang="en-GB" altLang="it-IT" sz="1400" dirty="0" err="1" smtClean="0">
                <a:latin typeface="Arial" charset="0"/>
              </a:rPr>
              <a:t>lavoro</a:t>
            </a:r>
            <a:r>
              <a:rPr lang="en-GB" altLang="it-IT" sz="1400" dirty="0" smtClean="0">
                <a:latin typeface="Arial" charset="0"/>
              </a:rPr>
              <a:t>) </a:t>
            </a:r>
            <a:r>
              <a:rPr lang="en-GB" altLang="it-IT" sz="1400" dirty="0" err="1" smtClean="0">
                <a:latin typeface="Arial" charset="0"/>
              </a:rPr>
              <a:t>all’interno</a:t>
            </a:r>
            <a:r>
              <a:rPr lang="en-GB" altLang="it-IT" sz="1400" dirty="0" smtClean="0">
                <a:latin typeface="Arial" charset="0"/>
              </a:rPr>
              <a:t> </a:t>
            </a:r>
            <a:r>
              <a:rPr lang="en-GB" altLang="it-IT" sz="1400" dirty="0" err="1" smtClean="0">
                <a:latin typeface="Arial" charset="0"/>
              </a:rPr>
              <a:t>dei</a:t>
            </a:r>
            <a:r>
              <a:rPr lang="en-GB" altLang="it-IT" sz="1400" dirty="0" smtClean="0">
                <a:latin typeface="Arial" charset="0"/>
              </a:rPr>
              <a:t> </a:t>
            </a:r>
            <a:r>
              <a:rPr lang="en-GB" altLang="it-IT" sz="1400" dirty="0" err="1" smtClean="0">
                <a:latin typeface="Arial" charset="0"/>
              </a:rPr>
              <a:t>processi</a:t>
            </a:r>
            <a:r>
              <a:rPr lang="en-GB" altLang="it-IT" sz="1400" dirty="0" smtClean="0">
                <a:latin typeface="Arial" charset="0"/>
              </a:rPr>
              <a:t> e in </a:t>
            </a:r>
            <a:r>
              <a:rPr lang="en-GB" altLang="it-IT" sz="1400" dirty="0" err="1" smtClean="0">
                <a:latin typeface="Arial" charset="0"/>
              </a:rPr>
              <a:t>relazione</a:t>
            </a:r>
            <a:r>
              <a:rPr lang="en-GB" altLang="it-IT" sz="1400" dirty="0" smtClean="0">
                <a:latin typeface="Arial" charset="0"/>
              </a:rPr>
              <a:t> </a:t>
            </a:r>
            <a:r>
              <a:rPr lang="en-GB" altLang="it-IT" sz="1400" dirty="0" err="1" smtClean="0">
                <a:latin typeface="Arial" charset="0"/>
              </a:rPr>
              <a:t>ai</a:t>
            </a:r>
            <a:r>
              <a:rPr lang="en-GB" altLang="it-IT" sz="1400" dirty="0" smtClean="0">
                <a:latin typeface="Arial" charset="0"/>
              </a:rPr>
              <a:t> </a:t>
            </a:r>
            <a:r>
              <a:rPr lang="en-GB" altLang="it-IT" sz="1400" dirty="0" err="1" smtClean="0">
                <a:latin typeface="Arial" charset="0"/>
              </a:rPr>
              <a:t>procedimenti</a:t>
            </a:r>
            <a:endParaRPr lang="en-GB" altLang="it-IT" sz="1400" dirty="0" smtClean="0">
              <a:latin typeface="Arial" charset="0"/>
            </a:endParaRPr>
          </a:p>
          <a:p>
            <a:pPr lvl="1" eaLnBrk="1" hangingPunct="1">
              <a:lnSpc>
                <a:spcPct val="80000"/>
              </a:lnSpc>
              <a:spcBef>
                <a:spcPts val="350"/>
              </a:spcBef>
              <a:buClr>
                <a:srgbClr val="FF66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400" dirty="0" err="1" smtClean="0">
                <a:solidFill>
                  <a:srgbClr val="00070C"/>
                </a:solidFill>
                <a:latin typeface="Arial" charset="0"/>
              </a:rPr>
              <a:t>Oltre</a:t>
            </a:r>
            <a:r>
              <a:rPr lang="en-GB" altLang="it-IT" sz="1400" dirty="0" smtClean="0">
                <a:solidFill>
                  <a:srgbClr val="00070C"/>
                </a:solidFill>
                <a:latin typeface="Arial" charset="0"/>
              </a:rPr>
              <a:t> a </a:t>
            </a:r>
            <a:r>
              <a:rPr lang="en-GB" altLang="it-IT" sz="1400" dirty="0" err="1" smtClean="0">
                <a:solidFill>
                  <a:srgbClr val="00070C"/>
                </a:solidFill>
                <a:latin typeface="Arial" charset="0"/>
              </a:rPr>
              <a:t>gestire</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l’iter</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dei</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documenti</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il</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sistema</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gestisce</a:t>
            </a:r>
            <a:r>
              <a:rPr lang="en-GB" altLang="it-IT" sz="1400" dirty="0" smtClean="0">
                <a:solidFill>
                  <a:srgbClr val="00070C"/>
                </a:solidFill>
                <a:latin typeface="Arial" charset="0"/>
              </a:rPr>
              <a:t> e </a:t>
            </a:r>
            <a:r>
              <a:rPr lang="en-GB" altLang="it-IT" sz="1400" dirty="0" err="1" smtClean="0">
                <a:solidFill>
                  <a:srgbClr val="00070C"/>
                </a:solidFill>
                <a:latin typeface="Arial" charset="0"/>
              </a:rPr>
              <a:t>controlla</a:t>
            </a:r>
            <a:r>
              <a:rPr lang="en-GB" altLang="it-IT" sz="1400" dirty="0" smtClean="0">
                <a:solidFill>
                  <a:srgbClr val="00070C"/>
                </a:solidFill>
                <a:latin typeface="Arial" charset="0"/>
              </a:rPr>
              <a:t> le </a:t>
            </a:r>
            <a:r>
              <a:rPr lang="en-GB" altLang="it-IT" sz="1400" dirty="0" err="1" smtClean="0">
                <a:solidFill>
                  <a:srgbClr val="00070C"/>
                </a:solidFill>
                <a:latin typeface="Arial" charset="0"/>
              </a:rPr>
              <a:t>attività</a:t>
            </a:r>
            <a:r>
              <a:rPr lang="en-GB" altLang="it-IT" sz="1400" dirty="0" smtClean="0">
                <a:solidFill>
                  <a:srgbClr val="00070C"/>
                </a:solidFill>
                <a:latin typeface="Arial" charset="0"/>
              </a:rPr>
              <a:t> del </a:t>
            </a:r>
            <a:r>
              <a:rPr lang="en-GB" altLang="it-IT" sz="1400" dirty="0" err="1" smtClean="0">
                <a:solidFill>
                  <a:srgbClr val="00070C"/>
                </a:solidFill>
                <a:latin typeface="Arial" charset="0"/>
              </a:rPr>
              <a:t>procedimento</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attivando</a:t>
            </a:r>
            <a:r>
              <a:rPr lang="en-GB" altLang="it-IT" sz="1400" dirty="0" smtClean="0">
                <a:solidFill>
                  <a:srgbClr val="00070C"/>
                </a:solidFill>
                <a:latin typeface="Arial" charset="0"/>
              </a:rPr>
              <a:t> le </a:t>
            </a:r>
            <a:r>
              <a:rPr lang="en-GB" altLang="it-IT" sz="1400" dirty="0" err="1" smtClean="0">
                <a:solidFill>
                  <a:srgbClr val="00070C"/>
                </a:solidFill>
                <a:latin typeface="Arial" charset="0"/>
              </a:rPr>
              <a:t>risorse</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necessarie</a:t>
            </a:r>
            <a:r>
              <a:rPr lang="en-GB" altLang="it-IT" sz="1400" dirty="0" smtClean="0">
                <a:solidFill>
                  <a:srgbClr val="00070C"/>
                </a:solidFill>
                <a:latin typeface="Arial" charset="0"/>
              </a:rPr>
              <a:t> per </a:t>
            </a:r>
            <a:r>
              <a:rPr lang="en-GB" altLang="it-IT" sz="1400" dirty="0" err="1" smtClean="0">
                <a:solidFill>
                  <a:srgbClr val="00070C"/>
                </a:solidFill>
                <a:latin typeface="Arial" charset="0"/>
              </a:rPr>
              <a:t>realizzarle</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persone</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applicazioni</a:t>
            </a:r>
            <a:r>
              <a:rPr lang="en-GB" altLang="it-IT" sz="1400" dirty="0" smtClean="0">
                <a:solidFill>
                  <a:srgbClr val="00070C"/>
                </a:solidFill>
                <a:latin typeface="Arial" charset="0"/>
              </a:rPr>
              <a:t>..)</a:t>
            </a:r>
          </a:p>
          <a:p>
            <a:pPr lvl="1" eaLnBrk="1" hangingPunct="1">
              <a:lnSpc>
                <a:spcPct val="80000"/>
              </a:lnSpc>
              <a:spcBef>
                <a:spcPts val="350"/>
              </a:spcBef>
              <a:buClr>
                <a:srgbClr val="FF66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1400" dirty="0" err="1" smtClean="0">
                <a:solidFill>
                  <a:srgbClr val="00070C"/>
                </a:solidFill>
                <a:latin typeface="Arial" charset="0"/>
              </a:rPr>
              <a:t>Facilita</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l’accesso</a:t>
            </a:r>
            <a:r>
              <a:rPr lang="en-GB" altLang="it-IT" sz="1400" dirty="0" smtClean="0">
                <a:solidFill>
                  <a:srgbClr val="00070C"/>
                </a:solidFill>
                <a:latin typeface="Arial" charset="0"/>
              </a:rPr>
              <a:t> </a:t>
            </a:r>
            <a:r>
              <a:rPr lang="en-GB" altLang="it-IT" sz="1400" dirty="0" err="1" smtClean="0">
                <a:solidFill>
                  <a:srgbClr val="00070C"/>
                </a:solidFill>
                <a:latin typeface="Arial" charset="0"/>
              </a:rPr>
              <a:t>da</a:t>
            </a:r>
            <a:r>
              <a:rPr lang="en-GB" altLang="it-IT" sz="1400" dirty="0" smtClean="0">
                <a:solidFill>
                  <a:srgbClr val="00070C"/>
                </a:solidFill>
                <a:latin typeface="Arial" charset="0"/>
              </a:rPr>
              <a:t> parte del </a:t>
            </a:r>
            <a:r>
              <a:rPr lang="en-GB" altLang="it-IT" sz="1400" dirty="0" err="1" smtClean="0">
                <a:solidFill>
                  <a:srgbClr val="00070C"/>
                </a:solidFill>
                <a:latin typeface="Arial" charset="0"/>
              </a:rPr>
              <a:t>cittadino</a:t>
            </a:r>
            <a:endParaRPr lang="en-GB" altLang="it-IT" sz="1400" dirty="0" smtClean="0">
              <a:solidFill>
                <a:srgbClr val="00070C"/>
              </a:solidFill>
              <a:latin typeface="Arial" charset="0"/>
            </a:endParaRPr>
          </a:p>
          <a:p>
            <a:pPr eaLnBrk="1" hangingPunct="1">
              <a:lnSpc>
                <a:spcPct val="80000"/>
              </a:lnSpc>
              <a:spcBef>
                <a:spcPts val="400"/>
              </a:spcBef>
              <a:buClr>
                <a:srgbClr val="FF66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dirty="0" smtClean="0">
              <a:solidFill>
                <a:srgbClr val="FF6600"/>
              </a:solidFill>
              <a:latin typeface="Arial" charset="0"/>
            </a:endParaRPr>
          </a:p>
          <a:p>
            <a:pPr eaLnBrk="1" hangingPunct="1">
              <a:lnSpc>
                <a:spcPct val="80000"/>
              </a:lnSpc>
              <a:spcBef>
                <a:spcPts val="400"/>
              </a:spcBef>
              <a:buClr>
                <a:srgbClr val="FF66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it-IT" sz="1600" dirty="0" smtClean="0">
              <a:solidFill>
                <a:srgbClr val="FF6600"/>
              </a:solidFill>
              <a:latin typeface="Arial" charset="0"/>
            </a:endParaRPr>
          </a:p>
        </p:txBody>
      </p:sp>
      <p:pic>
        <p:nvPicPr>
          <p:cNvPr id="6"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3"/>
          <p:cNvSpPr>
            <a:spLocks noGrp="1"/>
          </p:cNvSpPr>
          <p:nvPr>
            <p:ph type="sldNum" sz="quarter" idx="12"/>
          </p:nvPr>
        </p:nvSpPr>
        <p:spPr>
          <a:noFill/>
          <a:ln>
            <a:round/>
            <a:headEnd/>
            <a:tailEnd/>
          </a:ln>
        </p:spPr>
        <p:txBody>
          <a:bodyPr/>
          <a:lstStyle/>
          <a:p>
            <a:fld id="{11002E56-0CFF-4125-8630-F4F8FA931F84}" type="slidenum">
              <a:rPr lang="en-GB" altLang="it-IT"/>
              <a:pPr/>
              <a:t>76</a:t>
            </a:fld>
            <a:endParaRPr lang="en-GB" altLang="it-IT"/>
          </a:p>
        </p:txBody>
      </p:sp>
      <p:sp>
        <p:nvSpPr>
          <p:cNvPr id="64515" name="Rectangle 1"/>
          <p:cNvSpPr>
            <a:spLocks noChangeArrowheads="1"/>
          </p:cNvSpPr>
          <p:nvPr/>
        </p:nvSpPr>
        <p:spPr bwMode="auto">
          <a:xfrm>
            <a:off x="1082675" y="1752600"/>
            <a:ext cx="7239000" cy="1752600"/>
          </a:xfrm>
          <a:prstGeom prst="rect">
            <a:avLst/>
          </a:prstGeom>
          <a:noFill/>
          <a:ln w="9525">
            <a:noFill/>
            <a:round/>
            <a:headEnd/>
            <a:tailEnd/>
          </a:ln>
        </p:spPr>
        <p:txBody>
          <a:bodyPr wrap="none" anchor="ctr"/>
          <a:lstStyle/>
          <a:p>
            <a:pPr eaLnBrk="1" hangingPunct="1">
              <a:lnSpc>
                <a:spcPct val="95000"/>
              </a:lnSpc>
              <a:buClr>
                <a:srgbClr val="000000"/>
              </a:buClr>
              <a:buSzPct val="100000"/>
              <a:buFont typeface="Times New Roman" pitchFamily="18" charset="0"/>
              <a:buNone/>
            </a:pPr>
            <a:endParaRPr lang="it-IT"/>
          </a:p>
        </p:txBody>
      </p:sp>
      <p:sp>
        <p:nvSpPr>
          <p:cNvPr id="64518" name="Text Box 4"/>
          <p:cNvSpPr txBox="1">
            <a:spLocks noChangeArrowheads="1"/>
          </p:cNvSpPr>
          <p:nvPr/>
        </p:nvSpPr>
        <p:spPr bwMode="auto">
          <a:xfrm>
            <a:off x="2363788" y="1446213"/>
            <a:ext cx="6400800" cy="1962150"/>
          </a:xfrm>
          <a:prstGeom prst="rect">
            <a:avLst/>
          </a:prstGeom>
          <a:noFill/>
          <a:ln w="9525">
            <a:noFill/>
            <a:round/>
            <a:headEnd/>
            <a:tailEnd/>
          </a:ln>
        </p:spPr>
        <p:txBody>
          <a:bodyPr lIns="90000" tIns="46800" rIns="90000" bIns="46800">
            <a:spAutoFit/>
          </a:bodyPr>
          <a:lstStyle/>
          <a:p>
            <a:pPr marL="188913" indent="-188913" algn="just">
              <a:lnSpc>
                <a:spcPct val="90000"/>
              </a:lnSpc>
              <a:spcBef>
                <a:spcPts val="1250"/>
              </a:spcBef>
              <a:buClr>
                <a:srgbClr val="000000"/>
              </a:buClr>
              <a:buSzPct val="100000"/>
              <a:buFont typeface="Arial" charset="0"/>
              <a:buNone/>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2000">
                <a:solidFill>
                  <a:srgbClr val="000000"/>
                </a:solidFill>
                <a:latin typeface="Arial" charset="0"/>
              </a:rPr>
              <a:t>La firma digitale è:</a:t>
            </a:r>
          </a:p>
          <a:p>
            <a:pPr marL="188913" indent="-188913" algn="just">
              <a:lnSpc>
                <a:spcPct val="90000"/>
              </a:lnSpc>
              <a:spcBef>
                <a:spcPts val="1250"/>
              </a:spcBef>
              <a:buClr>
                <a:srgbClr val="000000"/>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2000">
                <a:solidFill>
                  <a:srgbClr val="000000"/>
                </a:solidFill>
                <a:latin typeface="Arial" charset="0"/>
              </a:rPr>
              <a:t>L’equivalente elettronico della firma autografa su carta</a:t>
            </a:r>
          </a:p>
          <a:p>
            <a:pPr marL="188913" indent="-188913" algn="just">
              <a:lnSpc>
                <a:spcPct val="90000"/>
              </a:lnSpc>
              <a:spcBef>
                <a:spcPts val="500"/>
              </a:spcBef>
              <a:buClr>
                <a:srgbClr val="000000"/>
              </a:buClr>
              <a:buSzPct val="100000"/>
              <a:buFont typeface="Arial" charset="0"/>
              <a:buChar char="•"/>
              <a:tabLst>
                <a:tab pos="188913" algn="l"/>
                <a:tab pos="1103313" algn="l"/>
                <a:tab pos="2017713" algn="l"/>
                <a:tab pos="2932113" algn="l"/>
                <a:tab pos="3846513" algn="l"/>
                <a:tab pos="4760913" algn="l"/>
                <a:tab pos="5675313" algn="l"/>
                <a:tab pos="6589713" algn="l"/>
                <a:tab pos="7504113" algn="l"/>
                <a:tab pos="8418513" algn="l"/>
                <a:tab pos="9332913" algn="l"/>
                <a:tab pos="10247313" algn="l"/>
              </a:tabLst>
            </a:pPr>
            <a:r>
              <a:rPr lang="en-GB" altLang="it-IT" sz="2000">
                <a:solidFill>
                  <a:srgbClr val="000000"/>
                </a:solidFill>
                <a:latin typeface="Arial" charset="0"/>
              </a:rPr>
              <a:t>Un’informazione che viene aggiunta ad un documento informatico al fine di garantirne riservatezza, integrità ed autenticità</a:t>
            </a:r>
            <a:r>
              <a:rPr lang="en-GB" altLang="it-IT" sz="2000">
                <a:solidFill>
                  <a:srgbClr val="00CC99"/>
                </a:solidFill>
                <a:latin typeface="Arial" charset="0"/>
              </a:rPr>
              <a:t>. </a:t>
            </a:r>
          </a:p>
        </p:txBody>
      </p:sp>
      <p:sp>
        <p:nvSpPr>
          <p:cNvPr id="64519" name="Rectangle 5"/>
          <p:cNvSpPr>
            <a:spLocks noChangeArrowheads="1"/>
          </p:cNvSpPr>
          <p:nvPr/>
        </p:nvSpPr>
        <p:spPr bwMode="auto">
          <a:xfrm>
            <a:off x="495300" y="419100"/>
            <a:ext cx="5562600" cy="533400"/>
          </a:xfrm>
          <a:prstGeom prst="rect">
            <a:avLst/>
          </a:prstGeom>
          <a:noFill/>
          <a:ln w="9525">
            <a:noFill/>
            <a:round/>
            <a:headEnd/>
            <a:tailEnd/>
          </a:ln>
        </p:spPr>
        <p:txBody>
          <a:bodyPr lIns="90000" tIns="46800" rIns="90000" bIns="46800" anchor="ctr"/>
          <a:lstStyle/>
          <a:p>
            <a:pPr algn="ct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4400">
                <a:solidFill>
                  <a:srgbClr val="000000"/>
                </a:solidFill>
                <a:latin typeface="Arial" charset="0"/>
              </a:rPr>
              <a:t>La firma digitale</a:t>
            </a:r>
          </a:p>
        </p:txBody>
      </p:sp>
      <p:pic>
        <p:nvPicPr>
          <p:cNvPr id="8"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56376" y="5445224"/>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body"/>
          </p:nvPr>
        </p:nvSpPr>
        <p:spPr>
          <a:xfrm>
            <a:off x="2051720" y="2276872"/>
            <a:ext cx="5910262" cy="3500438"/>
          </a:xfrm>
          <a:solidFill>
            <a:srgbClr val="FFFFFF"/>
          </a:solidFill>
          <a:ln w="57240">
            <a:solidFill>
              <a:srgbClr val="3366FF"/>
            </a:solidFill>
            <a:miter lim="800000"/>
          </a:ln>
          <a:effectLst>
            <a:outerShdw dist="17819" dir="2700000" algn="ctr" rotWithShape="0">
              <a:srgbClr val="FF0000">
                <a:alpha val="50027"/>
              </a:srgbClr>
            </a:outerShdw>
          </a:effectLst>
        </p:spPr>
        <p:txBody>
          <a:bodyPr lIns="92160" tIns="46080" rIns="92160" bIns="46080" anchor="t">
            <a:spAutoFit/>
          </a:bodyPr>
          <a:lstStyle/>
          <a:p>
            <a:pPr marL="341313" indent="-341313" eaLnBrk="1" hangingPunct="1">
              <a:lnSpc>
                <a:spcPct val="110000"/>
              </a:lnSpc>
              <a:spcBef>
                <a:spcPts val="45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it-IT" sz="3200" smtClean="0">
                <a:ea typeface="+mj-ea"/>
              </a:rPr>
              <a:t>	</a:t>
            </a:r>
            <a:r>
              <a:rPr lang="en-GB" altLang="it-IT" sz="1800" smtClean="0">
                <a:latin typeface="Arial" panose="020B0604020202020204" pitchFamily="34" charset="0"/>
                <a:ea typeface="+mj-ea"/>
              </a:rPr>
              <a:t>I meccanismi di firma digitale poggiano essenzialmente sopra gli algoritmi crittografici a </a:t>
            </a:r>
          </a:p>
          <a:p>
            <a:pPr marL="341313" indent="-341313" eaLnBrk="1" hangingPunct="1">
              <a:lnSpc>
                <a:spcPct val="110000"/>
              </a:lnSpc>
              <a:spcBef>
                <a:spcPts val="45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it-IT" sz="1800" b="1" smtClean="0">
                <a:latin typeface="Arial" panose="020B0604020202020204" pitchFamily="34" charset="0"/>
                <a:ea typeface="+mj-ea"/>
              </a:rPr>
              <a:t>chiavi pubbliche,</a:t>
            </a:r>
          </a:p>
          <a:p>
            <a:pPr marL="341313" indent="-341313" eaLnBrk="1" hangingPunct="1">
              <a:lnSpc>
                <a:spcPct val="110000"/>
              </a:lnSpc>
              <a:spcBef>
                <a:spcPts val="45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it-IT" sz="1800" smtClean="0">
                <a:latin typeface="Arial" panose="020B0604020202020204" pitchFamily="34" charset="0"/>
                <a:ea typeface="+mj-ea"/>
              </a:rPr>
              <a:t>detti anche a </a:t>
            </a:r>
          </a:p>
          <a:p>
            <a:pPr marL="341313" indent="-341313" eaLnBrk="1" hangingPunct="1">
              <a:lnSpc>
                <a:spcPct val="110000"/>
              </a:lnSpc>
              <a:spcBef>
                <a:spcPts val="45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it-IT" sz="1800" b="1" smtClean="0">
                <a:latin typeface="Arial" panose="020B0604020202020204" pitchFamily="34" charset="0"/>
                <a:ea typeface="+mj-ea"/>
              </a:rPr>
              <a:t>chiavi asimmetriche</a:t>
            </a:r>
          </a:p>
          <a:p>
            <a:pPr marL="341313" indent="-341313" eaLnBrk="1" hangingPunct="1">
              <a:lnSpc>
                <a:spcPct val="110000"/>
              </a:lnSpc>
              <a:spcBef>
                <a:spcPts val="8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it-IT" sz="1800" smtClean="0">
                <a:latin typeface="Arial" panose="020B0604020202020204" pitchFamily="34" charset="0"/>
                <a:ea typeface="+mj-ea"/>
              </a:rPr>
              <a:t>poiché utilizzano chiavi diverse per le operazioni di codifica e decodifica</a:t>
            </a:r>
            <a:r>
              <a:rPr lang="en-GB" altLang="it-IT" sz="3200" smtClean="0">
                <a:ea typeface="+mj-ea"/>
              </a:rPr>
              <a:t>.</a:t>
            </a:r>
          </a:p>
        </p:txBody>
      </p:sp>
      <p:sp>
        <p:nvSpPr>
          <p:cNvPr id="65540" name="Rectangle 3"/>
          <p:cNvSpPr>
            <a:spLocks noChangeArrowheads="1"/>
          </p:cNvSpPr>
          <p:nvPr/>
        </p:nvSpPr>
        <p:spPr bwMode="auto">
          <a:xfrm>
            <a:off x="495300" y="419100"/>
            <a:ext cx="5562600" cy="533400"/>
          </a:xfrm>
          <a:prstGeom prst="rect">
            <a:avLst/>
          </a:prstGeom>
          <a:noFill/>
          <a:ln w="9525">
            <a:noFill/>
            <a:round/>
            <a:headEnd/>
            <a:tailEnd/>
          </a:ln>
        </p:spPr>
        <p:txBody>
          <a:bodyPr lIns="90000" tIns="46800" rIns="90000" bIns="46800" anchor="ctr"/>
          <a:lstStyle/>
          <a:p>
            <a:pPr algn="ctr" eaLnBrk="1" hangingPunct="1">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4400">
                <a:solidFill>
                  <a:srgbClr val="000000"/>
                </a:solidFill>
                <a:latin typeface="Arial" charset="0"/>
              </a:rPr>
              <a:t>Firma digitale</a:t>
            </a:r>
          </a:p>
        </p:txBody>
      </p:sp>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548680"/>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numero diapositiva 5"/>
          <p:cNvSpPr>
            <a:spLocks noGrp="1"/>
          </p:cNvSpPr>
          <p:nvPr>
            <p:ph type="sldNum" sz="quarter" idx="12"/>
          </p:nvPr>
        </p:nvSpPr>
        <p:spPr>
          <a:noFill/>
          <a:ln>
            <a:round/>
            <a:headEnd/>
            <a:tailEnd/>
          </a:ln>
        </p:spPr>
        <p:txBody>
          <a:bodyPr/>
          <a:lstStyle/>
          <a:p>
            <a:fld id="{665AC2C2-8D54-49D1-BE70-353C0D41D68A}" type="slidenum">
              <a:rPr lang="en-GB" altLang="it-IT"/>
              <a:pPr/>
              <a:t>78</a:t>
            </a:fld>
            <a:endParaRPr lang="en-GB" altLang="it-IT"/>
          </a:p>
        </p:txBody>
      </p:sp>
      <p:sp>
        <p:nvSpPr>
          <p:cNvPr id="98307" name="Text Box 1"/>
          <p:cNvSpPr txBox="1">
            <a:spLocks noChangeArrowheads="1"/>
          </p:cNvSpPr>
          <p:nvPr/>
        </p:nvSpPr>
        <p:spPr bwMode="auto">
          <a:xfrm>
            <a:off x="304800" y="1557338"/>
            <a:ext cx="8839200" cy="6014083"/>
          </a:xfrm>
          <a:prstGeom prst="rect">
            <a:avLst/>
          </a:prstGeom>
          <a:noFill/>
          <a:ln w="9525">
            <a:noFill/>
            <a:round/>
            <a:headEnd/>
            <a:tailEnd/>
          </a:ln>
        </p:spPr>
        <p:txBody>
          <a:bodyPr lIns="90000" tIns="46800" rIns="90000" bIns="46800">
            <a:spAutoFit/>
          </a:bodyPr>
          <a:lstStyle/>
          <a:p>
            <a:pPr eaLnBrk="1" hangingPunct="1">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b="1" dirty="0">
                <a:solidFill>
                  <a:srgbClr val="000000"/>
                </a:solidFill>
                <a:latin typeface="Arial" charset="0"/>
              </a:rPr>
              <a:t>GLI OBIETTIVI</a:t>
            </a: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dirty="0">
                <a:solidFill>
                  <a:srgbClr val="000000"/>
                </a:solidFill>
                <a:latin typeface="Arial" charset="0"/>
              </a:rPr>
              <a:t>Il </a:t>
            </a:r>
            <a:r>
              <a:rPr lang="en-GB" altLang="it-IT" sz="2000" dirty="0" err="1">
                <a:solidFill>
                  <a:srgbClr val="000000"/>
                </a:solidFill>
                <a:latin typeface="Arial" charset="0"/>
              </a:rPr>
              <a:t>sistema</a:t>
            </a:r>
            <a:r>
              <a:rPr lang="en-GB" altLang="it-IT" sz="2000" dirty="0">
                <a:solidFill>
                  <a:srgbClr val="000000"/>
                </a:solidFill>
                <a:latin typeface="Arial" charset="0"/>
              </a:rPr>
              <a:t> </a:t>
            </a:r>
            <a:r>
              <a:rPr lang="en-GB" altLang="it-IT" sz="2000" dirty="0" err="1">
                <a:solidFill>
                  <a:srgbClr val="000000"/>
                </a:solidFill>
                <a:latin typeface="Arial" charset="0"/>
              </a:rPr>
              <a:t>documentario</a:t>
            </a:r>
            <a:r>
              <a:rPr lang="en-GB" altLang="it-IT" sz="2000" dirty="0">
                <a:solidFill>
                  <a:srgbClr val="000000"/>
                </a:solidFill>
                <a:latin typeface="Arial" charset="0"/>
              </a:rPr>
              <a:t> (</a:t>
            </a:r>
            <a:r>
              <a:rPr lang="en-GB" altLang="it-IT" sz="2000" dirty="0" err="1">
                <a:solidFill>
                  <a:srgbClr val="000000"/>
                </a:solidFill>
                <a:latin typeface="Arial" charset="0"/>
              </a:rPr>
              <a:t>prodotto</a:t>
            </a:r>
            <a:r>
              <a:rPr lang="en-GB" altLang="it-IT" sz="2000" dirty="0">
                <a:solidFill>
                  <a:srgbClr val="000000"/>
                </a:solidFill>
                <a:latin typeface="Arial" charset="0"/>
              </a:rPr>
              <a:t> </a:t>
            </a:r>
            <a:r>
              <a:rPr lang="en-GB" altLang="it-IT" sz="2000" dirty="0" err="1">
                <a:solidFill>
                  <a:srgbClr val="000000"/>
                </a:solidFill>
                <a:latin typeface="Arial" charset="0"/>
              </a:rPr>
              <a:t>dal</a:t>
            </a:r>
            <a:r>
              <a:rPr lang="en-GB" altLang="it-IT" sz="2000" dirty="0">
                <a:solidFill>
                  <a:srgbClr val="000000"/>
                </a:solidFill>
                <a:latin typeface="Arial" charset="0"/>
              </a:rPr>
              <a:t> </a:t>
            </a:r>
            <a:r>
              <a:rPr lang="en-GB" altLang="it-IT" sz="2000" dirty="0" err="1">
                <a:solidFill>
                  <a:srgbClr val="000000"/>
                </a:solidFill>
                <a:latin typeface="Arial" charset="0"/>
              </a:rPr>
              <a:t>sistema</a:t>
            </a:r>
            <a:r>
              <a:rPr lang="en-GB" altLang="it-IT" sz="2000" dirty="0">
                <a:solidFill>
                  <a:srgbClr val="000000"/>
                </a:solidFill>
                <a:latin typeface="Arial" charset="0"/>
              </a:rPr>
              <a:t> </a:t>
            </a:r>
            <a:r>
              <a:rPr lang="en-GB" altLang="it-IT" sz="2000" dirty="0" err="1">
                <a:solidFill>
                  <a:srgbClr val="000000"/>
                </a:solidFill>
                <a:latin typeface="Arial" charset="0"/>
              </a:rPr>
              <a:t>di</a:t>
            </a:r>
            <a:r>
              <a:rPr lang="en-GB" altLang="it-IT" sz="2000" dirty="0">
                <a:solidFill>
                  <a:srgbClr val="000000"/>
                </a:solidFill>
                <a:latin typeface="Arial" charset="0"/>
              </a:rPr>
              <a:t> </a:t>
            </a:r>
            <a:r>
              <a:rPr lang="en-GB" altLang="it-IT" sz="2000" dirty="0" err="1">
                <a:solidFill>
                  <a:srgbClr val="000000"/>
                </a:solidFill>
                <a:latin typeface="Arial" charset="0"/>
              </a:rPr>
              <a:t>gestione</a:t>
            </a:r>
            <a:r>
              <a:rPr lang="en-GB" altLang="it-IT" sz="2000" dirty="0">
                <a:solidFill>
                  <a:srgbClr val="000000"/>
                </a:solidFill>
                <a:latin typeface="Arial" charset="0"/>
              </a:rPr>
              <a:t> </a:t>
            </a:r>
            <a:r>
              <a:rPr lang="en-GB" altLang="it-IT" sz="2000" dirty="0" err="1">
                <a:solidFill>
                  <a:srgbClr val="000000"/>
                </a:solidFill>
                <a:latin typeface="Arial" charset="0"/>
              </a:rPr>
              <a:t>documentale</a:t>
            </a:r>
            <a:r>
              <a:rPr lang="en-GB" altLang="it-IT" sz="2000" dirty="0">
                <a:solidFill>
                  <a:srgbClr val="000000"/>
                </a:solidFill>
                <a:latin typeface="Arial" charset="0"/>
              </a:rPr>
              <a:t>) </a:t>
            </a:r>
            <a:r>
              <a:rPr lang="en-GB" altLang="it-IT" sz="2000" dirty="0" err="1">
                <a:solidFill>
                  <a:srgbClr val="000000"/>
                </a:solidFill>
                <a:latin typeface="Arial" charset="0"/>
              </a:rPr>
              <a:t>garantisce</a:t>
            </a:r>
            <a:r>
              <a:rPr lang="en-GB" altLang="it-IT" sz="2000" dirty="0">
                <a:solidFill>
                  <a:srgbClr val="000000"/>
                </a:solidFill>
                <a:latin typeface="Arial" charset="0"/>
              </a:rPr>
              <a:t> </a:t>
            </a:r>
            <a:r>
              <a:rPr lang="en-GB" altLang="it-IT" sz="2000" b="1" dirty="0" err="1">
                <a:solidFill>
                  <a:srgbClr val="000000"/>
                </a:solidFill>
                <a:latin typeface="Arial" charset="0"/>
              </a:rPr>
              <a:t>informazione</a:t>
            </a:r>
            <a:r>
              <a:rPr lang="en-GB" altLang="it-IT" sz="2000" b="1" dirty="0">
                <a:solidFill>
                  <a:srgbClr val="000000"/>
                </a:solidFill>
                <a:latin typeface="Arial" charset="0"/>
              </a:rPr>
              <a:t> </a:t>
            </a:r>
            <a:r>
              <a:rPr lang="en-GB" altLang="it-IT" sz="2000" b="1" dirty="0" err="1">
                <a:solidFill>
                  <a:srgbClr val="000000"/>
                </a:solidFill>
                <a:latin typeface="Arial" charset="0"/>
              </a:rPr>
              <a:t>di</a:t>
            </a:r>
            <a:r>
              <a:rPr lang="en-GB" altLang="it-IT" sz="2000" b="1" dirty="0">
                <a:solidFill>
                  <a:srgbClr val="000000"/>
                </a:solidFill>
                <a:latin typeface="Arial" charset="0"/>
              </a:rPr>
              <a:t> </a:t>
            </a:r>
            <a:r>
              <a:rPr lang="en-GB" altLang="it-IT" sz="2000" b="1" dirty="0" err="1">
                <a:solidFill>
                  <a:srgbClr val="000000"/>
                </a:solidFill>
                <a:latin typeface="Arial" charset="0"/>
              </a:rPr>
              <a:t>qualità</a:t>
            </a:r>
            <a:r>
              <a:rPr lang="en-GB" altLang="it-IT" sz="2000" dirty="0">
                <a:solidFill>
                  <a:srgbClr val="000000"/>
                </a:solidFill>
                <a:latin typeface="Arial" charset="0"/>
              </a:rPr>
              <a:t>, </a:t>
            </a:r>
            <a:r>
              <a:rPr lang="en-GB" altLang="it-IT" sz="2000" dirty="0" err="1">
                <a:solidFill>
                  <a:srgbClr val="000000"/>
                </a:solidFill>
                <a:latin typeface="Arial" charset="0"/>
              </a:rPr>
              <a:t>fornendo</a:t>
            </a:r>
            <a:r>
              <a:rPr lang="en-GB" altLang="it-IT" sz="2000" dirty="0">
                <a:solidFill>
                  <a:srgbClr val="000000"/>
                </a:solidFill>
                <a:latin typeface="Arial" charset="0"/>
              </a:rPr>
              <a:t> </a:t>
            </a:r>
            <a:r>
              <a:rPr lang="en-GB" altLang="it-IT" sz="2000" dirty="0" err="1">
                <a:solidFill>
                  <a:srgbClr val="000000"/>
                </a:solidFill>
                <a:latin typeface="Arial" charset="0"/>
              </a:rPr>
              <a:t>indispensabile</a:t>
            </a:r>
            <a:r>
              <a:rPr lang="en-GB" altLang="it-IT" sz="2000" dirty="0">
                <a:solidFill>
                  <a:srgbClr val="000000"/>
                </a:solidFill>
                <a:latin typeface="Arial" charset="0"/>
              </a:rPr>
              <a:t> </a:t>
            </a:r>
            <a:r>
              <a:rPr lang="en-GB" altLang="it-IT" sz="2000" dirty="0" err="1">
                <a:solidFill>
                  <a:srgbClr val="000000"/>
                </a:solidFill>
                <a:latin typeface="Arial" charset="0"/>
              </a:rPr>
              <a:t>supporto</a:t>
            </a:r>
            <a:r>
              <a:rPr lang="en-GB" altLang="it-IT" sz="2000" dirty="0">
                <a:solidFill>
                  <a:srgbClr val="000000"/>
                </a:solidFill>
                <a:latin typeface="Arial" charset="0"/>
              </a:rPr>
              <a:t> per </a:t>
            </a:r>
            <a:r>
              <a:rPr lang="en-GB" altLang="it-IT" sz="2000" dirty="0" err="1">
                <a:solidFill>
                  <a:srgbClr val="000000"/>
                </a:solidFill>
                <a:latin typeface="Arial" charset="0"/>
              </a:rPr>
              <a:t>l’attività</a:t>
            </a:r>
            <a:r>
              <a:rPr lang="en-GB" altLang="it-IT" sz="2000" dirty="0">
                <a:solidFill>
                  <a:srgbClr val="000000"/>
                </a:solidFill>
                <a:latin typeface="Arial" charset="0"/>
              </a:rPr>
              <a:t> del </a:t>
            </a:r>
            <a:r>
              <a:rPr lang="en-GB" altLang="it-IT" sz="2000" dirty="0" err="1">
                <a:solidFill>
                  <a:srgbClr val="000000"/>
                </a:solidFill>
                <a:latin typeface="Arial" charset="0"/>
              </a:rPr>
              <a:t>soggetto</a:t>
            </a:r>
            <a:r>
              <a:rPr lang="en-GB" altLang="it-IT" sz="2000" dirty="0">
                <a:solidFill>
                  <a:srgbClr val="000000"/>
                </a:solidFill>
                <a:latin typeface="Arial" charset="0"/>
              </a:rPr>
              <a:t> </a:t>
            </a:r>
            <a:r>
              <a:rPr lang="en-GB" altLang="it-IT" sz="2000" dirty="0" err="1">
                <a:solidFill>
                  <a:srgbClr val="000000"/>
                </a:solidFill>
                <a:latin typeface="Arial" charset="0"/>
              </a:rPr>
              <a:t>produttore</a:t>
            </a:r>
            <a:r>
              <a:rPr lang="en-GB" altLang="it-IT" sz="2000" dirty="0">
                <a:solidFill>
                  <a:srgbClr val="000000"/>
                </a:solidFill>
                <a:latin typeface="Arial" charset="0"/>
              </a:rPr>
              <a:t>.</a:t>
            </a: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dirty="0">
                <a:solidFill>
                  <a:srgbClr val="000000"/>
                </a:solidFill>
                <a:latin typeface="Arial" charset="0"/>
              </a:rPr>
              <a:t>E’ la </a:t>
            </a:r>
            <a:r>
              <a:rPr lang="en-GB" altLang="it-IT" sz="2000" dirty="0" err="1">
                <a:solidFill>
                  <a:srgbClr val="000000"/>
                </a:solidFill>
                <a:latin typeface="Arial" charset="0"/>
              </a:rPr>
              <a:t>necessaria</a:t>
            </a:r>
            <a:r>
              <a:rPr lang="en-GB" altLang="it-IT" sz="2000" dirty="0">
                <a:solidFill>
                  <a:srgbClr val="000000"/>
                </a:solidFill>
                <a:latin typeface="Arial" charset="0"/>
              </a:rPr>
              <a:t> </a:t>
            </a:r>
            <a:r>
              <a:rPr lang="en-GB" altLang="it-IT" sz="2000" dirty="0" err="1">
                <a:solidFill>
                  <a:srgbClr val="000000"/>
                </a:solidFill>
                <a:latin typeface="Arial" charset="0"/>
              </a:rPr>
              <a:t>premessa</a:t>
            </a:r>
            <a:r>
              <a:rPr lang="en-GB" altLang="it-IT" sz="2000" dirty="0">
                <a:solidFill>
                  <a:srgbClr val="000000"/>
                </a:solidFill>
                <a:latin typeface="Arial" charset="0"/>
              </a:rPr>
              <a:t> per la </a:t>
            </a:r>
            <a:r>
              <a:rPr lang="en-GB" altLang="it-IT" sz="2000" dirty="0" err="1">
                <a:solidFill>
                  <a:srgbClr val="000000"/>
                </a:solidFill>
                <a:latin typeface="Arial" charset="0"/>
              </a:rPr>
              <a:t>creazione</a:t>
            </a:r>
            <a:r>
              <a:rPr lang="en-GB" altLang="it-IT" sz="2000" dirty="0">
                <a:solidFill>
                  <a:srgbClr val="000000"/>
                </a:solidFill>
                <a:latin typeface="Arial" charset="0"/>
              </a:rPr>
              <a:t> </a:t>
            </a:r>
            <a:r>
              <a:rPr lang="en-GB" altLang="it-IT" sz="2000" dirty="0" err="1">
                <a:solidFill>
                  <a:srgbClr val="000000"/>
                </a:solidFill>
                <a:latin typeface="Arial" charset="0"/>
              </a:rPr>
              <a:t>di</a:t>
            </a:r>
            <a:r>
              <a:rPr lang="en-GB" altLang="it-IT" sz="2000" dirty="0">
                <a:solidFill>
                  <a:srgbClr val="000000"/>
                </a:solidFill>
                <a:latin typeface="Arial" charset="0"/>
              </a:rPr>
              <a:t> un </a:t>
            </a:r>
            <a:r>
              <a:rPr lang="en-GB" altLang="it-IT" sz="2000" dirty="0" err="1">
                <a:solidFill>
                  <a:srgbClr val="000000"/>
                </a:solidFill>
                <a:latin typeface="Arial" charset="0"/>
              </a:rPr>
              <a:t>sistema</a:t>
            </a:r>
            <a:r>
              <a:rPr lang="en-GB" altLang="it-IT" sz="2000" dirty="0">
                <a:solidFill>
                  <a:srgbClr val="000000"/>
                </a:solidFill>
                <a:latin typeface="Arial" charset="0"/>
              </a:rPr>
              <a:t> </a:t>
            </a:r>
            <a:r>
              <a:rPr lang="en-GB" altLang="it-IT" sz="2000" dirty="0" err="1">
                <a:solidFill>
                  <a:srgbClr val="000000"/>
                </a:solidFill>
                <a:latin typeface="Arial" charset="0"/>
              </a:rPr>
              <a:t>informativo</a:t>
            </a:r>
            <a:r>
              <a:rPr lang="en-GB" altLang="it-IT" sz="2000" dirty="0">
                <a:solidFill>
                  <a:srgbClr val="000000"/>
                </a:solidFill>
                <a:latin typeface="Arial" charset="0"/>
              </a:rPr>
              <a:t> </a:t>
            </a:r>
            <a:r>
              <a:rPr lang="en-GB" altLang="it-IT" sz="2000" dirty="0" err="1">
                <a:solidFill>
                  <a:srgbClr val="000000"/>
                </a:solidFill>
                <a:latin typeface="Arial" charset="0"/>
              </a:rPr>
              <a:t>efficace</a:t>
            </a:r>
            <a:r>
              <a:rPr lang="en-GB" altLang="it-IT" sz="2000" dirty="0">
                <a:solidFill>
                  <a:srgbClr val="000000"/>
                </a:solidFill>
                <a:latin typeface="Arial" charset="0"/>
              </a:rPr>
              <a:t> </a:t>
            </a:r>
            <a:r>
              <a:rPr lang="en-GB" altLang="it-IT" sz="2000" dirty="0" err="1">
                <a:solidFill>
                  <a:srgbClr val="000000"/>
                </a:solidFill>
                <a:latin typeface="Arial" charset="0"/>
              </a:rPr>
              <a:t>che</a:t>
            </a:r>
            <a:r>
              <a:rPr lang="en-GB" altLang="it-IT" sz="2000" dirty="0">
                <a:solidFill>
                  <a:srgbClr val="000000"/>
                </a:solidFill>
                <a:latin typeface="Arial" charset="0"/>
              </a:rPr>
              <a:t> </a:t>
            </a:r>
            <a:r>
              <a:rPr lang="en-GB" altLang="it-IT" sz="2000" dirty="0" err="1">
                <a:solidFill>
                  <a:srgbClr val="000000"/>
                </a:solidFill>
                <a:latin typeface="Arial" charset="0"/>
              </a:rPr>
              <a:t>renda</a:t>
            </a:r>
            <a:r>
              <a:rPr lang="en-GB" altLang="it-IT" sz="2000" dirty="0">
                <a:solidFill>
                  <a:srgbClr val="000000"/>
                </a:solidFill>
                <a:latin typeface="Arial" charset="0"/>
              </a:rPr>
              <a:t> </a:t>
            </a:r>
            <a:r>
              <a:rPr lang="en-GB" altLang="it-IT" sz="2000" dirty="0" err="1">
                <a:solidFill>
                  <a:srgbClr val="000000"/>
                </a:solidFill>
                <a:latin typeface="Arial" charset="0"/>
              </a:rPr>
              <a:t>disponibili</a:t>
            </a:r>
            <a:r>
              <a:rPr lang="en-GB" altLang="it-IT" sz="2000" dirty="0">
                <a:solidFill>
                  <a:srgbClr val="000000"/>
                </a:solidFill>
                <a:latin typeface="Arial" charset="0"/>
              </a:rPr>
              <a:t> </a:t>
            </a:r>
            <a:r>
              <a:rPr lang="en-GB" altLang="it-IT" sz="2000" dirty="0" err="1">
                <a:solidFill>
                  <a:srgbClr val="000000"/>
                </a:solidFill>
                <a:latin typeface="Arial" charset="0"/>
              </a:rPr>
              <a:t>dati</a:t>
            </a:r>
            <a:r>
              <a:rPr lang="en-GB" altLang="it-IT" sz="2000" dirty="0">
                <a:solidFill>
                  <a:srgbClr val="000000"/>
                </a:solidFill>
                <a:latin typeface="Arial" charset="0"/>
              </a:rPr>
              <a:t> e </a:t>
            </a:r>
            <a:r>
              <a:rPr lang="en-GB" altLang="it-IT" sz="2000" dirty="0" err="1">
                <a:solidFill>
                  <a:srgbClr val="000000"/>
                </a:solidFill>
                <a:latin typeface="Arial" charset="0"/>
              </a:rPr>
              <a:t>informazioni</a:t>
            </a:r>
            <a:r>
              <a:rPr lang="en-GB" altLang="it-IT" sz="2000" dirty="0">
                <a:solidFill>
                  <a:srgbClr val="000000"/>
                </a:solidFill>
                <a:latin typeface="Arial" charset="0"/>
              </a:rPr>
              <a:t> </a:t>
            </a:r>
            <a:r>
              <a:rPr lang="en-GB" altLang="it-IT" sz="2000" dirty="0" err="1">
                <a:solidFill>
                  <a:srgbClr val="000000"/>
                </a:solidFill>
                <a:latin typeface="Arial" charset="0"/>
              </a:rPr>
              <a:t>nella</a:t>
            </a:r>
            <a:r>
              <a:rPr lang="en-GB" altLang="it-IT" sz="2000" dirty="0">
                <a:solidFill>
                  <a:srgbClr val="000000"/>
                </a:solidFill>
                <a:latin typeface="Arial" charset="0"/>
              </a:rPr>
              <a:t> </a:t>
            </a:r>
            <a:r>
              <a:rPr lang="en-GB" altLang="it-IT" sz="2000" dirty="0" err="1">
                <a:solidFill>
                  <a:srgbClr val="000000"/>
                </a:solidFill>
                <a:latin typeface="Arial" charset="0"/>
              </a:rPr>
              <a:t>loro</a:t>
            </a:r>
            <a:r>
              <a:rPr lang="en-GB" altLang="it-IT" sz="2000" dirty="0">
                <a:solidFill>
                  <a:srgbClr val="000000"/>
                </a:solidFill>
                <a:latin typeface="Arial" charset="0"/>
              </a:rPr>
              <a:t> </a:t>
            </a:r>
            <a:r>
              <a:rPr lang="en-GB" altLang="it-IT" sz="2000" dirty="0" err="1">
                <a:solidFill>
                  <a:srgbClr val="000000"/>
                </a:solidFill>
                <a:latin typeface="Arial" charset="0"/>
              </a:rPr>
              <a:t>affidabilità</a:t>
            </a:r>
            <a:r>
              <a:rPr lang="en-GB" altLang="it-IT" sz="2000" dirty="0">
                <a:solidFill>
                  <a:srgbClr val="000000"/>
                </a:solidFill>
                <a:latin typeface="Arial" charset="0"/>
              </a:rPr>
              <a:t> </a:t>
            </a:r>
            <a:r>
              <a:rPr lang="en-GB" altLang="it-IT" sz="2000" dirty="0" err="1">
                <a:solidFill>
                  <a:srgbClr val="000000"/>
                </a:solidFill>
                <a:latin typeface="Arial" charset="0"/>
              </a:rPr>
              <a:t>ed</a:t>
            </a:r>
            <a:r>
              <a:rPr lang="en-GB" altLang="it-IT" sz="2000" dirty="0">
                <a:solidFill>
                  <a:srgbClr val="000000"/>
                </a:solidFill>
                <a:latin typeface="Arial" charset="0"/>
              </a:rPr>
              <a:t> </a:t>
            </a:r>
            <a:r>
              <a:rPr lang="en-GB" altLang="it-IT" sz="2000" dirty="0" err="1">
                <a:solidFill>
                  <a:srgbClr val="000000"/>
                </a:solidFill>
                <a:latin typeface="Arial" charset="0"/>
              </a:rPr>
              <a:t>integrità</a:t>
            </a:r>
            <a:r>
              <a:rPr lang="en-GB" altLang="it-IT" sz="2000" dirty="0">
                <a:solidFill>
                  <a:srgbClr val="000000"/>
                </a:solidFill>
                <a:latin typeface="Arial" charset="0"/>
              </a:rPr>
              <a:t>.</a:t>
            </a: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dirty="0">
                <a:solidFill>
                  <a:srgbClr val="000000"/>
                </a:solidFill>
                <a:latin typeface="Arial" charset="0"/>
              </a:rPr>
              <a:t>E’ </a:t>
            </a:r>
            <a:r>
              <a:rPr lang="en-GB" altLang="it-IT" sz="2000" dirty="0" err="1">
                <a:solidFill>
                  <a:srgbClr val="000000"/>
                </a:solidFill>
                <a:latin typeface="Arial" charset="0"/>
              </a:rPr>
              <a:t>condizione</a:t>
            </a:r>
            <a:r>
              <a:rPr lang="en-GB" altLang="it-IT" sz="2000" dirty="0">
                <a:solidFill>
                  <a:srgbClr val="000000"/>
                </a:solidFill>
                <a:latin typeface="Arial" charset="0"/>
              </a:rPr>
              <a:t> </a:t>
            </a:r>
            <a:r>
              <a:rPr lang="en-GB" altLang="it-IT" sz="2000" dirty="0" err="1">
                <a:solidFill>
                  <a:srgbClr val="000000"/>
                </a:solidFill>
                <a:latin typeface="Arial" charset="0"/>
              </a:rPr>
              <a:t>imprescindibile</a:t>
            </a:r>
            <a:r>
              <a:rPr lang="en-GB" altLang="it-IT" sz="2000" dirty="0">
                <a:solidFill>
                  <a:srgbClr val="000000"/>
                </a:solidFill>
                <a:latin typeface="Arial" charset="0"/>
              </a:rPr>
              <a:t> per </a:t>
            </a:r>
            <a:r>
              <a:rPr lang="en-GB" altLang="it-IT" sz="2000" dirty="0" err="1">
                <a:solidFill>
                  <a:srgbClr val="000000"/>
                </a:solidFill>
                <a:latin typeface="Arial" charset="0"/>
              </a:rPr>
              <a:t>pervenire</a:t>
            </a:r>
            <a:r>
              <a:rPr lang="en-GB" altLang="it-IT" sz="2000" dirty="0">
                <a:solidFill>
                  <a:srgbClr val="000000"/>
                </a:solidFill>
                <a:latin typeface="Arial" charset="0"/>
              </a:rPr>
              <a:t> </a:t>
            </a:r>
            <a:r>
              <a:rPr lang="en-GB" altLang="it-IT" sz="2000" dirty="0" err="1">
                <a:solidFill>
                  <a:srgbClr val="000000"/>
                </a:solidFill>
                <a:latin typeface="Arial" charset="0"/>
              </a:rPr>
              <a:t>agli</a:t>
            </a:r>
            <a:r>
              <a:rPr lang="en-GB" altLang="it-IT" sz="2000" dirty="0">
                <a:solidFill>
                  <a:srgbClr val="000000"/>
                </a:solidFill>
                <a:latin typeface="Arial" charset="0"/>
              </a:rPr>
              <a:t> </a:t>
            </a:r>
            <a:r>
              <a:rPr lang="en-GB" altLang="it-IT" sz="2000" dirty="0" err="1">
                <a:solidFill>
                  <a:srgbClr val="000000"/>
                </a:solidFill>
                <a:latin typeface="Arial" charset="0"/>
              </a:rPr>
              <a:t>obiettivi</a:t>
            </a:r>
            <a:r>
              <a:rPr lang="en-GB" altLang="it-IT" sz="2000" dirty="0">
                <a:solidFill>
                  <a:srgbClr val="000000"/>
                </a:solidFill>
                <a:latin typeface="Arial" charset="0"/>
              </a:rPr>
              <a:t> </a:t>
            </a:r>
            <a:r>
              <a:rPr lang="en-GB" altLang="it-IT" sz="2000" dirty="0" err="1">
                <a:solidFill>
                  <a:srgbClr val="000000"/>
                </a:solidFill>
                <a:latin typeface="Arial" charset="0"/>
              </a:rPr>
              <a:t>di</a:t>
            </a:r>
            <a:r>
              <a:rPr lang="en-GB" altLang="it-IT" sz="2000" dirty="0">
                <a:solidFill>
                  <a:srgbClr val="000000"/>
                </a:solidFill>
                <a:latin typeface="Arial" charset="0"/>
              </a:rPr>
              <a:t> </a:t>
            </a:r>
            <a:r>
              <a:rPr lang="en-GB" altLang="it-IT" sz="2000" b="1" dirty="0" err="1">
                <a:solidFill>
                  <a:srgbClr val="000000"/>
                </a:solidFill>
                <a:latin typeface="Arial" charset="0"/>
              </a:rPr>
              <a:t>trasparenza</a:t>
            </a:r>
            <a:r>
              <a:rPr lang="en-GB" altLang="it-IT" sz="2000" b="1" dirty="0">
                <a:solidFill>
                  <a:srgbClr val="000000"/>
                </a:solidFill>
                <a:latin typeface="Arial" charset="0"/>
              </a:rPr>
              <a:t>,</a:t>
            </a:r>
            <a:r>
              <a:rPr lang="en-GB" altLang="it-IT" sz="2000" dirty="0">
                <a:solidFill>
                  <a:srgbClr val="000000"/>
                </a:solidFill>
                <a:latin typeface="Arial" charset="0"/>
              </a:rPr>
              <a:t> </a:t>
            </a:r>
            <a:r>
              <a:rPr lang="en-GB" altLang="it-IT" sz="2000" b="1" dirty="0" err="1">
                <a:solidFill>
                  <a:srgbClr val="000000"/>
                </a:solidFill>
                <a:latin typeface="Arial" charset="0"/>
              </a:rPr>
              <a:t>efficacia</a:t>
            </a:r>
            <a:r>
              <a:rPr lang="en-GB" altLang="it-IT" sz="2000" b="1" dirty="0">
                <a:solidFill>
                  <a:srgbClr val="000000"/>
                </a:solidFill>
                <a:latin typeface="Arial" charset="0"/>
              </a:rPr>
              <a:t>, </a:t>
            </a:r>
            <a:r>
              <a:rPr lang="en-GB" altLang="it-IT" sz="2000" b="1" dirty="0" err="1">
                <a:solidFill>
                  <a:srgbClr val="000000"/>
                </a:solidFill>
                <a:latin typeface="Arial" charset="0"/>
              </a:rPr>
              <a:t>efficienza</a:t>
            </a:r>
            <a:r>
              <a:rPr lang="en-GB" altLang="it-IT" sz="2000" dirty="0">
                <a:solidFill>
                  <a:srgbClr val="000000"/>
                </a:solidFill>
                <a:latin typeface="Arial" charset="0"/>
              </a:rPr>
              <a:t> e </a:t>
            </a:r>
            <a:r>
              <a:rPr lang="en-GB" altLang="it-IT" sz="2000" dirty="0" err="1">
                <a:solidFill>
                  <a:srgbClr val="000000"/>
                </a:solidFill>
                <a:latin typeface="Arial" charset="0"/>
              </a:rPr>
              <a:t>rispondere</a:t>
            </a:r>
            <a:r>
              <a:rPr lang="en-GB" altLang="it-IT" sz="2000" dirty="0">
                <a:solidFill>
                  <a:srgbClr val="000000"/>
                </a:solidFill>
                <a:latin typeface="Arial" charset="0"/>
              </a:rPr>
              <a:t> </a:t>
            </a:r>
            <a:r>
              <a:rPr lang="en-GB" altLang="it-IT" sz="2000" dirty="0" err="1">
                <a:solidFill>
                  <a:srgbClr val="000000"/>
                </a:solidFill>
                <a:latin typeface="Arial" charset="0"/>
              </a:rPr>
              <a:t>alle</a:t>
            </a:r>
            <a:r>
              <a:rPr lang="en-GB" altLang="it-IT" sz="2000" dirty="0">
                <a:solidFill>
                  <a:srgbClr val="000000"/>
                </a:solidFill>
                <a:latin typeface="Arial" charset="0"/>
              </a:rPr>
              <a:t> </a:t>
            </a:r>
            <a:r>
              <a:rPr lang="en-GB" altLang="it-IT" sz="2000" dirty="0" err="1">
                <a:solidFill>
                  <a:srgbClr val="000000"/>
                </a:solidFill>
                <a:latin typeface="Arial" charset="0"/>
              </a:rPr>
              <a:t>esigenze</a:t>
            </a:r>
            <a:r>
              <a:rPr lang="en-GB" altLang="it-IT" sz="2000" dirty="0">
                <a:solidFill>
                  <a:srgbClr val="000000"/>
                </a:solidFill>
                <a:latin typeface="Arial" charset="0"/>
              </a:rPr>
              <a:t> </a:t>
            </a:r>
            <a:r>
              <a:rPr lang="en-GB" altLang="it-IT" sz="2000" dirty="0" err="1">
                <a:solidFill>
                  <a:srgbClr val="000000"/>
                </a:solidFill>
                <a:latin typeface="Arial" charset="0"/>
              </a:rPr>
              <a:t>della</a:t>
            </a:r>
            <a:r>
              <a:rPr lang="en-GB" altLang="it-IT" sz="2000" dirty="0">
                <a:solidFill>
                  <a:srgbClr val="000000"/>
                </a:solidFill>
                <a:latin typeface="Arial" charset="0"/>
              </a:rPr>
              <a:t> </a:t>
            </a:r>
            <a:r>
              <a:rPr lang="en-GB" altLang="it-IT" sz="2000" dirty="0" err="1">
                <a:solidFill>
                  <a:srgbClr val="000000"/>
                </a:solidFill>
                <a:latin typeface="Arial" charset="0"/>
              </a:rPr>
              <a:t>comunicazione</a:t>
            </a:r>
            <a:r>
              <a:rPr lang="en-GB" altLang="it-IT" sz="2000" dirty="0">
                <a:solidFill>
                  <a:srgbClr val="000000"/>
                </a:solidFill>
                <a:latin typeface="Arial" charset="0"/>
              </a:rPr>
              <a:t>. (</a:t>
            </a:r>
            <a:r>
              <a:rPr lang="en-GB" altLang="it-IT" sz="2000" b="1" dirty="0" err="1">
                <a:solidFill>
                  <a:srgbClr val="000000"/>
                </a:solidFill>
                <a:latin typeface="Arial" charset="0"/>
              </a:rPr>
              <a:t>Rapporto</a:t>
            </a:r>
            <a:r>
              <a:rPr lang="en-GB" altLang="it-IT" sz="2000" b="1" dirty="0">
                <a:solidFill>
                  <a:srgbClr val="000000"/>
                </a:solidFill>
                <a:latin typeface="Arial" charset="0"/>
              </a:rPr>
              <a:t> </a:t>
            </a:r>
            <a:r>
              <a:rPr lang="en-GB" altLang="it-IT" sz="2000" b="1" dirty="0" err="1">
                <a:solidFill>
                  <a:srgbClr val="000000"/>
                </a:solidFill>
                <a:latin typeface="Arial" charset="0"/>
              </a:rPr>
              <a:t>tra</a:t>
            </a:r>
            <a:r>
              <a:rPr lang="en-GB" altLang="it-IT" sz="2000" b="1" dirty="0">
                <a:solidFill>
                  <a:srgbClr val="000000"/>
                </a:solidFill>
                <a:latin typeface="Arial" charset="0"/>
              </a:rPr>
              <a:t> back office-front office).</a:t>
            </a: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dirty="0">
                <a:solidFill>
                  <a:srgbClr val="000000"/>
                </a:solidFill>
                <a:latin typeface="Arial" charset="0"/>
              </a:rPr>
              <a:t>E’ </a:t>
            </a:r>
            <a:r>
              <a:rPr lang="en-GB" altLang="it-IT" sz="2000" dirty="0" err="1">
                <a:solidFill>
                  <a:srgbClr val="000000"/>
                </a:solidFill>
                <a:latin typeface="Arial" charset="0"/>
              </a:rPr>
              <a:t>premessa</a:t>
            </a:r>
            <a:r>
              <a:rPr lang="en-GB" altLang="it-IT" sz="2000" dirty="0">
                <a:solidFill>
                  <a:srgbClr val="000000"/>
                </a:solidFill>
                <a:latin typeface="Arial" charset="0"/>
              </a:rPr>
              <a:t> </a:t>
            </a:r>
            <a:r>
              <a:rPr lang="en-GB" altLang="it-IT" sz="2000" dirty="0" err="1">
                <a:solidFill>
                  <a:srgbClr val="000000"/>
                </a:solidFill>
                <a:latin typeface="Arial" charset="0"/>
              </a:rPr>
              <a:t>necessaria</a:t>
            </a:r>
            <a:r>
              <a:rPr lang="en-GB" altLang="it-IT" sz="2000" dirty="0">
                <a:solidFill>
                  <a:srgbClr val="000000"/>
                </a:solidFill>
                <a:latin typeface="Arial" charset="0"/>
              </a:rPr>
              <a:t> </a:t>
            </a:r>
            <a:r>
              <a:rPr lang="en-GB" altLang="it-IT" sz="2000" dirty="0" err="1">
                <a:solidFill>
                  <a:srgbClr val="000000"/>
                </a:solidFill>
                <a:latin typeface="Arial" charset="0"/>
              </a:rPr>
              <a:t>alla</a:t>
            </a:r>
            <a:r>
              <a:rPr lang="en-GB" altLang="it-IT" sz="2000" dirty="0">
                <a:solidFill>
                  <a:srgbClr val="000000"/>
                </a:solidFill>
                <a:latin typeface="Arial" charset="0"/>
              </a:rPr>
              <a:t> </a:t>
            </a:r>
            <a:r>
              <a:rPr lang="en-GB" altLang="it-IT" sz="2000" dirty="0" err="1">
                <a:solidFill>
                  <a:srgbClr val="000000"/>
                </a:solidFill>
                <a:latin typeface="Arial" charset="0"/>
              </a:rPr>
              <a:t>conservazione</a:t>
            </a:r>
            <a:r>
              <a:rPr lang="en-GB" altLang="it-IT" sz="2000" dirty="0">
                <a:solidFill>
                  <a:srgbClr val="000000"/>
                </a:solidFill>
                <a:latin typeface="Arial" charset="0"/>
              </a:rPr>
              <a:t> </a:t>
            </a:r>
            <a:r>
              <a:rPr lang="en-GB" altLang="it-IT" sz="2000" dirty="0" err="1">
                <a:solidFill>
                  <a:srgbClr val="000000"/>
                </a:solidFill>
                <a:latin typeface="Arial" charset="0"/>
              </a:rPr>
              <a:t>della</a:t>
            </a:r>
            <a:r>
              <a:rPr lang="en-GB" altLang="it-IT" sz="2000" dirty="0">
                <a:solidFill>
                  <a:srgbClr val="000000"/>
                </a:solidFill>
                <a:latin typeface="Arial" charset="0"/>
              </a:rPr>
              <a:t> </a:t>
            </a:r>
            <a:r>
              <a:rPr lang="en-GB" altLang="it-IT" sz="2000" b="1" dirty="0" err="1">
                <a:solidFill>
                  <a:srgbClr val="000000"/>
                </a:solidFill>
                <a:latin typeface="Arial" charset="0"/>
              </a:rPr>
              <a:t>memoria</a:t>
            </a:r>
            <a:r>
              <a:rPr lang="en-GB" altLang="it-IT" sz="2000" b="1" dirty="0">
                <a:solidFill>
                  <a:srgbClr val="000000"/>
                </a:solidFill>
                <a:latin typeface="Arial" charset="0"/>
              </a:rPr>
              <a:t> </a:t>
            </a:r>
            <a:r>
              <a:rPr lang="en-GB" altLang="it-IT" sz="2000" b="1" dirty="0" err="1">
                <a:solidFill>
                  <a:srgbClr val="000000"/>
                </a:solidFill>
                <a:latin typeface="Arial" charset="0"/>
              </a:rPr>
              <a:t>storica</a:t>
            </a:r>
            <a:endParaRPr lang="en-GB" altLang="it-IT" sz="2000" b="1" dirty="0">
              <a:solidFill>
                <a:srgbClr val="000000"/>
              </a:solidFill>
              <a:latin typeface="Arial" charset="0"/>
            </a:endParaRP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000" b="1" dirty="0" err="1">
                <a:solidFill>
                  <a:srgbClr val="000000"/>
                </a:solidFill>
                <a:latin typeface="Arial" charset="0"/>
              </a:rPr>
              <a:t>Ruolo</a:t>
            </a:r>
            <a:r>
              <a:rPr lang="en-GB" altLang="it-IT" sz="2000" b="1" dirty="0">
                <a:solidFill>
                  <a:srgbClr val="000000"/>
                </a:solidFill>
                <a:latin typeface="Arial" charset="0"/>
              </a:rPr>
              <a:t> </a:t>
            </a:r>
            <a:r>
              <a:rPr lang="en-GB" altLang="it-IT" sz="2000" b="1" dirty="0" err="1">
                <a:solidFill>
                  <a:srgbClr val="000000"/>
                </a:solidFill>
                <a:latin typeface="Arial" charset="0"/>
              </a:rPr>
              <a:t>essenziale</a:t>
            </a:r>
            <a:r>
              <a:rPr lang="en-GB" altLang="it-IT" sz="2000" b="1" dirty="0">
                <a:solidFill>
                  <a:srgbClr val="000000"/>
                </a:solidFill>
                <a:latin typeface="Arial" charset="0"/>
              </a:rPr>
              <a:t> </a:t>
            </a:r>
            <a:r>
              <a:rPr lang="en-GB" altLang="it-IT" sz="2000" b="1" dirty="0" err="1">
                <a:solidFill>
                  <a:srgbClr val="000000"/>
                </a:solidFill>
                <a:latin typeface="Arial" charset="0"/>
              </a:rPr>
              <a:t>della</a:t>
            </a:r>
            <a:r>
              <a:rPr lang="en-GB" altLang="it-IT" sz="2000" b="1" dirty="0">
                <a:solidFill>
                  <a:srgbClr val="000000"/>
                </a:solidFill>
                <a:latin typeface="Arial" charset="0"/>
              </a:rPr>
              <a:t> </a:t>
            </a:r>
            <a:r>
              <a:rPr lang="en-GB" altLang="it-IT" sz="2000" b="1" dirty="0" err="1" smtClean="0">
                <a:solidFill>
                  <a:srgbClr val="000000"/>
                </a:solidFill>
                <a:latin typeface="Arial" charset="0"/>
              </a:rPr>
              <a:t>formazione</a:t>
            </a:r>
            <a:endParaRPr lang="en-GB" altLang="it-IT" sz="2000" b="1" dirty="0" smtClean="0">
              <a:solidFill>
                <a:srgbClr val="000000"/>
              </a:solidFill>
              <a:latin typeface="Arial" charset="0"/>
            </a:endParaRP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000" i="1" dirty="0" smtClean="0">
                <a:solidFill>
                  <a:srgbClr val="395D93"/>
                </a:solidFill>
              </a:rPr>
              <a:t>Venezia, 24 marzo 2014</a:t>
            </a:r>
          </a:p>
          <a:p>
            <a:pPr lvl="1" algn="just" eaLnBrk="1" hangingPunct="1">
              <a:spcBef>
                <a:spcPts val="1250"/>
              </a:spcBef>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2000" b="1" dirty="0">
              <a:solidFill>
                <a:srgbClr val="000000"/>
              </a:solidFill>
              <a:latin typeface="Arial" charset="0"/>
            </a:endParaRPr>
          </a:p>
          <a:p>
            <a:pPr algn="just" eaLnBrk="1" hangingPunct="1">
              <a:spcBef>
                <a:spcPts val="125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it-IT" sz="2000" b="1" dirty="0">
              <a:solidFill>
                <a:srgbClr val="000000"/>
              </a:solidFill>
              <a:latin typeface="Arial" charset="0"/>
            </a:endParaRPr>
          </a:p>
        </p:txBody>
      </p:sp>
      <p:sp>
        <p:nvSpPr>
          <p:cNvPr id="98308" name="Rectangle 2"/>
          <p:cNvSpPr>
            <a:spLocks noGrp="1" noChangeArrowheads="1"/>
          </p:cNvSpPr>
          <p:nvPr>
            <p:ph type="title"/>
          </p:nvPr>
        </p:nvSpPr>
        <p:spPr>
          <a:xfrm>
            <a:off x="685800" y="658703"/>
            <a:ext cx="7772400" cy="646331"/>
          </a:xfrm>
        </p:spPr>
        <p:txBody>
          <a:bodyPr>
            <a:spAutoFit/>
          </a:bodyPr>
          <a:lstStyle/>
          <a:p>
            <a:pPr eaLnBrk="1" hangingPunct="1">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3600" dirty="0" err="1" smtClean="0">
                <a:latin typeface="Arial" charset="0"/>
              </a:rPr>
              <a:t>Qualche</a:t>
            </a:r>
            <a:r>
              <a:rPr lang="en-GB" altLang="it-IT" sz="3600" dirty="0" smtClean="0">
                <a:latin typeface="Arial" charset="0"/>
              </a:rPr>
              <a:t> </a:t>
            </a:r>
            <a:r>
              <a:rPr lang="en-GB" altLang="it-IT" sz="3600" dirty="0" err="1" smtClean="0">
                <a:latin typeface="Arial" charset="0"/>
              </a:rPr>
              <a:t>considerazione</a:t>
            </a:r>
            <a:r>
              <a:rPr lang="en-GB" altLang="it-IT" sz="3600" dirty="0" smtClean="0">
                <a:latin typeface="Arial" charset="0"/>
              </a:rPr>
              <a:t>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acro Lavor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692150"/>
            <a:ext cx="8496300" cy="57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Text Box 9"/>
          <p:cNvSpPr txBox="1">
            <a:spLocks noChangeArrowheads="1"/>
          </p:cNvSpPr>
          <p:nvPr/>
        </p:nvSpPr>
        <p:spPr bwMode="auto">
          <a:xfrm>
            <a:off x="5975350" y="162188"/>
            <a:ext cx="31686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1200" i="1" dirty="0" smtClean="0">
                <a:solidFill>
                  <a:srgbClr val="FF0000"/>
                </a:solidFill>
              </a:rPr>
              <a:t>Insomma  è un sacro </a:t>
            </a:r>
            <a:r>
              <a:rPr lang="it-IT" altLang="it-IT" sz="1200" i="1" dirty="0" err="1" smtClean="0">
                <a:solidFill>
                  <a:srgbClr val="FF0000"/>
                </a:solidFill>
              </a:rPr>
              <a:t>lavoro…</a:t>
            </a:r>
            <a:r>
              <a:rPr lang="it-IT" altLang="it-IT" sz="1200" i="1" dirty="0" smtClean="0">
                <a:solidFill>
                  <a:srgbClr val="FF0000"/>
                </a:solidFill>
              </a:rPr>
              <a:t>.</a:t>
            </a:r>
            <a:endParaRPr lang="it-IT" altLang="it-IT" sz="1200" i="1" dirty="0">
              <a:solidFill>
                <a:srgbClr val="FF0000"/>
              </a:solidFill>
            </a:endParaRPr>
          </a:p>
        </p:txBody>
      </p:sp>
      <p:sp>
        <p:nvSpPr>
          <p:cNvPr id="20484" name="Text Box 10"/>
          <p:cNvSpPr txBox="1">
            <a:spLocks noChangeArrowheads="1"/>
          </p:cNvSpPr>
          <p:nvPr/>
        </p:nvSpPr>
        <p:spPr bwMode="auto">
          <a:xfrm>
            <a:off x="5435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it-IT" sz="1200" i="1" dirty="0" smtClean="0">
                <a:solidFill>
                  <a:srgbClr val="395D93"/>
                </a:solidFill>
              </a:rPr>
              <a:t>Venezia, 24 marzo 2014</a:t>
            </a:r>
            <a:endParaRPr lang="it-IT" altLang="it-IT" sz="1200" i="1" dirty="0">
              <a:solidFill>
                <a:srgbClr val="395D93"/>
              </a:solidFill>
            </a:endParaRPr>
          </a:p>
        </p:txBody>
      </p:sp>
      <p:pic>
        <p:nvPicPr>
          <p:cNvPr id="6"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73675" y="129364"/>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it-IT" altLang="it-IT" smtClean="0"/>
          </a:p>
        </p:txBody>
      </p:sp>
      <p:sp>
        <p:nvSpPr>
          <p:cNvPr id="50179" name="Rectangle 3"/>
          <p:cNvSpPr>
            <a:spLocks noGrp="1" noChangeArrowheads="1"/>
          </p:cNvSpPr>
          <p:nvPr>
            <p:ph type="body" idx="1"/>
          </p:nvPr>
        </p:nvSpPr>
        <p:spPr/>
        <p:txBody>
          <a:bodyPr/>
          <a:lstStyle/>
          <a:p>
            <a:endParaRPr lang="it-IT" altLang="it-IT" smtClean="0"/>
          </a:p>
        </p:txBody>
      </p:sp>
      <p:pic>
        <p:nvPicPr>
          <p:cNvPr id="50180" name="Picture 4" descr="Murano_Santi_Maria_Donato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667000"/>
            <a:ext cx="9144000" cy="1219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logo-save ORIGINA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76665"/>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910111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ltLang="it-IT" sz="1400" i="1" dirty="0" smtClean="0">
                <a:solidFill>
                  <a:srgbClr val="395D93"/>
                </a:solidFill>
              </a:rPr>
              <a:t>Venezia, 24 marzo 2014</a:t>
            </a:r>
            <a:br>
              <a:rPr lang="it-IT" altLang="it-IT" sz="1400" i="1" dirty="0" smtClean="0">
                <a:solidFill>
                  <a:srgbClr val="395D93"/>
                </a:solidFill>
              </a:rPr>
            </a:br>
            <a:r>
              <a:rPr lang="it-IT" dirty="0" smtClean="0"/>
              <a:t>Alcuni esempi</a:t>
            </a:r>
            <a:endParaRPr lang="it-IT" dirty="0"/>
          </a:p>
        </p:txBody>
      </p:sp>
      <p:sp>
        <p:nvSpPr>
          <p:cNvPr id="3" name="Segnaposto contenuto 2"/>
          <p:cNvSpPr>
            <a:spLocks noGrp="1"/>
          </p:cNvSpPr>
          <p:nvPr>
            <p:ph idx="1"/>
          </p:nvPr>
        </p:nvSpPr>
        <p:spPr/>
        <p:txBody>
          <a:bodyPr/>
          <a:lstStyle/>
          <a:p>
            <a:pPr algn="just"/>
            <a:endParaRPr lang="it-IT" sz="2000" dirty="0" smtClean="0"/>
          </a:p>
          <a:p>
            <a:pPr algn="just"/>
            <a:endParaRPr lang="it-IT" sz="2000" dirty="0" smtClean="0"/>
          </a:p>
          <a:p>
            <a:pPr algn="just"/>
            <a:r>
              <a:rPr lang="it-IT" sz="2000" dirty="0" smtClean="0"/>
              <a:t>Di seguito alcuni esempi  tratti da richieste d’ufficio che pervengono in Soprintendenza.</a:t>
            </a:r>
          </a:p>
          <a:p>
            <a:r>
              <a:rPr lang="it-IT" sz="2000" dirty="0" smtClean="0"/>
              <a:t>Alcuni enti hanno difficoltà nel classificare, altri fanno richieste di </a:t>
            </a:r>
            <a:r>
              <a:rPr lang="it-IT" sz="2000" dirty="0" err="1" smtClean="0"/>
              <a:t>dematerializzare</a:t>
            </a:r>
            <a:r>
              <a:rPr lang="it-IT" sz="2000" dirty="0" smtClean="0"/>
              <a:t> i documenti senza sapere il senso dell’azione, altri ancora i più numerosi, continuano a citare, normativa superata forse solo perché hanno in memoria un file mai rivisto, nonostante le lettere di richiamo della Soprintendenza al riguardo.</a:t>
            </a:r>
            <a:endParaRPr lang="it-IT" sz="2000" dirty="0"/>
          </a:p>
        </p:txBody>
      </p:sp>
      <p:pic>
        <p:nvPicPr>
          <p:cNvPr id="4"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6296" y="476672"/>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570" name="Object 2"/>
          <p:cNvGraphicFramePr>
            <a:graphicFrameLocks noChangeAspect="1"/>
          </p:cNvGraphicFramePr>
          <p:nvPr/>
        </p:nvGraphicFramePr>
        <p:xfrm>
          <a:off x="1547664" y="0"/>
          <a:ext cx="4536504" cy="6419819"/>
        </p:xfrm>
        <a:graphic>
          <a:graphicData uri="http://schemas.openxmlformats.org/presentationml/2006/ole">
            <p:oleObj spid="_x0000_s237570" name="Acrobat Document" r:id="rId3" imgW="5667139" imgH="8019997" progId="AcroExch.Document.7">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594" name="Object 2"/>
          <p:cNvGraphicFramePr>
            <a:graphicFrameLocks noChangeAspect="1"/>
          </p:cNvGraphicFramePr>
          <p:nvPr/>
        </p:nvGraphicFramePr>
        <p:xfrm>
          <a:off x="1403648" y="-71328"/>
          <a:ext cx="4896544" cy="6929328"/>
        </p:xfrm>
        <a:graphic>
          <a:graphicData uri="http://schemas.openxmlformats.org/presentationml/2006/ole">
            <p:oleObj spid="_x0000_s238594" name="Acrobat Document" r:id="rId3" imgW="5668166" imgH="8019048" progId="AcroExch.Document.7">
              <p:embed/>
            </p:oleObj>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prstGeom prst="rect">
            <a:avLst/>
          </a:prstGeom>
        </p:spPr>
        <p:txBody>
          <a:bodyPr wrap="square">
            <a:spAutoFit/>
          </a:bodyPr>
          <a:lstStyle/>
          <a:p>
            <a:r>
              <a:rPr lang="en-GB" altLang="it-IT" dirty="0" err="1" smtClean="0">
                <a:latin typeface="Arial" charset="0"/>
              </a:rPr>
              <a:t>Ancora</a:t>
            </a:r>
            <a:r>
              <a:rPr lang="en-GB" altLang="it-IT" dirty="0" smtClean="0">
                <a:latin typeface="Arial" charset="0"/>
              </a:rPr>
              <a:t>  </a:t>
            </a:r>
            <a:r>
              <a:rPr lang="en-GB" altLang="it-IT" dirty="0" err="1" smtClean="0">
                <a:latin typeface="Arial" charset="0"/>
              </a:rPr>
              <a:t>qualche</a:t>
            </a:r>
            <a:r>
              <a:rPr lang="en-GB" altLang="it-IT" dirty="0" smtClean="0">
                <a:latin typeface="Arial" charset="0"/>
              </a:rPr>
              <a:t> </a:t>
            </a:r>
            <a:r>
              <a:rPr lang="en-GB" altLang="it-IT" dirty="0" err="1" smtClean="0">
                <a:latin typeface="Arial" charset="0"/>
              </a:rPr>
              <a:t>considerazione</a:t>
            </a:r>
            <a:r>
              <a:rPr lang="en-GB" altLang="it-IT" dirty="0" smtClean="0">
                <a:latin typeface="Arial" charset="0"/>
              </a:rPr>
              <a:t> </a:t>
            </a:r>
            <a:endParaRPr lang="it-IT" dirty="0"/>
          </a:p>
        </p:txBody>
      </p:sp>
      <p:sp>
        <p:nvSpPr>
          <p:cNvPr id="4" name="Segnaposto contenuto 2"/>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it-IT"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lang="it-IT" sz="2000" kern="0" noProof="0" dirty="0" smtClean="0">
                <a:latin typeface="+mn-lt"/>
              </a:rPr>
              <a:t>Nell’ultimo anno sono giunte da parte degli enti vigilati, alcune richieste alla Soprintendenza Archivistica per il Veneto di affidare ai Poli Archivistici Regionali la funzione di conservazione di documenti informatici-</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lang="it-IT" sz="2000" kern="0" dirty="0" smtClean="0">
                <a:latin typeface="+mn-lt"/>
              </a:rPr>
              <a:t>La Soprintendenza richiede a tal scopo:</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lang="it-IT" sz="2000" kern="0" dirty="0" smtClean="0">
                <a:latin typeface="+mn-lt"/>
              </a:rPr>
              <a:t>i</a:t>
            </a:r>
            <a:r>
              <a:rPr lang="it-IT" sz="2000" kern="0" noProof="0" dirty="0" err="1" smtClean="0">
                <a:latin typeface="+mn-lt"/>
              </a:rPr>
              <a:t>nformazioni</a:t>
            </a:r>
            <a:r>
              <a:rPr lang="it-IT" sz="2000" kern="0" noProof="0" dirty="0" smtClean="0">
                <a:latin typeface="+mn-lt"/>
              </a:rPr>
              <a:t> relative alla tenuta dell’archivio (gestione dei flussi documentali, e protocollo informatico, analisi del manuale di gestione, del </a:t>
            </a:r>
            <a:r>
              <a:rPr lang="it-IT" sz="2000" kern="0" noProof="0" dirty="0" err="1" smtClean="0">
                <a:latin typeface="+mn-lt"/>
              </a:rPr>
              <a:t>titolario</a:t>
            </a:r>
            <a:r>
              <a:rPr lang="it-IT" sz="2000" kern="0" noProof="0" dirty="0" smtClean="0">
                <a:latin typeface="+mn-lt"/>
              </a:rPr>
              <a:t> di classificazione e del piano di conservazione adottati</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lang="it-IT" sz="2000" kern="0" dirty="0" smtClean="0">
                <a:latin typeface="+mn-lt"/>
              </a:rPr>
              <a:t>d</a:t>
            </a:r>
            <a:r>
              <a:rPr lang="it-IT" sz="2000" kern="0" dirty="0" smtClean="0">
                <a:latin typeface="+mn-lt"/>
              </a:rPr>
              <a:t>i ricevere una copia del Disciplinare tecnico per il servizio di conservazione sostitutiva relativo all’accordo con il POLO ARCHIVISTICO Regionale individuato</a:t>
            </a:r>
            <a:r>
              <a:rPr lang="it-IT" sz="2000" kern="0" noProof="0" dirty="0" smtClean="0">
                <a:latin typeface="+mn-lt"/>
              </a:rPr>
              <a:t> </a:t>
            </a:r>
            <a:endParaRPr kumimoji="0" lang="it-IT"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5" name="Picture 8" descr="logo-save ORIGIN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196752"/>
            <a:ext cx="792088"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618" name="Object 2"/>
          <p:cNvGraphicFramePr>
            <a:graphicFrameLocks noChangeAspect="1"/>
          </p:cNvGraphicFramePr>
          <p:nvPr/>
        </p:nvGraphicFramePr>
        <p:xfrm>
          <a:off x="2483768" y="88051"/>
          <a:ext cx="3807891" cy="5388725"/>
        </p:xfrm>
        <a:graphic>
          <a:graphicData uri="http://schemas.openxmlformats.org/presentationml/2006/ole">
            <p:oleObj spid="_x0000_s239618" name="Acrobat Document" r:id="rId3" imgW="5668166" imgH="8019048" progId="AcroExch.Document.7">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numero diapositiva 5"/>
          <p:cNvSpPr>
            <a:spLocks noGrp="1"/>
          </p:cNvSpPr>
          <p:nvPr>
            <p:ph type="sldNum" sz="quarter" idx="12"/>
          </p:nvPr>
        </p:nvSpPr>
        <p:spPr>
          <a:noFill/>
          <a:ln>
            <a:round/>
            <a:headEnd/>
            <a:tailEnd/>
          </a:ln>
        </p:spPr>
        <p:txBody>
          <a:bodyPr/>
          <a:lstStyle/>
          <a:p>
            <a:fld id="{7C2DD31E-4CF2-4954-9E80-42E0DFF20796}" type="slidenum">
              <a:rPr lang="en-GB" altLang="it-IT"/>
              <a:pPr/>
              <a:t>85</a:t>
            </a:fld>
            <a:endParaRPr lang="en-GB" altLang="it-IT"/>
          </a:p>
        </p:txBody>
      </p:sp>
      <p:sp>
        <p:nvSpPr>
          <p:cNvPr id="99331" name="Rectangle 1"/>
          <p:cNvSpPr>
            <a:spLocks noGrp="1" noChangeArrowheads="1"/>
          </p:cNvSpPr>
          <p:nvPr>
            <p:ph type="title"/>
          </p:nvPr>
        </p:nvSpPr>
        <p:spPr>
          <a:xfrm>
            <a:off x="685800" y="0"/>
            <a:ext cx="7772400" cy="1268413"/>
          </a:xfrm>
        </p:spPr>
        <p:txBody>
          <a:bodyPr>
            <a:spAutoFit/>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3600" dirty="0" err="1" smtClean="0"/>
              <a:t>Bibliografia</a:t>
            </a:r>
            <a:r>
              <a:rPr lang="en-GB" altLang="it-IT" sz="3600" dirty="0" smtClean="0"/>
              <a:t> </a:t>
            </a:r>
            <a:r>
              <a:rPr lang="en-GB" altLang="it-IT" sz="3600" dirty="0" err="1" smtClean="0"/>
              <a:t>essenziale</a:t>
            </a:r>
            <a:endParaRPr lang="en-GB" altLang="it-IT" sz="3600" dirty="0" smtClean="0"/>
          </a:p>
        </p:txBody>
      </p:sp>
      <p:sp>
        <p:nvSpPr>
          <p:cNvPr id="99332" name="Rectangle 2"/>
          <p:cNvSpPr>
            <a:spLocks noGrp="1" noChangeArrowheads="1"/>
          </p:cNvSpPr>
          <p:nvPr>
            <p:ph type="body" idx="1"/>
          </p:nvPr>
        </p:nvSpPr>
        <p:spPr>
          <a:xfrm>
            <a:off x="0" y="981075"/>
            <a:ext cx="9144000" cy="4480714"/>
          </a:xfrm>
        </p:spPr>
        <p:txBody>
          <a:bodyPr>
            <a:spAutoFit/>
          </a:bodyPr>
          <a:lstStyle/>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D. </a:t>
            </a:r>
            <a:r>
              <a:rPr lang="en-GB" altLang="it-IT" sz="2000" b="1" dirty="0" err="1" smtClean="0"/>
              <a:t>Tamblé</a:t>
            </a:r>
            <a:r>
              <a:rPr lang="en-GB" altLang="it-IT" sz="2000" b="1" dirty="0" smtClean="0"/>
              <a:t>, </a:t>
            </a:r>
            <a:r>
              <a:rPr lang="en-GB" altLang="it-IT" sz="2000" dirty="0" err="1" smtClean="0"/>
              <a:t>L’archivio</a:t>
            </a:r>
            <a:r>
              <a:rPr lang="en-GB" altLang="it-IT" sz="2000" dirty="0" smtClean="0"/>
              <a:t> </a:t>
            </a:r>
            <a:r>
              <a:rPr lang="en-GB" altLang="it-IT" sz="2000" dirty="0" err="1" smtClean="0"/>
              <a:t>moderno</a:t>
            </a:r>
            <a:r>
              <a:rPr lang="en-GB" altLang="it-IT" sz="2000" dirty="0" smtClean="0"/>
              <a:t>; </a:t>
            </a:r>
            <a:r>
              <a:rPr lang="en-GB" altLang="it-IT" sz="2000" dirty="0" err="1" smtClean="0"/>
              <a:t>dottrina</a:t>
            </a:r>
            <a:r>
              <a:rPr lang="en-GB" altLang="it-IT" sz="2000" dirty="0" smtClean="0"/>
              <a:t> e </a:t>
            </a:r>
            <a:r>
              <a:rPr lang="en-GB" altLang="it-IT" sz="2000" dirty="0" err="1" smtClean="0"/>
              <a:t>pratica,Roma</a:t>
            </a:r>
            <a:r>
              <a:rPr lang="en-GB" altLang="it-IT" sz="2000" dirty="0" smtClean="0"/>
              <a:t> 1982</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P. </a:t>
            </a:r>
            <a:r>
              <a:rPr lang="en-GB" altLang="it-IT" sz="2000" b="1" dirty="0" err="1" smtClean="0"/>
              <a:t>Carucci</a:t>
            </a:r>
            <a:r>
              <a:rPr lang="en-GB" altLang="it-IT" sz="2000" dirty="0" smtClean="0"/>
              <a:t>, Le </a:t>
            </a:r>
            <a:r>
              <a:rPr lang="en-GB" altLang="it-IT" sz="2000" dirty="0" err="1" smtClean="0"/>
              <a:t>fonti</a:t>
            </a:r>
            <a:r>
              <a:rPr lang="en-GB" altLang="it-IT" sz="2000" dirty="0" smtClean="0"/>
              <a:t> </a:t>
            </a:r>
            <a:r>
              <a:rPr lang="en-GB" altLang="it-IT" sz="2000" dirty="0" err="1" smtClean="0"/>
              <a:t>archivistiche</a:t>
            </a:r>
            <a:r>
              <a:rPr lang="en-GB" altLang="it-IT" sz="2000" dirty="0" smtClean="0"/>
              <a:t>: </a:t>
            </a:r>
            <a:r>
              <a:rPr lang="en-GB" altLang="it-IT" sz="2000" dirty="0" err="1" smtClean="0"/>
              <a:t>ordinamento</a:t>
            </a:r>
            <a:r>
              <a:rPr lang="en-GB" altLang="it-IT" sz="2000" dirty="0" smtClean="0"/>
              <a:t> e </a:t>
            </a:r>
            <a:r>
              <a:rPr lang="en-GB" altLang="it-IT" sz="2000" dirty="0" err="1" smtClean="0"/>
              <a:t>conservazione</a:t>
            </a:r>
            <a:r>
              <a:rPr lang="en-GB" altLang="it-IT" sz="2000" dirty="0" smtClean="0"/>
              <a:t>, Roma 1983</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P. </a:t>
            </a:r>
            <a:r>
              <a:rPr lang="en-GB" altLang="it-IT" sz="2000" b="1" dirty="0" err="1" smtClean="0"/>
              <a:t>Carucci</a:t>
            </a:r>
            <a:r>
              <a:rPr lang="en-GB" altLang="it-IT" sz="2000" dirty="0" smtClean="0"/>
              <a:t>, Il </a:t>
            </a:r>
            <a:r>
              <a:rPr lang="en-GB" altLang="it-IT" sz="2000" dirty="0" err="1" smtClean="0"/>
              <a:t>documento</a:t>
            </a:r>
            <a:r>
              <a:rPr lang="en-GB" altLang="it-IT" sz="2000" dirty="0" smtClean="0"/>
              <a:t> </a:t>
            </a:r>
            <a:r>
              <a:rPr lang="en-GB" altLang="it-IT" sz="2000" dirty="0" err="1" smtClean="0"/>
              <a:t>contemporaneo</a:t>
            </a:r>
            <a:r>
              <a:rPr lang="en-GB" altLang="it-IT" sz="2000" dirty="0" smtClean="0"/>
              <a:t>, Roma 1987</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R. De </a:t>
            </a:r>
            <a:r>
              <a:rPr lang="en-GB" altLang="it-IT" sz="2000" b="1" dirty="0" err="1" smtClean="0"/>
              <a:t>Felice</a:t>
            </a:r>
            <a:r>
              <a:rPr lang="en-GB" altLang="it-IT" sz="2000" dirty="0" smtClean="0"/>
              <a:t>, </a:t>
            </a:r>
            <a:r>
              <a:rPr lang="en-GB" altLang="it-IT" sz="2000" dirty="0" err="1" smtClean="0"/>
              <a:t>L’archivio</a:t>
            </a:r>
            <a:r>
              <a:rPr lang="en-GB" altLang="it-IT" sz="2000" dirty="0" smtClean="0"/>
              <a:t> </a:t>
            </a:r>
            <a:r>
              <a:rPr lang="en-GB" altLang="it-IT" sz="2000" dirty="0" err="1" smtClean="0"/>
              <a:t>contemporaneo</a:t>
            </a:r>
            <a:r>
              <a:rPr lang="en-GB" altLang="it-IT" sz="2000" dirty="0" smtClean="0"/>
              <a:t>. </a:t>
            </a:r>
            <a:r>
              <a:rPr lang="en-GB" altLang="it-IT" sz="2000" dirty="0" err="1" smtClean="0"/>
              <a:t>Titolario</a:t>
            </a:r>
            <a:r>
              <a:rPr lang="en-GB" altLang="it-IT" sz="2000" dirty="0" smtClean="0"/>
              <a:t> e </a:t>
            </a:r>
            <a:r>
              <a:rPr lang="en-GB" altLang="it-IT" sz="2000" dirty="0" err="1" smtClean="0"/>
              <a:t>classificazione</a:t>
            </a:r>
            <a:r>
              <a:rPr lang="en-GB" altLang="it-IT" sz="2000" dirty="0" smtClean="0"/>
              <a:t>, Roma 1988</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L. </a:t>
            </a:r>
            <a:r>
              <a:rPr lang="en-GB" altLang="it-IT" sz="2000" b="1" dirty="0" err="1" smtClean="0"/>
              <a:t>Duranti</a:t>
            </a:r>
            <a:r>
              <a:rPr lang="en-GB" altLang="it-IT" sz="2000" dirty="0" smtClean="0"/>
              <a:t>, I </a:t>
            </a:r>
            <a:r>
              <a:rPr lang="en-GB" altLang="it-IT" sz="2000" dirty="0" err="1" smtClean="0"/>
              <a:t>documenti</a:t>
            </a:r>
            <a:r>
              <a:rPr lang="en-GB" altLang="it-IT" sz="2000" dirty="0" smtClean="0"/>
              <a:t> </a:t>
            </a:r>
            <a:r>
              <a:rPr lang="en-GB" altLang="it-IT" sz="2000" dirty="0" err="1" smtClean="0"/>
              <a:t>archivistici</a:t>
            </a:r>
            <a:r>
              <a:rPr lang="en-GB" altLang="it-IT" sz="2000" dirty="0" smtClean="0"/>
              <a:t>. La </a:t>
            </a:r>
            <a:r>
              <a:rPr lang="en-GB" altLang="it-IT" sz="2000" dirty="0" err="1" smtClean="0"/>
              <a:t>gestione</a:t>
            </a:r>
            <a:r>
              <a:rPr lang="en-GB" altLang="it-IT" sz="2000" dirty="0" smtClean="0"/>
              <a:t> </a:t>
            </a:r>
            <a:r>
              <a:rPr lang="en-GB" altLang="it-IT" sz="2000" dirty="0" err="1" smtClean="0"/>
              <a:t>dell’archivio</a:t>
            </a:r>
            <a:r>
              <a:rPr lang="en-GB" altLang="it-IT" sz="2000" dirty="0" smtClean="0"/>
              <a:t> </a:t>
            </a:r>
            <a:r>
              <a:rPr lang="en-GB" altLang="it-IT" sz="2000" dirty="0" err="1" smtClean="0"/>
              <a:t>da</a:t>
            </a:r>
            <a:r>
              <a:rPr lang="en-GB" altLang="it-IT" sz="2000" dirty="0" smtClean="0"/>
              <a:t> parte </a:t>
            </a:r>
            <a:r>
              <a:rPr lang="en-GB" altLang="it-IT" sz="2000" dirty="0" err="1" smtClean="0"/>
              <a:t>dell’ente</a:t>
            </a:r>
            <a:r>
              <a:rPr lang="en-GB" altLang="it-IT" sz="2000" dirty="0" smtClean="0"/>
              <a:t> </a:t>
            </a:r>
            <a:r>
              <a:rPr lang="en-GB" altLang="it-IT" sz="2000" dirty="0" err="1" smtClean="0"/>
              <a:t>produttore</a:t>
            </a:r>
            <a:r>
              <a:rPr lang="en-GB" altLang="it-IT" sz="2000" dirty="0" smtClean="0"/>
              <a:t>, Luciana </a:t>
            </a:r>
            <a:r>
              <a:rPr lang="en-GB" altLang="it-IT" sz="2000" dirty="0" err="1" smtClean="0"/>
              <a:t>Duranti</a:t>
            </a:r>
            <a:r>
              <a:rPr lang="en-GB" altLang="it-IT" sz="2000" dirty="0" smtClean="0"/>
              <a:t>, Roma, </a:t>
            </a:r>
            <a:r>
              <a:rPr lang="en-GB" altLang="it-IT" sz="2000" dirty="0" err="1" smtClean="0"/>
              <a:t>Ministero</a:t>
            </a:r>
            <a:r>
              <a:rPr lang="en-GB" altLang="it-IT" sz="2000" dirty="0" smtClean="0"/>
              <a:t> per </a:t>
            </a:r>
            <a:r>
              <a:rPr lang="en-GB" altLang="it-IT" sz="2000" dirty="0" err="1" smtClean="0"/>
              <a:t>i</a:t>
            </a:r>
            <a:r>
              <a:rPr lang="en-GB" altLang="it-IT" sz="2000" dirty="0" smtClean="0"/>
              <a:t> </a:t>
            </a:r>
            <a:r>
              <a:rPr lang="en-GB" altLang="it-IT" sz="2000" dirty="0" err="1" smtClean="0"/>
              <a:t>beni</a:t>
            </a:r>
            <a:r>
              <a:rPr lang="en-GB" altLang="it-IT" sz="2000" dirty="0" smtClean="0"/>
              <a:t> </a:t>
            </a:r>
            <a:r>
              <a:rPr lang="en-GB" altLang="it-IT" sz="2000" dirty="0" err="1" smtClean="0"/>
              <a:t>culturale</a:t>
            </a:r>
            <a:r>
              <a:rPr lang="en-GB" altLang="it-IT" sz="2000" dirty="0" smtClean="0"/>
              <a:t> e </a:t>
            </a:r>
            <a:r>
              <a:rPr lang="en-GB" altLang="it-IT" sz="2000" dirty="0" err="1" smtClean="0"/>
              <a:t>ambientali</a:t>
            </a:r>
            <a:r>
              <a:rPr lang="en-GB" altLang="it-IT" sz="2000" dirty="0" smtClean="0"/>
              <a:t>, </a:t>
            </a:r>
            <a:r>
              <a:rPr lang="en-GB" altLang="it-IT" sz="2000" dirty="0" err="1" smtClean="0"/>
              <a:t>Ufficio</a:t>
            </a:r>
            <a:r>
              <a:rPr lang="en-GB" altLang="it-IT" sz="2000" dirty="0" smtClean="0"/>
              <a:t> </a:t>
            </a:r>
            <a:r>
              <a:rPr lang="en-GB" altLang="it-IT" sz="2000" dirty="0" err="1" smtClean="0"/>
              <a:t>centrale</a:t>
            </a:r>
            <a:r>
              <a:rPr lang="en-GB" altLang="it-IT" sz="2000" dirty="0" smtClean="0"/>
              <a:t> per </a:t>
            </a:r>
            <a:r>
              <a:rPr lang="en-GB" altLang="it-IT" sz="2000" dirty="0" err="1" smtClean="0"/>
              <a:t>i</a:t>
            </a:r>
            <a:r>
              <a:rPr lang="en-GB" altLang="it-IT" sz="2000" dirty="0" smtClean="0"/>
              <a:t> </a:t>
            </a:r>
            <a:r>
              <a:rPr lang="en-GB" altLang="it-IT" sz="2000" dirty="0" err="1" smtClean="0"/>
              <a:t>beni</a:t>
            </a:r>
            <a:r>
              <a:rPr lang="en-GB" altLang="it-IT" sz="2000" dirty="0" smtClean="0"/>
              <a:t> </a:t>
            </a:r>
            <a:r>
              <a:rPr lang="en-GB" altLang="it-IT" sz="2000" dirty="0" err="1" smtClean="0"/>
              <a:t>archivistici</a:t>
            </a:r>
            <a:r>
              <a:rPr lang="en-GB" altLang="it-IT" sz="2000" dirty="0" smtClean="0"/>
              <a:t>, 1997 (</a:t>
            </a:r>
            <a:r>
              <a:rPr lang="en-GB" altLang="it-IT" sz="2000" dirty="0" err="1" smtClean="0"/>
              <a:t>Pubblicazioni</a:t>
            </a:r>
            <a:r>
              <a:rPr lang="en-GB" altLang="it-IT" sz="2000" dirty="0" smtClean="0"/>
              <a:t> </a:t>
            </a:r>
            <a:r>
              <a:rPr lang="en-GB" altLang="it-IT" sz="2000" dirty="0" err="1" smtClean="0"/>
              <a:t>degli</a:t>
            </a:r>
            <a:r>
              <a:rPr lang="en-GB" altLang="it-IT" sz="2000" dirty="0" smtClean="0"/>
              <a:t> </a:t>
            </a:r>
            <a:r>
              <a:rPr lang="en-GB" altLang="it-IT" sz="2000" dirty="0" err="1" smtClean="0"/>
              <a:t>Archivi</a:t>
            </a:r>
            <a:r>
              <a:rPr lang="en-GB" altLang="it-IT" sz="2000" dirty="0" smtClean="0"/>
              <a:t> </a:t>
            </a:r>
            <a:r>
              <a:rPr lang="en-GB" altLang="it-IT" sz="2000" dirty="0" err="1" smtClean="0"/>
              <a:t>di</a:t>
            </a:r>
            <a:r>
              <a:rPr lang="en-GB" altLang="it-IT" sz="2000" dirty="0" smtClean="0"/>
              <a:t> </a:t>
            </a:r>
            <a:r>
              <a:rPr lang="en-GB" altLang="it-IT" sz="2000" dirty="0" err="1" smtClean="0"/>
              <a:t>Stato</a:t>
            </a:r>
            <a:r>
              <a:rPr lang="en-GB" altLang="it-IT" sz="2000" dirty="0" smtClean="0"/>
              <a:t>, </a:t>
            </a:r>
            <a:r>
              <a:rPr lang="en-GB" altLang="it-IT" sz="2000" dirty="0" err="1" smtClean="0"/>
              <a:t>Quaderni</a:t>
            </a:r>
            <a:r>
              <a:rPr lang="en-GB" altLang="it-IT" sz="2000" dirty="0" smtClean="0"/>
              <a:t> </a:t>
            </a:r>
            <a:r>
              <a:rPr lang="en-GB" altLang="it-IT" sz="2000" dirty="0" err="1" smtClean="0"/>
              <a:t>della</a:t>
            </a:r>
            <a:r>
              <a:rPr lang="en-GB" altLang="it-IT" sz="2000" dirty="0" smtClean="0"/>
              <a:t> </a:t>
            </a:r>
            <a:r>
              <a:rPr lang="en-GB" altLang="it-IT" sz="2000" dirty="0" err="1" smtClean="0"/>
              <a:t>Rassegna</a:t>
            </a:r>
            <a:r>
              <a:rPr lang="en-GB" altLang="it-IT" sz="2000" dirty="0" smtClean="0"/>
              <a:t> </a:t>
            </a:r>
            <a:r>
              <a:rPr lang="en-GB" altLang="it-IT" sz="2000" dirty="0" err="1" smtClean="0"/>
              <a:t>degli</a:t>
            </a:r>
            <a:r>
              <a:rPr lang="en-GB" altLang="it-IT" sz="2000" dirty="0" smtClean="0"/>
              <a:t> </a:t>
            </a:r>
            <a:r>
              <a:rPr lang="en-GB" altLang="it-IT" sz="2000" dirty="0" err="1" smtClean="0"/>
              <a:t>Archivi</a:t>
            </a:r>
            <a:r>
              <a:rPr lang="en-GB" altLang="it-IT" sz="2000" dirty="0" smtClean="0"/>
              <a:t> </a:t>
            </a:r>
            <a:r>
              <a:rPr lang="en-GB" altLang="it-IT" sz="2000" dirty="0" err="1" smtClean="0"/>
              <a:t>di</a:t>
            </a:r>
            <a:r>
              <a:rPr lang="en-GB" altLang="it-IT" sz="2000" dirty="0" smtClean="0"/>
              <a:t> </a:t>
            </a:r>
            <a:r>
              <a:rPr lang="en-GB" altLang="it-IT" sz="2000" dirty="0" err="1" smtClean="0"/>
              <a:t>Stato</a:t>
            </a:r>
            <a:r>
              <a:rPr lang="en-GB" altLang="it-IT" sz="2000" dirty="0" smtClean="0"/>
              <a:t>, 82) </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M. </a:t>
            </a:r>
            <a:r>
              <a:rPr lang="en-GB" altLang="it-IT" sz="2000" b="1" dirty="0" err="1" smtClean="0"/>
              <a:t>Guercio</a:t>
            </a:r>
            <a:r>
              <a:rPr lang="en-GB" altLang="it-IT" sz="2000" dirty="0" smtClean="0"/>
              <a:t>, </a:t>
            </a:r>
            <a:r>
              <a:rPr lang="en-GB" altLang="it-IT" sz="2000" i="1" dirty="0" err="1" smtClean="0"/>
              <a:t>Archivistica</a:t>
            </a:r>
            <a:r>
              <a:rPr lang="en-GB" altLang="it-IT" sz="2000" i="1" dirty="0" smtClean="0"/>
              <a:t> </a:t>
            </a:r>
            <a:r>
              <a:rPr lang="en-GB" altLang="it-IT" sz="2000" i="1" dirty="0" err="1" smtClean="0"/>
              <a:t>informatica</a:t>
            </a:r>
            <a:r>
              <a:rPr lang="en-GB" altLang="it-IT" sz="2000" i="1" dirty="0" smtClean="0"/>
              <a:t>. I </a:t>
            </a:r>
            <a:r>
              <a:rPr lang="en-GB" altLang="it-IT" sz="2000" i="1" dirty="0" err="1" smtClean="0"/>
              <a:t>documenti</a:t>
            </a:r>
            <a:r>
              <a:rPr lang="en-GB" altLang="it-IT" sz="2000" i="1" dirty="0" smtClean="0"/>
              <a:t> in </a:t>
            </a:r>
            <a:r>
              <a:rPr lang="en-GB" altLang="it-IT" sz="2000" i="1" dirty="0" err="1" smtClean="0"/>
              <a:t>ambiente</a:t>
            </a:r>
            <a:r>
              <a:rPr lang="en-GB" altLang="it-IT" sz="2000" i="1" dirty="0" smtClean="0"/>
              <a:t> </a:t>
            </a:r>
            <a:r>
              <a:rPr lang="en-GB" altLang="it-IT" sz="2000" i="1" dirty="0" err="1" smtClean="0"/>
              <a:t>digitale</a:t>
            </a:r>
            <a:r>
              <a:rPr lang="en-GB" altLang="it-IT" sz="2000" i="1" dirty="0" smtClean="0"/>
              <a:t>, </a:t>
            </a:r>
            <a:r>
              <a:rPr lang="en-GB" altLang="it-IT" sz="2000" dirty="0" smtClean="0"/>
              <a:t>Roma, </a:t>
            </a:r>
            <a:r>
              <a:rPr lang="en-GB" altLang="it-IT" sz="2000" dirty="0" err="1" smtClean="0"/>
              <a:t>Carocci</a:t>
            </a:r>
            <a:r>
              <a:rPr lang="en-GB" altLang="it-IT" sz="2000" dirty="0" smtClean="0"/>
              <a:t>, 2002</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SSPA </a:t>
            </a:r>
            <a:r>
              <a:rPr lang="en-GB" altLang="it-IT" sz="2000" dirty="0" smtClean="0"/>
              <a:t>La </a:t>
            </a:r>
            <a:r>
              <a:rPr lang="en-GB" altLang="it-IT" sz="2000" dirty="0" err="1" smtClean="0"/>
              <a:t>gestione</a:t>
            </a:r>
            <a:r>
              <a:rPr lang="en-GB" altLang="it-IT" sz="2000" dirty="0" smtClean="0"/>
              <a:t> </a:t>
            </a:r>
            <a:r>
              <a:rPr lang="en-GB" altLang="it-IT" sz="2000" dirty="0" err="1" smtClean="0"/>
              <a:t>integrata</a:t>
            </a:r>
            <a:r>
              <a:rPr lang="en-GB" altLang="it-IT" sz="2000" dirty="0" smtClean="0"/>
              <a:t> </a:t>
            </a:r>
            <a:r>
              <a:rPr lang="en-GB" altLang="it-IT" sz="2000" dirty="0" err="1" smtClean="0"/>
              <a:t>dei</a:t>
            </a:r>
            <a:r>
              <a:rPr lang="en-GB" altLang="it-IT" sz="2000" dirty="0" smtClean="0"/>
              <a:t> </a:t>
            </a:r>
            <a:r>
              <a:rPr lang="en-GB" altLang="it-IT" sz="2000" dirty="0" err="1" smtClean="0"/>
              <a:t>documenti</a:t>
            </a:r>
            <a:r>
              <a:rPr lang="en-GB" altLang="it-IT" sz="2000" dirty="0" smtClean="0"/>
              <a:t> </a:t>
            </a:r>
            <a:r>
              <a:rPr lang="en-GB" altLang="it-IT" sz="2000" dirty="0" err="1" smtClean="0"/>
              <a:t>nelle</a:t>
            </a:r>
            <a:r>
              <a:rPr lang="en-GB" altLang="it-IT" sz="2000" dirty="0" smtClean="0"/>
              <a:t> </a:t>
            </a:r>
            <a:r>
              <a:rPr lang="en-GB" altLang="it-IT" sz="2000" dirty="0" err="1" smtClean="0"/>
              <a:t>Pubbliche</a:t>
            </a:r>
            <a:r>
              <a:rPr lang="en-GB" altLang="it-IT" sz="2000" dirty="0" smtClean="0"/>
              <a:t> </a:t>
            </a:r>
            <a:r>
              <a:rPr lang="en-GB" altLang="it-IT" sz="2000" dirty="0" err="1" smtClean="0"/>
              <a:t>Amministrazioni</a:t>
            </a:r>
            <a:r>
              <a:rPr lang="en-GB" altLang="it-IT" sz="2000" dirty="0" smtClean="0"/>
              <a:t>. Un </a:t>
            </a:r>
            <a:r>
              <a:rPr lang="en-GB" altLang="it-IT" sz="2000" dirty="0" err="1" smtClean="0"/>
              <a:t>progetto</a:t>
            </a:r>
            <a:r>
              <a:rPr lang="en-GB" altLang="it-IT" sz="2000" dirty="0" smtClean="0"/>
              <a:t> per la </a:t>
            </a:r>
            <a:r>
              <a:rPr lang="en-GB" altLang="it-IT" sz="2000" dirty="0" err="1" smtClean="0"/>
              <a:t>definizione</a:t>
            </a:r>
            <a:r>
              <a:rPr lang="en-GB" altLang="it-IT" sz="2000" dirty="0" smtClean="0"/>
              <a:t> </a:t>
            </a:r>
            <a:r>
              <a:rPr lang="en-GB" altLang="it-IT" sz="2000" dirty="0" err="1" smtClean="0"/>
              <a:t>di</a:t>
            </a:r>
            <a:r>
              <a:rPr lang="en-GB" altLang="it-IT" sz="2000" dirty="0" smtClean="0"/>
              <a:t> </a:t>
            </a:r>
            <a:r>
              <a:rPr lang="en-GB" altLang="it-IT" sz="2000" dirty="0" err="1" smtClean="0"/>
              <a:t>linee</a:t>
            </a:r>
            <a:r>
              <a:rPr lang="en-GB" altLang="it-IT" sz="2000" dirty="0" smtClean="0"/>
              <a:t> </a:t>
            </a:r>
            <a:r>
              <a:rPr lang="en-GB" altLang="it-IT" sz="2000" dirty="0" err="1" smtClean="0"/>
              <a:t>guida</a:t>
            </a:r>
            <a:r>
              <a:rPr lang="en-GB" altLang="it-IT" sz="2000" dirty="0" smtClean="0"/>
              <a:t> e </a:t>
            </a:r>
            <a:r>
              <a:rPr lang="en-GB" altLang="it-IT" sz="2000" dirty="0" err="1" smtClean="0"/>
              <a:t>di</a:t>
            </a:r>
            <a:r>
              <a:rPr lang="en-GB" altLang="it-IT" sz="2000" dirty="0" smtClean="0"/>
              <a:t> </a:t>
            </a:r>
            <a:r>
              <a:rPr lang="en-GB" altLang="it-IT" sz="2000" dirty="0" err="1" smtClean="0"/>
              <a:t>modelli</a:t>
            </a:r>
            <a:r>
              <a:rPr lang="en-GB" altLang="it-IT" sz="2000" dirty="0" smtClean="0"/>
              <a:t> </a:t>
            </a:r>
            <a:r>
              <a:rPr lang="en-GB" altLang="it-IT" sz="2000" dirty="0" err="1" smtClean="0"/>
              <a:t>di</a:t>
            </a:r>
            <a:r>
              <a:rPr lang="en-GB" altLang="it-IT" sz="2000" dirty="0" smtClean="0"/>
              <a:t> </a:t>
            </a:r>
            <a:r>
              <a:rPr lang="en-GB" altLang="it-IT" sz="2000" dirty="0" err="1" smtClean="0"/>
              <a:t>classificazione</a:t>
            </a:r>
            <a:r>
              <a:rPr lang="en-GB" altLang="it-IT" sz="2000" dirty="0" smtClean="0"/>
              <a:t>,  a </a:t>
            </a:r>
            <a:r>
              <a:rPr lang="en-GB" altLang="it-IT" sz="2000" dirty="0" err="1" smtClean="0"/>
              <a:t>cura</a:t>
            </a:r>
            <a:r>
              <a:rPr lang="en-GB" altLang="it-IT" sz="2000" dirty="0" smtClean="0"/>
              <a:t> </a:t>
            </a:r>
            <a:r>
              <a:rPr lang="en-GB" altLang="it-IT" sz="2000" dirty="0" err="1" smtClean="0"/>
              <a:t>di</a:t>
            </a:r>
            <a:r>
              <a:rPr lang="en-GB" altLang="it-IT" sz="2000" dirty="0" smtClean="0"/>
              <a:t> </a:t>
            </a:r>
            <a:r>
              <a:rPr lang="en-GB" altLang="it-IT" sz="2000" dirty="0" err="1" smtClean="0"/>
              <a:t>M.Guercio</a:t>
            </a:r>
            <a:r>
              <a:rPr lang="en-GB" altLang="it-IT" sz="2000" dirty="0" smtClean="0"/>
              <a:t>  Roma 2002</a:t>
            </a:r>
          </a:p>
          <a:p>
            <a:pPr eaLnBrk="1" hangingPunct="1">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it-IT" sz="2000" b="1" dirty="0" smtClean="0"/>
              <a:t>SSPA</a:t>
            </a:r>
            <a:r>
              <a:rPr lang="en-GB" altLang="it-IT" sz="2000" dirty="0" smtClean="0"/>
              <a:t> La </a:t>
            </a:r>
            <a:r>
              <a:rPr lang="en-GB" altLang="it-IT" sz="2000" dirty="0" err="1" smtClean="0"/>
              <a:t>metodologia</a:t>
            </a:r>
            <a:r>
              <a:rPr lang="en-GB" altLang="it-IT" sz="2000" dirty="0" smtClean="0"/>
              <a:t> per la </a:t>
            </a:r>
            <a:r>
              <a:rPr lang="en-GB" altLang="it-IT" sz="2000" dirty="0" err="1" smtClean="0"/>
              <a:t>definizione</a:t>
            </a:r>
            <a:r>
              <a:rPr lang="en-GB" altLang="it-IT" sz="2000" dirty="0" smtClean="0"/>
              <a:t> </a:t>
            </a:r>
            <a:r>
              <a:rPr lang="en-GB" altLang="it-IT" sz="2000" dirty="0" err="1" smtClean="0"/>
              <a:t>di</a:t>
            </a:r>
            <a:r>
              <a:rPr lang="en-GB" altLang="it-IT" sz="2000" dirty="0" smtClean="0"/>
              <a:t> </a:t>
            </a:r>
            <a:r>
              <a:rPr lang="en-GB" altLang="it-IT" sz="2000" dirty="0" err="1" smtClean="0"/>
              <a:t>piani</a:t>
            </a:r>
            <a:r>
              <a:rPr lang="en-GB" altLang="it-IT" sz="2000" dirty="0" smtClean="0"/>
              <a:t> </a:t>
            </a:r>
            <a:r>
              <a:rPr lang="en-GB" altLang="it-IT" sz="2000" dirty="0" err="1" smtClean="0"/>
              <a:t>di</a:t>
            </a:r>
            <a:r>
              <a:rPr lang="en-GB" altLang="it-IT" sz="2000" dirty="0" smtClean="0"/>
              <a:t> </a:t>
            </a:r>
            <a:r>
              <a:rPr lang="en-GB" altLang="it-IT" sz="2000" dirty="0" err="1" smtClean="0"/>
              <a:t>classificazione</a:t>
            </a:r>
            <a:r>
              <a:rPr lang="en-GB" altLang="it-IT" sz="2000" dirty="0" smtClean="0"/>
              <a:t> in </a:t>
            </a:r>
            <a:r>
              <a:rPr lang="en-GB" altLang="it-IT" sz="2000" dirty="0" err="1" smtClean="0"/>
              <a:t>ambiente</a:t>
            </a:r>
            <a:r>
              <a:rPr lang="en-GB" altLang="it-IT" sz="2000" dirty="0" smtClean="0"/>
              <a:t> </a:t>
            </a:r>
            <a:r>
              <a:rPr lang="en-GB" altLang="it-IT" sz="2000" dirty="0" err="1" smtClean="0"/>
              <a:t>digitale</a:t>
            </a:r>
            <a:r>
              <a:rPr lang="en-GB" altLang="it-IT" sz="2000" dirty="0" smtClean="0"/>
              <a:t>, a </a:t>
            </a:r>
            <a:r>
              <a:rPr lang="en-GB" altLang="it-IT" sz="2000" dirty="0" err="1" smtClean="0"/>
              <a:t>cura</a:t>
            </a:r>
            <a:r>
              <a:rPr lang="en-GB" altLang="it-IT" sz="2000" dirty="0" smtClean="0"/>
              <a:t> </a:t>
            </a:r>
            <a:r>
              <a:rPr lang="en-GB" altLang="it-IT" sz="2000" dirty="0" err="1" smtClean="0"/>
              <a:t>di</a:t>
            </a:r>
            <a:r>
              <a:rPr lang="en-GB" altLang="it-IT" sz="2000" dirty="0" smtClean="0"/>
              <a:t> E. A. Rossi M. </a:t>
            </a:r>
            <a:r>
              <a:rPr lang="en-GB" altLang="it-IT" sz="2000" dirty="0" err="1" smtClean="0"/>
              <a:t>Guercio</a:t>
            </a:r>
            <a:r>
              <a:rPr lang="en-GB" altLang="it-IT" sz="2000" dirty="0" smtClean="0"/>
              <a:t>, Roma </a:t>
            </a:r>
            <a:r>
              <a:rPr lang="en-GB" altLang="it-IT" sz="2000" dirty="0" smtClean="0"/>
              <a:t>2005</a:t>
            </a:r>
            <a:endParaRPr lang="en-GB" altLang="it-IT" sz="2000" dirty="0" smtClean="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olo 1"/>
          <p:cNvSpPr>
            <a:spLocks noGrp="1"/>
          </p:cNvSpPr>
          <p:nvPr>
            <p:ph type="title"/>
          </p:nvPr>
        </p:nvSpPr>
        <p:spPr/>
        <p:txBody>
          <a:bodyPr/>
          <a:lstStyle/>
          <a:p>
            <a:r>
              <a:rPr lang="it-IT" altLang="it-IT" smtClean="0"/>
              <a:t>STRUMENTI per le Scuole</a:t>
            </a:r>
          </a:p>
        </p:txBody>
      </p:sp>
      <p:graphicFrame>
        <p:nvGraphicFramePr>
          <p:cNvPr id="139267" name="Object 2"/>
          <p:cNvGraphicFramePr>
            <a:graphicFrameLocks noChangeAspect="1"/>
          </p:cNvGraphicFramePr>
          <p:nvPr/>
        </p:nvGraphicFramePr>
        <p:xfrm>
          <a:off x="3060700" y="3084513"/>
          <a:ext cx="3021013" cy="687387"/>
        </p:xfrm>
        <a:graphic>
          <a:graphicData uri="http://schemas.openxmlformats.org/presentationml/2006/ole">
            <p:oleObj spid="_x0000_s139582" name="Oggetto shell Packager" showAsIcon="1" r:id="rId3" imgW="3009900" imgH="673100" progId="Package">
              <p:embed/>
            </p:oleObj>
          </a:graphicData>
        </a:graphic>
      </p:graphicFrame>
      <p:graphicFrame>
        <p:nvGraphicFramePr>
          <p:cNvPr id="139268" name="Object 3"/>
          <p:cNvGraphicFramePr>
            <a:graphicFrameLocks noChangeAspect="1"/>
          </p:cNvGraphicFramePr>
          <p:nvPr/>
        </p:nvGraphicFramePr>
        <p:xfrm>
          <a:off x="2051050" y="4221163"/>
          <a:ext cx="4454525" cy="687387"/>
        </p:xfrm>
        <a:graphic>
          <a:graphicData uri="http://schemas.openxmlformats.org/presentationml/2006/ole">
            <p:oleObj spid="_x0000_s139583" name="Oggetto shell Packager" showAsIcon="1" r:id="rId4" imgW="4445000" imgH="673100" progId="Package">
              <p:embed/>
            </p:oleObj>
          </a:graphicData>
        </a:graphic>
      </p:graphicFrame>
      <p:graphicFrame>
        <p:nvGraphicFramePr>
          <p:cNvPr id="139269" name="Object 4"/>
          <p:cNvGraphicFramePr>
            <a:graphicFrameLocks noChangeAspect="1"/>
          </p:cNvGraphicFramePr>
          <p:nvPr/>
        </p:nvGraphicFramePr>
        <p:xfrm>
          <a:off x="3635375" y="1844675"/>
          <a:ext cx="1738313" cy="687388"/>
        </p:xfrm>
        <a:graphic>
          <a:graphicData uri="http://schemas.openxmlformats.org/presentationml/2006/ole">
            <p:oleObj spid="_x0000_s139584" name="Oggetto shell Packager" showAsIcon="1" r:id="rId5" imgW="1751527" imgH="682580" progId="Package">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olo 1"/>
          <p:cNvSpPr>
            <a:spLocks noGrp="1"/>
          </p:cNvSpPr>
          <p:nvPr>
            <p:ph type="title"/>
          </p:nvPr>
        </p:nvSpPr>
        <p:spPr/>
        <p:txBody>
          <a:bodyPr/>
          <a:lstStyle/>
          <a:p>
            <a:r>
              <a:rPr lang="it-IT" altLang="it-IT" smtClean="0"/>
              <a:t>Strumenti per i Comuni</a:t>
            </a:r>
          </a:p>
        </p:txBody>
      </p:sp>
      <p:graphicFrame>
        <p:nvGraphicFramePr>
          <p:cNvPr id="140291" name="Object 2"/>
          <p:cNvGraphicFramePr>
            <a:graphicFrameLocks noChangeAspect="1"/>
          </p:cNvGraphicFramePr>
          <p:nvPr/>
        </p:nvGraphicFramePr>
        <p:xfrm>
          <a:off x="3492500" y="3084513"/>
          <a:ext cx="2157413" cy="687387"/>
        </p:xfrm>
        <a:graphic>
          <a:graphicData uri="http://schemas.openxmlformats.org/presentationml/2006/ole">
            <p:oleObj spid="_x0000_s140503" name="Oggetto shell Packager" showAsIcon="1" r:id="rId3" imgW="2176560" imgH="682560" progId="Package">
              <p:embed/>
            </p:oleObj>
          </a:graphicData>
        </a:graphic>
      </p:graphicFrame>
      <p:graphicFrame>
        <p:nvGraphicFramePr>
          <p:cNvPr id="140292" name="Object 3"/>
          <p:cNvGraphicFramePr>
            <a:graphicFrameLocks noChangeAspect="1"/>
          </p:cNvGraphicFramePr>
          <p:nvPr>
            <p:extLst>
              <p:ext uri="{D42A27DB-BD31-4B8C-83A1-F6EECF244321}">
                <p14:modId xmlns:p14="http://schemas.microsoft.com/office/powerpoint/2010/main" xmlns="" val="2629563138"/>
              </p:ext>
            </p:extLst>
          </p:nvPr>
        </p:nvGraphicFramePr>
        <p:xfrm>
          <a:off x="3779838" y="4652963"/>
          <a:ext cx="1992312" cy="687387"/>
        </p:xfrm>
        <a:graphic>
          <a:graphicData uri="http://schemas.openxmlformats.org/presentationml/2006/ole">
            <p:oleObj spid="_x0000_s140504" name="Oggetto shell Packager" showAsIcon="1" r:id="rId4" imgW="2009160" imgH="682560" progId="Package">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olo 1"/>
          <p:cNvSpPr>
            <a:spLocks noGrp="1"/>
          </p:cNvSpPr>
          <p:nvPr>
            <p:ph type="title"/>
          </p:nvPr>
        </p:nvSpPr>
        <p:spPr/>
        <p:txBody>
          <a:bodyPr/>
          <a:lstStyle/>
          <a:p>
            <a:r>
              <a:rPr lang="it-IT" altLang="it-IT" smtClean="0"/>
              <a:t>Strumenti per le Università </a:t>
            </a:r>
          </a:p>
        </p:txBody>
      </p:sp>
      <p:graphicFrame>
        <p:nvGraphicFramePr>
          <p:cNvPr id="141315" name="Object 2"/>
          <p:cNvGraphicFramePr>
            <a:graphicFrameLocks noChangeAspect="1"/>
          </p:cNvGraphicFramePr>
          <p:nvPr/>
        </p:nvGraphicFramePr>
        <p:xfrm>
          <a:off x="2890838" y="3084513"/>
          <a:ext cx="3362325" cy="687387"/>
        </p:xfrm>
        <a:graphic>
          <a:graphicData uri="http://schemas.openxmlformats.org/presentationml/2006/ole">
            <p:oleObj spid="_x0000_s141525" name="Oggetto shell Packager" showAsIcon="1" r:id="rId3" imgW="3352680" imgH="673200" progId="Package">
              <p:embed/>
            </p:oleObj>
          </a:graphicData>
        </a:graphic>
      </p:graphicFrame>
      <p:graphicFrame>
        <p:nvGraphicFramePr>
          <p:cNvPr id="141316" name="Object 3"/>
          <p:cNvGraphicFramePr>
            <a:graphicFrameLocks noChangeAspect="1"/>
          </p:cNvGraphicFramePr>
          <p:nvPr/>
        </p:nvGraphicFramePr>
        <p:xfrm>
          <a:off x="3924300" y="4292600"/>
          <a:ext cx="1801813" cy="687388"/>
        </p:xfrm>
        <a:graphic>
          <a:graphicData uri="http://schemas.openxmlformats.org/presentationml/2006/ole">
            <p:oleObj spid="_x0000_s141526" name="Oggetto shell Packager" showAsIcon="1" r:id="rId4" imgW="1815840" imgH="682560" progId="Package">
              <p:embed/>
            </p:oleObj>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olo 1"/>
          <p:cNvSpPr>
            <a:spLocks noGrp="1"/>
          </p:cNvSpPr>
          <p:nvPr>
            <p:ph type="title"/>
          </p:nvPr>
        </p:nvSpPr>
        <p:spPr/>
        <p:txBody>
          <a:bodyPr/>
          <a:lstStyle/>
          <a:p>
            <a:r>
              <a:rPr lang="it-IT" altLang="it-IT" smtClean="0"/>
              <a:t>Strumenti per le ULSS</a:t>
            </a:r>
          </a:p>
        </p:txBody>
      </p:sp>
      <p:sp>
        <p:nvSpPr>
          <p:cNvPr id="143363" name="Rettangolo 2"/>
          <p:cNvSpPr>
            <a:spLocks noChangeArrowheads="1"/>
          </p:cNvSpPr>
          <p:nvPr/>
        </p:nvSpPr>
        <p:spPr bwMode="auto">
          <a:xfrm>
            <a:off x="2286000" y="2828925"/>
            <a:ext cx="45720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hlinkClick r:id="rId2"/>
              </a:rPr>
              <a:t>http://www.archivi.beniculturali.it/</a:t>
            </a:r>
            <a:r>
              <a:rPr lang="it-IT" altLang="it-IT" sz="1800" dirty="0" err="1">
                <a:hlinkClick r:id="rId2"/>
              </a:rPr>
              <a:t>index.php</a:t>
            </a:r>
            <a:r>
              <a:rPr lang="it-IT" altLang="it-IT" sz="1800" dirty="0">
                <a:hlinkClick r:id="rId2"/>
              </a:rPr>
              <a:t>/cosa-facciamo/</a:t>
            </a:r>
            <a:r>
              <a:rPr lang="it-IT" altLang="it-IT" sz="1800" dirty="0" err="1">
                <a:hlinkClick r:id="rId2"/>
              </a:rPr>
              <a:t>progetti-di-tutela</a:t>
            </a:r>
            <a:r>
              <a:rPr lang="it-IT" altLang="it-IT" sz="1800" dirty="0">
                <a:hlinkClick r:id="rId2"/>
              </a:rPr>
              <a:t>/progetti-conclusi/item/download/103_e66f986ce13e01fd1f91a451ad5eb34b</a:t>
            </a:r>
            <a:endParaRPr lang="it-IT" altLang="it-IT" sz="1800" dirty="0"/>
          </a:p>
          <a:p>
            <a:pPr eaLnBrk="1" hangingPunct="1">
              <a:spcBef>
                <a:spcPct val="0"/>
              </a:spcBef>
              <a:buFontTx/>
              <a:buNone/>
            </a:pPr>
            <a:r>
              <a:rPr lang="it-IT" altLang="it-IT" sz="1800" dirty="0" err="1" smtClean="0"/>
              <a:t>Titolario</a:t>
            </a:r>
            <a:r>
              <a:rPr lang="it-IT" altLang="it-IT" sz="1800" dirty="0" smtClean="0"/>
              <a:t> e Prontuario </a:t>
            </a:r>
            <a:r>
              <a:rPr lang="it-IT" altLang="it-IT" sz="1800" dirty="0"/>
              <a:t>di scarto </a:t>
            </a:r>
            <a:r>
              <a:rPr lang="it-IT" altLang="it-IT" sz="1800" dirty="0" err="1"/>
              <a:t>Schola</a:t>
            </a:r>
            <a:r>
              <a:rPr lang="it-IT" altLang="it-IT" sz="1800" dirty="0"/>
              <a:t> Salernitana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p:cNvSpPr>
            <a:spLocks noGrp="1"/>
          </p:cNvSpPr>
          <p:nvPr>
            <p:ph type="title"/>
          </p:nvPr>
        </p:nvSpPr>
        <p:spPr/>
        <p:txBody>
          <a:bodyPr/>
          <a:lstStyle/>
          <a:p>
            <a:endParaRPr lang="it-IT" altLang="it-IT" smtClean="0"/>
          </a:p>
        </p:txBody>
      </p:sp>
      <p:sp>
        <p:nvSpPr>
          <p:cNvPr id="65539" name="Segnaposto contenuto 2"/>
          <p:cNvSpPr>
            <a:spLocks noGrp="1"/>
          </p:cNvSpPr>
          <p:nvPr>
            <p:ph idx="1"/>
          </p:nvPr>
        </p:nvSpPr>
        <p:spPr/>
        <p:txBody>
          <a:bodyPr/>
          <a:lstStyle/>
          <a:p>
            <a:endParaRPr lang="it-IT" altLang="it-IT" smtClean="0"/>
          </a:p>
        </p:txBody>
      </p:sp>
      <p:pic>
        <p:nvPicPr>
          <p:cNvPr id="65540" name="Picture 2" descr="X:\CARTELLE COMUNI\PER VOLPATO\FOTOCAMERA\2011_07_29_MANISCALCHI-ERIZZI_VR\Immagine 32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5500" y="-15621000"/>
            <a:ext cx="28575000" cy="3810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Rettangolo 4"/>
          <p:cNvSpPr>
            <a:spLocks noChangeArrowheads="1"/>
          </p:cNvSpPr>
          <p:nvPr/>
        </p:nvSpPr>
        <p:spPr bwMode="auto">
          <a:xfrm>
            <a:off x="2286000" y="3105150"/>
            <a:ext cx="45720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i="1" dirty="0" smtClean="0">
                <a:solidFill>
                  <a:srgbClr val="395D93"/>
                </a:solidFill>
              </a:rPr>
              <a:t>l presente degli archivi: fragilità dell’inizio </a:t>
            </a:r>
            <a:br>
              <a:rPr lang="it-IT" altLang="it-IT" sz="1800" i="1" dirty="0" smtClean="0">
                <a:solidFill>
                  <a:srgbClr val="395D93"/>
                </a:solidFill>
              </a:rPr>
            </a:br>
            <a:r>
              <a:rPr lang="it-IT" altLang="it-IT" sz="1800" i="1" dirty="0" smtClean="0">
                <a:solidFill>
                  <a:srgbClr val="395D93"/>
                </a:solidFill>
              </a:rPr>
              <a:t>dinamiche di sopravvivenza- </a:t>
            </a:r>
            <a:r>
              <a:rPr lang="it-IT" altLang="it-IT" sz="1800" i="1" dirty="0" smtClean="0">
                <a:ln>
                  <a:solidFill>
                    <a:srgbClr val="FF0000"/>
                  </a:solidFill>
                </a:ln>
                <a:solidFill>
                  <a:srgbClr val="395D93"/>
                </a:solidFill>
              </a:rPr>
              <a:t>Maria Volpato -</a:t>
            </a:r>
            <a:br>
              <a:rPr lang="it-IT" altLang="it-IT" sz="1800" i="1" dirty="0" smtClean="0">
                <a:ln>
                  <a:solidFill>
                    <a:srgbClr val="FF0000"/>
                  </a:solidFill>
                </a:ln>
                <a:solidFill>
                  <a:srgbClr val="395D93"/>
                </a:solidFill>
              </a:rPr>
            </a:br>
            <a:r>
              <a:rPr lang="it-IT" altLang="it-IT" sz="1800" dirty="0" smtClean="0"/>
              <a:t>Archivio </a:t>
            </a:r>
            <a:r>
              <a:rPr lang="it-IT" altLang="it-IT" sz="1800" dirty="0"/>
              <a:t>di Famiglia Maniscalchi </a:t>
            </a:r>
            <a:r>
              <a:rPr lang="it-IT" altLang="it-IT" sz="1800" dirty="0" err="1"/>
              <a:t>Erizzi</a:t>
            </a:r>
            <a:r>
              <a:rPr lang="it-IT" altLang="it-IT" sz="1800" dirty="0"/>
              <a:t> di </a:t>
            </a:r>
            <a:r>
              <a:rPr lang="it-IT" altLang="it-IT" sz="1800" dirty="0" smtClean="0"/>
              <a:t>Verona </a:t>
            </a:r>
            <a:endParaRPr lang="it-IT" altLang="it-IT" sz="1800" dirty="0"/>
          </a:p>
        </p:txBody>
      </p:sp>
      <p:pic>
        <p:nvPicPr>
          <p:cNvPr id="6" name="Picture 8" descr="logo-save ORIGINA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60232" y="5130926"/>
            <a:ext cx="7016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22716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olo 1"/>
          <p:cNvSpPr>
            <a:spLocks noGrp="1"/>
          </p:cNvSpPr>
          <p:nvPr>
            <p:ph type="title"/>
          </p:nvPr>
        </p:nvSpPr>
        <p:spPr/>
        <p:txBody>
          <a:bodyPr/>
          <a:lstStyle/>
          <a:p>
            <a:r>
              <a:rPr lang="it-IT" altLang="it-IT" smtClean="0"/>
              <a:t>Strumenti per le Province</a:t>
            </a:r>
          </a:p>
        </p:txBody>
      </p:sp>
      <p:graphicFrame>
        <p:nvGraphicFramePr>
          <p:cNvPr id="144387" name="Object 2"/>
          <p:cNvGraphicFramePr>
            <a:graphicFrameLocks noChangeAspect="1"/>
          </p:cNvGraphicFramePr>
          <p:nvPr/>
        </p:nvGraphicFramePr>
        <p:xfrm>
          <a:off x="2027238" y="3084513"/>
          <a:ext cx="5087937" cy="687387"/>
        </p:xfrm>
        <a:graphic>
          <a:graphicData uri="http://schemas.openxmlformats.org/presentationml/2006/ole">
            <p:oleObj spid="_x0000_s144492" name="Oggetto shell Packager" showAsIcon="1" r:id="rId3" imgW="5080000" imgH="673100" progId="Package">
              <p:embed/>
            </p:oleObj>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olo 1"/>
          <p:cNvSpPr>
            <a:spLocks noGrp="1"/>
          </p:cNvSpPr>
          <p:nvPr>
            <p:ph type="title"/>
          </p:nvPr>
        </p:nvSpPr>
        <p:spPr/>
        <p:txBody>
          <a:bodyPr/>
          <a:lstStyle/>
          <a:p>
            <a:r>
              <a:rPr lang="it-IT" altLang="it-IT" smtClean="0"/>
              <a:t>Strumenti per le Camere di Commercio</a:t>
            </a:r>
          </a:p>
        </p:txBody>
      </p:sp>
      <p:graphicFrame>
        <p:nvGraphicFramePr>
          <p:cNvPr id="145411" name="Object 2"/>
          <p:cNvGraphicFramePr>
            <a:graphicFrameLocks noChangeAspect="1"/>
          </p:cNvGraphicFramePr>
          <p:nvPr/>
        </p:nvGraphicFramePr>
        <p:xfrm>
          <a:off x="2693988" y="3084513"/>
          <a:ext cx="3756025" cy="687387"/>
        </p:xfrm>
        <a:graphic>
          <a:graphicData uri="http://schemas.openxmlformats.org/presentationml/2006/ole">
            <p:oleObj spid="_x0000_s145516" name="Oggetto shell Packager" showAsIcon="1" r:id="rId3" imgW="3746520" imgH="673200" progId="Package">
              <p:embed/>
            </p:oleObj>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Speriamo di non fare questa fine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73576" y="1600200"/>
            <a:ext cx="6796847" cy="4525963"/>
          </a:xfrm>
        </p:spPr>
      </p:pic>
    </p:spTree>
    <p:extLst>
      <p:ext uri="{BB962C8B-B14F-4D97-AF65-F5344CB8AC3E}">
        <p14:creationId xmlns:p14="http://schemas.microsoft.com/office/powerpoint/2010/main" xmlns="" val="33411162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000" dirty="0" smtClean="0"/>
              <a:t>Ma che sempre ci illumini il sole in caso contrario chiamate la </a:t>
            </a:r>
            <a:r>
              <a:rPr lang="it-IT" sz="2000" dirty="0" smtClean="0"/>
              <a:t>Soprintendenza!</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55576" y="1700808"/>
            <a:ext cx="2285714" cy="2285714"/>
          </a:xfrm>
        </p:spPr>
      </p:pic>
      <p:pic>
        <p:nvPicPr>
          <p:cNvPr id="6" name="Immagin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32237" y="3383349"/>
            <a:ext cx="1968500" cy="1787525"/>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85302" y="1050408"/>
            <a:ext cx="2021941" cy="2017414"/>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62070" y="2397273"/>
            <a:ext cx="1825142" cy="1727302"/>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35904" y="1308709"/>
            <a:ext cx="1810512" cy="1773022"/>
          </a:xfrm>
          <a:prstGeom prst="rect">
            <a:avLst/>
          </a:prstGeom>
        </p:spPr>
      </p:pic>
      <p:pic>
        <p:nvPicPr>
          <p:cNvPr id="10" name="Immagin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89248" y="3919676"/>
            <a:ext cx="1403350" cy="1854200"/>
          </a:xfrm>
          <a:prstGeom prst="rect">
            <a:avLst/>
          </a:prstGeom>
        </p:spPr>
      </p:pic>
      <p:pic>
        <p:nvPicPr>
          <p:cNvPr id="11" name="Immagin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894134" y="4204859"/>
            <a:ext cx="1868032" cy="2124547"/>
          </a:xfrm>
          <a:prstGeom prst="rect">
            <a:avLst/>
          </a:prstGeom>
        </p:spPr>
      </p:pic>
      <p:pic>
        <p:nvPicPr>
          <p:cNvPr id="12" name="Immagin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257281" y="4963933"/>
            <a:ext cx="1567758" cy="1347457"/>
          </a:xfrm>
          <a:prstGeom prst="rect">
            <a:avLst/>
          </a:prstGeom>
        </p:spPr>
      </p:pic>
      <p:pic>
        <p:nvPicPr>
          <p:cNvPr id="15" name="Immagine 1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072620" y="3213375"/>
            <a:ext cx="1617574" cy="1822399"/>
          </a:xfrm>
          <a:prstGeom prst="rect">
            <a:avLst/>
          </a:prstGeom>
        </p:spPr>
      </p:pic>
    </p:spTree>
    <p:extLst>
      <p:ext uri="{BB962C8B-B14F-4D97-AF65-F5344CB8AC3E}">
        <p14:creationId xmlns:p14="http://schemas.microsoft.com/office/powerpoint/2010/main" xmlns="" val="4846345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olo 1"/>
          <p:cNvSpPr>
            <a:spLocks noGrp="1"/>
          </p:cNvSpPr>
          <p:nvPr>
            <p:ph type="title"/>
          </p:nvPr>
        </p:nvSpPr>
        <p:spPr/>
        <p:txBody>
          <a:bodyPr/>
          <a:lstStyle/>
          <a:p>
            <a:r>
              <a:rPr lang="it-IT" altLang="it-IT" smtClean="0">
                <a:solidFill>
                  <a:srgbClr val="C00000"/>
                </a:solidFill>
              </a:rPr>
              <a:t>Ma gli archivi sono vivi</a:t>
            </a:r>
          </a:p>
        </p:txBody>
      </p:sp>
      <p:sp>
        <p:nvSpPr>
          <p:cNvPr id="149507" name="Rettangolo 2"/>
          <p:cNvSpPr>
            <a:spLocks noChangeArrowheads="1"/>
          </p:cNvSpPr>
          <p:nvPr/>
        </p:nvSpPr>
        <p:spPr bwMode="auto">
          <a:xfrm>
            <a:off x="2286000" y="2274888"/>
            <a:ext cx="4572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RISME SU RISME DI FOGLI SCRITTI SI ACCUMULANO NEGLI ARCHIVI, CHE SONO PIU’ TRISTI DEI CIMITERI, PERCHE’ NON CI ENTRA NESSUNO NEMMENO IL GIORNO DEI MORTI</a:t>
            </a:r>
          </a:p>
          <a:p>
            <a:pPr eaLnBrk="1" hangingPunct="1">
              <a:spcBef>
                <a:spcPct val="0"/>
              </a:spcBef>
              <a:buFontTx/>
              <a:buNone/>
            </a:pPr>
            <a:r>
              <a:rPr lang="it-IT" altLang="it-IT" sz="1800"/>
              <a:t>( Milan Kundera, l’insostenibile leggerezza dell’essere,  Milano, Adelphi, 1985 pag. 109)</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1867</TotalTime>
  <Words>7542</Words>
  <Application>Microsoft Office PowerPoint</Application>
  <PresentationFormat>Presentazione su schermo (4:3)</PresentationFormat>
  <Paragraphs>645</Paragraphs>
  <Slides>94</Slides>
  <Notes>27</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94</vt:i4>
      </vt:variant>
    </vt:vector>
  </HeadingPairs>
  <TitlesOfParts>
    <vt:vector size="97" baseType="lpstr">
      <vt:lpstr>Struttura predefinita</vt:lpstr>
      <vt:lpstr>Oggetto shell Packager</vt:lpstr>
      <vt:lpstr>Adobe Acrobat Document</vt:lpstr>
      <vt:lpstr> IL RUOLO DELLA SOPRINTENDENZA ARCHIVISTICA A SUPPORTO DELLA GESTIONE DEGLI ARCHIVI CORRENTI  ORGANIZZATO da: REGIONE DEL VENETO ANAI Sezione Veneto </vt:lpstr>
      <vt:lpstr>Diapositiva 2</vt:lpstr>
      <vt:lpstr>Diapositiva 3</vt:lpstr>
      <vt:lpstr>Il presente degli archivi: fragilità dell’inizio  dinamiche di sopravvivenza  gli antichi strumenti di gestione dell’archivio corrente registri e repertori su carta sono quasi del tutto spariti </vt:lpstr>
      <vt:lpstr>Diapositiva 5</vt:lpstr>
      <vt:lpstr>Diapositiva 6</vt:lpstr>
      <vt:lpstr>Diapositiva 7</vt:lpstr>
      <vt:lpstr>Diapositiva 8</vt:lpstr>
      <vt:lpstr>Diapositiva 9</vt:lpstr>
      <vt:lpstr>Diapositiva 10</vt:lpstr>
      <vt:lpstr>Il presente degli archivi: fragilità dell’inizio  dinamiche di sopravvivenza  Maria Volpato Venezia 24 marzo 2014I   I nuovi supporti, le nuove  forme, nostalgia, voglia di buttarsi avanti, il mondo senza carta…..</vt:lpstr>
      <vt:lpstr>Diapositiva 12</vt:lpstr>
      <vt:lpstr>Diapositiva 13</vt:lpstr>
      <vt:lpstr>Archivio Comunale di Grantorto (Pd)</vt:lpstr>
      <vt:lpstr>Diapositiva 15</vt:lpstr>
      <vt:lpstr>Diapositiva 16</vt:lpstr>
      <vt:lpstr>Diapositiva 17</vt:lpstr>
      <vt:lpstr>I Poli archivistici Regionali Il presente degli archivi: fragilità dell’inizio  dinamiche di sopravvivenza  Maria Volpato Venezia, 24 marzo 2014  </vt:lpstr>
      <vt:lpstr>I Poli archivistici Regionali Il presente degli archivi: fragilità dell’inizio  dinamiche di sopravvivenza  Maria Volpato Venezia, 24 marzo 2014  </vt:lpstr>
      <vt:lpstr>Diapositiva 20</vt:lpstr>
      <vt:lpstr>L’archivio e’……..</vt:lpstr>
      <vt:lpstr>L’archivio e’ ….</vt:lpstr>
      <vt:lpstr>L’archivio e’….</vt:lpstr>
      <vt:lpstr>L’archivio e’….</vt:lpstr>
      <vt:lpstr>L’archivio e’ ….</vt:lpstr>
      <vt:lpstr>L’archivio e’….</vt:lpstr>
      <vt:lpstr>L’archivio è UNO</vt:lpstr>
      <vt:lpstr>Il presente degli archivi: fragilità dell’inizio  dinamiche di sopravvivenza- Maria Volpato - Venezia, 24 marzo 2014 </vt:lpstr>
      <vt:lpstr>Il presente degli archivi: fragilità dell’inizio  dinamiche di sopravvivenza- Maria Volpato - Venezia, 24 marzo 2014</vt:lpstr>
      <vt:lpstr>Diapositiva 30</vt:lpstr>
      <vt:lpstr>La Soprintendenza com’era e dov’era</vt:lpstr>
      <vt:lpstr>Che cosa fa la Soprintendenza?</vt:lpstr>
      <vt:lpstr>La normativa Archivistica: il ruolo della Soprintendenza Archivistica dal DPR 1409/1963 al D.lgs 42/2004</vt:lpstr>
      <vt:lpstr>Diapositiva 34</vt:lpstr>
      <vt:lpstr>LA VIGILANZA SUGLI ARCHIVI-</vt:lpstr>
      <vt:lpstr>Autorizzazioni art. 21 del Codice dei Beni Culturali e del Paesaggio D.lgs n. 42/2004 il presente degli archivi: fragilità dell’inizio  dinamiche di sopravvivenza  Maria Volpato Venezia, 24 marzo 2014   </vt:lpstr>
      <vt:lpstr>Autorizzazioni art. 21 del Codice dei Beni Culturali e del Paesaggio D.lgs n. 42/2004 il presente degli archivi: fragilità dell’inizio  dinamiche di sopravvivenza  Maria Volpato Venezia, 24 marzo 2014  </vt:lpstr>
      <vt:lpstr>La vigilanza</vt:lpstr>
      <vt:lpstr>Ancora sulla vigilanza degli archivi</vt:lpstr>
      <vt:lpstr>Ancora sulla vigilanza degli archivi</vt:lpstr>
      <vt:lpstr>Ancora sulla vigilanza la fragile vita dell’archivio corrente Maria Volpato Venezia, 24 marzo 2014  </vt:lpstr>
      <vt:lpstr> Manuale di gestione, Piano di classificazione, Piano di conservazione</vt:lpstr>
      <vt:lpstr>Diapositiva 43</vt:lpstr>
      <vt:lpstr>La corretta gestione dell’archivio corrente: un archivio pensato fin dall’inizio è un archivio che ha la potenzialità di essere un archivio ordinato, rintracciato, esibito, accessibile e consultabile per tutti.</vt:lpstr>
      <vt:lpstr>Esempi di continua noncuranza</vt:lpstr>
      <vt:lpstr>La prima forma di organizzazione dell’archivio corrente il RD 35/25.1.1900 Regolamento per gli uffici di registratura e archivio delle Amm/ni Centrali, definisce l’impianto del modello italiano della gestione dei documenti </vt:lpstr>
      <vt:lpstr>                                  Il Piano di Classificazione dei documenti o Titolatio</vt:lpstr>
      <vt:lpstr> Il Piano di Classificazione dei documenti o Titolario </vt:lpstr>
      <vt:lpstr>La classificazione</vt:lpstr>
      <vt:lpstr>La classificazione</vt:lpstr>
      <vt:lpstr>Diapositiva 51</vt:lpstr>
      <vt:lpstr>Diapositiva 52</vt:lpstr>
      <vt:lpstr>Il fascicolo (R.D. 35/1900)</vt:lpstr>
      <vt:lpstr>Documenti e loro aggregazioni: il fascicolo </vt:lpstr>
      <vt:lpstr>Il fascicolo</vt:lpstr>
      <vt:lpstr>Ordine del fascicolo</vt:lpstr>
      <vt:lpstr>Criteri per la strutturazione dei fascicoli</vt:lpstr>
      <vt:lpstr>Che cos’è il documento?</vt:lpstr>
      <vt:lpstr>Tipi di documento</vt:lpstr>
      <vt:lpstr>Gestione informatica dei documenti e protocollo informatico: quadro normativo di riferimento</vt:lpstr>
      <vt:lpstr>Gestione informatica dei documenti e protocollo informatico: quadro normativo di riferimento</vt:lpstr>
      <vt:lpstr>Diapositiva 62</vt:lpstr>
      <vt:lpstr>Diapositiva 63</vt:lpstr>
      <vt:lpstr>D.P.R. 28 dicembre 2000 n. 445 – Capo IV Sistema di gestione informatica dei documenti  (6 sezioni)</vt:lpstr>
      <vt:lpstr>D.P.R. 28 dicembre 2000, n. 445 – Capo IV Sistema di gestione informatica dei documenti</vt:lpstr>
      <vt:lpstr>D.P.R. 28 dicembre 2000, n. 445 – Capo IV Sistema di gestione informatica dei documenti</vt:lpstr>
      <vt:lpstr>D.P.R. 28 dicembre 2000, n. 445 – Capo IV Sistema di gestione informatica dei documenti</vt:lpstr>
      <vt:lpstr>D.P.R. 28 dicembre 2000, n. 445 – Capo IV Servizio per la gestione informatica dei documenti</vt:lpstr>
      <vt:lpstr>Diapositiva 69</vt:lpstr>
      <vt:lpstr>Gli Strumenti</vt:lpstr>
      <vt:lpstr>Contenuto e struttura tipo del Manuale di Gestione  </vt:lpstr>
      <vt:lpstr>D. lgs. 7 marzo 2005, n. 82  Codice dell’amministrazione digitale</vt:lpstr>
      <vt:lpstr>D. lgs. 7 marzo 2005, n. 82  Codice dell’amministrazione digitale</vt:lpstr>
      <vt:lpstr>Gestione informatizzata dei flussi documentali - Workflow documentali  ORIENTAMENTO</vt:lpstr>
      <vt:lpstr>Cosa si intende per workflow</vt:lpstr>
      <vt:lpstr>Diapositiva 76</vt:lpstr>
      <vt:lpstr>Diapositiva 77</vt:lpstr>
      <vt:lpstr>Qualche considerazione </vt:lpstr>
      <vt:lpstr>Diapositiva 79</vt:lpstr>
      <vt:lpstr>Venezia, 24 marzo 2014 Alcuni esempi</vt:lpstr>
      <vt:lpstr>Diapositiva 81</vt:lpstr>
      <vt:lpstr>Diapositiva 82</vt:lpstr>
      <vt:lpstr>Ancora  qualche considerazione </vt:lpstr>
      <vt:lpstr>Diapositiva 84</vt:lpstr>
      <vt:lpstr>Bibliografia essenziale</vt:lpstr>
      <vt:lpstr>STRUMENTI per le Scuole</vt:lpstr>
      <vt:lpstr>Strumenti per i Comuni</vt:lpstr>
      <vt:lpstr>Strumenti per le Università </vt:lpstr>
      <vt:lpstr>Strumenti per le ULSS</vt:lpstr>
      <vt:lpstr>Strumenti per le Province</vt:lpstr>
      <vt:lpstr>Strumenti per le Camere di Commercio</vt:lpstr>
      <vt:lpstr>Speriamo di non fare questa fine</vt:lpstr>
      <vt:lpstr>Ma che sempre ci illumini il sole in caso contrario chiamate la Soprintendenza!</vt:lpstr>
      <vt:lpstr>Ma gli archivi sono vivi</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 Volpato</dc:creator>
  <cp:lastModifiedBy>esterno06</cp:lastModifiedBy>
  <cp:revision>328</cp:revision>
  <dcterms:created xsi:type="dcterms:W3CDTF">2009-12-10T12:56:27Z</dcterms:created>
  <dcterms:modified xsi:type="dcterms:W3CDTF">2014-03-24T06:34:37Z</dcterms:modified>
</cp:coreProperties>
</file>