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9"/>
  </p:notes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86" r:id="rId11"/>
    <p:sldId id="287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8" r:id="rId29"/>
    <p:sldId id="289" r:id="rId30"/>
    <p:sldId id="290" r:id="rId31"/>
    <p:sldId id="291" r:id="rId32"/>
    <p:sldId id="257" r:id="rId33"/>
    <p:sldId id="258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306" r:id="rId48"/>
    <p:sldId id="308" r:id="rId49"/>
    <p:sldId id="309" r:id="rId50"/>
    <p:sldId id="310" r:id="rId51"/>
    <p:sldId id="311" r:id="rId52"/>
    <p:sldId id="312" r:id="rId53"/>
    <p:sldId id="314" r:id="rId54"/>
    <p:sldId id="313" r:id="rId55"/>
    <p:sldId id="315" r:id="rId56"/>
    <p:sldId id="316" r:id="rId57"/>
    <p:sldId id="317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D8C1-4A76-4942-B973-1ACB8FBC1D65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1B1D2-615C-43A5-B663-259E181F1A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51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9E914-16A3-40DB-AC17-5EFC7F270CC9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6942A-7CEB-4558-8F11-8C3D72B621FF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B34133-876C-455C-8298-A623A253CE5A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5CDB77-7925-49DD-BEEE-3975C1B004C7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gestione del servizio archivistico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7854696" cy="2976736"/>
          </a:xfrm>
        </p:spPr>
        <p:txBody>
          <a:bodyPr>
            <a:normAutofit lnSpcReduction="10000"/>
          </a:bodyPr>
          <a:lstStyle/>
          <a:p>
            <a:r>
              <a:rPr lang="it-IT" i="1" dirty="0">
                <a:solidFill>
                  <a:schemeClr val="tx1"/>
                </a:solidFill>
              </a:rPr>
              <a:t>Metodi e strumenti per introdurre il concetto di gestione archivistica in un ente pubblico: l’esempio dello </a:t>
            </a:r>
            <a:r>
              <a:rPr lang="it-IT" i="1" dirty="0" smtClean="0">
                <a:solidFill>
                  <a:schemeClr val="tx1"/>
                </a:solidFill>
              </a:rPr>
              <a:t>IUAV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b="1" dirty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Monica Martignon</a:t>
            </a:r>
          </a:p>
          <a:p>
            <a:endParaRPr lang="it-IT" b="1" dirty="0">
              <a:solidFill>
                <a:schemeClr val="tx1"/>
              </a:solidFill>
            </a:endParaRPr>
          </a:p>
          <a:p>
            <a:pPr algn="l"/>
            <a:r>
              <a:rPr lang="it-IT" sz="2500" b="1" dirty="0" smtClean="0">
                <a:solidFill>
                  <a:schemeClr val="tx1"/>
                </a:solidFill>
              </a:rPr>
              <a:t>Venezia, 25 marzo 2014</a:t>
            </a:r>
            <a:endParaRPr lang="it-IT" sz="25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592"/>
            <a:ext cx="2632075" cy="428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200"/>
            <a:ext cx="842963" cy="850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49203" y="2635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/>
              <a:t>Associazione</a:t>
            </a:r>
          </a:p>
          <a:p>
            <a:r>
              <a:rPr lang="it-IT" sz="1200" dirty="0"/>
              <a:t>Nazionale</a:t>
            </a:r>
          </a:p>
          <a:p>
            <a:r>
              <a:rPr lang="it-IT" sz="1200" dirty="0"/>
              <a:t>Archivistica</a:t>
            </a:r>
          </a:p>
          <a:p>
            <a:r>
              <a:rPr lang="it-IT" sz="1200" dirty="0"/>
              <a:t>Italiana</a:t>
            </a:r>
          </a:p>
          <a:p>
            <a:r>
              <a:rPr lang="it-IT" sz="1200" dirty="0"/>
              <a:t>Sezione Veneto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512" y="867701"/>
            <a:ext cx="608439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con la collaborazione dell’Università IUAV di Venezia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4400" dirty="0">
                <a:solidFill>
                  <a:prstClr val="black"/>
                </a:solidFill>
              </a:rPr>
              <a:t> </a:t>
            </a:r>
            <a:br>
              <a:rPr lang="it-IT" sz="4400" dirty="0">
                <a:solidFill>
                  <a:prstClr val="black"/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116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 standard archivistico universitario </a:t>
            </a:r>
            <a:r>
              <a:rPr lang="it-IT" i="1" dirty="0" smtClean="0"/>
              <a:t>Titulus 97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Sistema informativo e software informatico</a:t>
            </a:r>
          </a:p>
          <a:p>
            <a:endParaRPr lang="it-IT" dirty="0" smtClean="0"/>
          </a:p>
          <a:p>
            <a:r>
              <a:rPr lang="it-IT" dirty="0" smtClean="0"/>
              <a:t>Strumenti </a:t>
            </a:r>
            <a:r>
              <a:rPr lang="it-IT" dirty="0" smtClean="0"/>
              <a:t>archivistici per la gestione dell’archivio corrente: Titolario e Manuale di gestione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927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Titolario di classificazione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Genesi del Titolario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dai </a:t>
            </a:r>
            <a:r>
              <a:rPr lang="it-IT" dirty="0" smtClean="0"/>
              <a:t>Titolari del 1999 al Titolario unico del 2013 (senza dimenticare il Principe Carlo e i suoi calzini!)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041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Il manuale </a:t>
            </a:r>
            <a:r>
              <a:rPr lang="it-IT" altLang="it-IT" dirty="0"/>
              <a:t>di </a:t>
            </a:r>
            <a:r>
              <a:rPr lang="it-IT" altLang="it-IT" dirty="0" smtClean="0"/>
              <a:t>gestione </a:t>
            </a:r>
            <a:endParaRPr lang="it-IT" altLang="it-IT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/>
              <a:t> Il manuale di gestione del protocollo informatico descrive in modo dettagliato:</a:t>
            </a:r>
            <a:br>
              <a:rPr lang="it-IT" altLang="it-IT"/>
            </a:br>
            <a:r>
              <a:rPr lang="it-IT" altLang="it-IT"/>
              <a:t>- i compiti</a:t>
            </a:r>
            <a:br>
              <a:rPr lang="it-IT" altLang="it-IT"/>
            </a:br>
            <a:r>
              <a:rPr lang="it-IT" altLang="it-IT"/>
              <a:t>- le modalità</a:t>
            </a:r>
            <a:br>
              <a:rPr lang="it-IT" altLang="it-IT"/>
            </a:br>
            <a:r>
              <a:rPr lang="it-IT" altLang="it-IT"/>
              <a:t>- le procedure</a:t>
            </a:r>
            <a:br>
              <a:rPr lang="it-IT" altLang="it-IT"/>
            </a:br>
            <a:r>
              <a:rPr lang="it-IT" altLang="it-IT"/>
              <a:t>- gli strumenti </a:t>
            </a:r>
          </a:p>
          <a:p>
            <a:pPr>
              <a:buFontTx/>
              <a:buNone/>
            </a:pPr>
            <a:r>
              <a:rPr lang="it-IT" altLang="it-IT"/>
              <a:t>adottate da un ente produttore nell’ambito del trattamento dei documenti </a:t>
            </a:r>
          </a:p>
        </p:txBody>
      </p:sp>
    </p:spTree>
    <p:extLst>
      <p:ext uri="{BB962C8B-B14F-4D97-AF65-F5344CB8AC3E}">
        <p14:creationId xmlns:p14="http://schemas.microsoft.com/office/powerpoint/2010/main" val="229692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Il manuale di </a:t>
            </a:r>
            <a:r>
              <a:rPr lang="it-IT" altLang="it-IT" dirty="0" smtClean="0"/>
              <a:t>gestione</a:t>
            </a:r>
            <a:endParaRPr lang="it-IT" altLang="it-IT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713788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altLang="it-IT" sz="2800" dirty="0" smtClean="0"/>
          </a:p>
          <a:p>
            <a:pPr marL="0" indent="0">
              <a:buNone/>
            </a:pPr>
            <a:endParaRPr lang="it-IT" altLang="it-IT" sz="2800" dirty="0"/>
          </a:p>
          <a:p>
            <a:pPr marL="0" indent="0">
              <a:buNone/>
            </a:pPr>
            <a:r>
              <a:rPr lang="it-IT" altLang="it-IT" sz="2800" dirty="0" smtClean="0"/>
              <a:t>Non </a:t>
            </a:r>
            <a:r>
              <a:rPr lang="it-IT" altLang="it-IT" sz="2800" dirty="0"/>
              <a:t>è </a:t>
            </a:r>
          </a:p>
          <a:p>
            <a:pPr marL="1022350" lvl="2" indent="-350838"/>
            <a:r>
              <a:rPr lang="it-IT" altLang="it-IT" sz="2200" dirty="0"/>
              <a:t>un manuale del software </a:t>
            </a:r>
          </a:p>
          <a:p>
            <a:pPr marL="1022350" lvl="2" indent="-350838"/>
            <a:r>
              <a:rPr lang="it-IT" altLang="it-IT" sz="2200" dirty="0"/>
              <a:t>né un regolamento sul protocollo  </a:t>
            </a:r>
          </a:p>
          <a:p>
            <a:pPr marL="0" indent="0">
              <a:buNone/>
            </a:pPr>
            <a:endParaRPr lang="it-IT" altLang="it-IT" sz="2800" dirty="0" smtClean="0"/>
          </a:p>
          <a:p>
            <a:pPr marL="0" indent="0">
              <a:buNone/>
            </a:pPr>
            <a:r>
              <a:rPr lang="it-IT" altLang="it-IT" sz="2800" dirty="0" smtClean="0"/>
              <a:t>E</a:t>
            </a:r>
            <a:r>
              <a:rPr lang="it-IT" altLang="it-IT" sz="2800" dirty="0"/>
              <a:t>’</a:t>
            </a:r>
          </a:p>
          <a:p>
            <a:pPr marL="1022350" lvl="2" indent="-350838"/>
            <a:r>
              <a:rPr lang="it-IT" altLang="it-IT" sz="2200" dirty="0"/>
              <a:t>Una descrizione delle procedure di gestione documentale (qualità)</a:t>
            </a:r>
          </a:p>
          <a:p>
            <a:pPr marL="1022350" lvl="2" indent="-350838"/>
            <a:endParaRPr lang="it-IT" altLang="it-IT" sz="2200" dirty="0"/>
          </a:p>
          <a:p>
            <a:pPr marL="0" indent="0">
              <a:buNone/>
            </a:pP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61207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47" y="332656"/>
            <a:ext cx="8686800" cy="1139825"/>
          </a:xfrm>
        </p:spPr>
        <p:txBody>
          <a:bodyPr>
            <a:noAutofit/>
          </a:bodyPr>
          <a:lstStyle/>
          <a:p>
            <a:pPr algn="l"/>
            <a:r>
              <a:rPr lang="it-IT" altLang="it-IT" sz="2400" dirty="0"/>
              <a:t>Manuale di gestione  - contenuti: </a:t>
            </a:r>
            <a:r>
              <a:rPr lang="it-IT" altLang="it-IT" sz="2400" dirty="0" smtClean="0"/>
              <a:t/>
            </a:r>
            <a:br>
              <a:rPr lang="it-IT" altLang="it-IT" sz="2400" dirty="0" smtClean="0"/>
            </a:br>
            <a:r>
              <a:rPr lang="it-IT" altLang="it-IT" sz="2400" dirty="0" smtClean="0"/>
              <a:t>1)pianificazione</a:t>
            </a:r>
            <a:r>
              <a:rPr lang="it-IT" altLang="it-IT" sz="2400" dirty="0"/>
              <a:t>, tempi, modalità, misure organizzative e tecniche</a:t>
            </a:r>
            <a:br>
              <a:rPr lang="it-IT" altLang="it-IT" sz="2400" dirty="0"/>
            </a:br>
            <a:endParaRPr lang="it-IT" altLang="it-IT" sz="2400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2600" dirty="0"/>
              <a:t>Individuazione AOO;</a:t>
            </a:r>
            <a:br>
              <a:rPr lang="it-IT" altLang="it-IT" sz="2600" dirty="0"/>
            </a:br>
            <a:endParaRPr lang="it-IT" altLang="it-IT" sz="2600" dirty="0"/>
          </a:p>
          <a:p>
            <a:r>
              <a:rPr lang="it-IT" altLang="it-IT" sz="2600" dirty="0"/>
              <a:t>Creazione </a:t>
            </a:r>
            <a:r>
              <a:rPr lang="it-IT" altLang="it-IT" sz="2600" dirty="0" smtClean="0"/>
              <a:t>Servizio </a:t>
            </a:r>
            <a:r>
              <a:rPr lang="it-IT" altLang="it-IT" sz="2600" dirty="0"/>
              <a:t>per la tenuta del protocollo informatico…  e nomina del suo responsabile</a:t>
            </a:r>
            <a:br>
              <a:rPr lang="it-IT" altLang="it-IT" sz="2600" dirty="0"/>
            </a:br>
            <a:endParaRPr lang="it-IT" altLang="it-IT" sz="2600" dirty="0"/>
          </a:p>
          <a:p>
            <a:r>
              <a:rPr lang="it-IT" altLang="it-IT" sz="2600" dirty="0"/>
              <a:t>Adozione misure tecnico/organizzative per eliminare</a:t>
            </a:r>
          </a:p>
          <a:p>
            <a:pPr marL="1022350" lvl="2" indent="-350838"/>
            <a:r>
              <a:rPr lang="it-IT" altLang="it-IT" sz="2200" dirty="0"/>
              <a:t>protocolli multipli</a:t>
            </a:r>
          </a:p>
          <a:p>
            <a:pPr marL="1022350" lvl="2" indent="-350838"/>
            <a:r>
              <a:rPr lang="it-IT" altLang="it-IT" sz="2200" dirty="0"/>
              <a:t>protocolli di telefax</a:t>
            </a:r>
          </a:p>
          <a:p>
            <a:pPr marL="1022350" lvl="2" indent="-350838"/>
            <a:r>
              <a:rPr lang="it-IT" altLang="it-IT" sz="2200" dirty="0"/>
              <a:t>protocolli diversi dal protocollo informatico</a:t>
            </a:r>
          </a:p>
          <a:p>
            <a:endParaRPr lang="it-IT" altLang="it-IT" sz="2900" dirty="0"/>
          </a:p>
          <a:p>
            <a:endParaRPr lang="it-IT" altLang="it-IT" sz="2600" dirty="0"/>
          </a:p>
        </p:txBody>
      </p:sp>
    </p:spTree>
    <p:extLst>
      <p:ext uri="{BB962C8B-B14F-4D97-AF65-F5344CB8AC3E}">
        <p14:creationId xmlns:p14="http://schemas.microsoft.com/office/powerpoint/2010/main" val="335803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/>
          </a:bodyPr>
          <a:lstStyle/>
          <a:p>
            <a:pPr algn="l"/>
            <a:r>
              <a:rPr lang="it-IT" altLang="it-IT" sz="3100" dirty="0"/>
              <a:t>Manuale di gestione  - contenuti: </a:t>
            </a:r>
            <a:r>
              <a:rPr lang="it-IT" altLang="it-IT" sz="3100" dirty="0" smtClean="0"/>
              <a:t/>
            </a:r>
            <a:br>
              <a:rPr lang="it-IT" altLang="it-IT" sz="3100" dirty="0" smtClean="0"/>
            </a:br>
            <a:r>
              <a:rPr lang="it-IT" altLang="it-IT" sz="3100" dirty="0" smtClean="0"/>
              <a:t>2)piano </a:t>
            </a:r>
            <a:r>
              <a:rPr lang="it-IT" altLang="it-IT" sz="3100" dirty="0"/>
              <a:t>di sicurezza dei documenti informatic</a:t>
            </a:r>
            <a:r>
              <a:rPr lang="it-IT" altLang="it-IT" sz="2800" dirty="0"/>
              <a:t>i</a:t>
            </a:r>
            <a:r>
              <a:rPr lang="it-IT" altLang="it-IT" sz="3400" b="1" dirty="0"/>
              <a:t> 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971550" y="2781300"/>
            <a:ext cx="72009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it-IT" altLang="it-IT" b="1" dirty="0"/>
              <a:t>Responsabile del servizio per la gestione informatica dei documenti dei flussi documentali e degli archivi</a:t>
            </a:r>
          </a:p>
          <a:p>
            <a:pPr>
              <a:spcBef>
                <a:spcPct val="50000"/>
              </a:spcBef>
            </a:pPr>
            <a:endParaRPr lang="it-IT" altLang="it-IT" dirty="0"/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900113" y="3573463"/>
            <a:ext cx="7488237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b="1" dirty="0"/>
              <a:t>d’intesa con</a:t>
            </a:r>
          </a:p>
          <a:p>
            <a:pPr algn="ctr"/>
            <a:endParaRPr lang="it-IT" altLang="it-IT" b="1" dirty="0"/>
          </a:p>
          <a:p>
            <a:r>
              <a:rPr lang="it-IT" altLang="it-IT" b="1" dirty="0"/>
              <a:t>Responsabile </a:t>
            </a:r>
            <a:r>
              <a:rPr lang="it-IT" altLang="it-IT" b="1" dirty="0" smtClean="0"/>
              <a:t>della Conservazione </a:t>
            </a:r>
            <a:endParaRPr lang="it-IT" altLang="it-IT" b="1" dirty="0"/>
          </a:p>
          <a:p>
            <a:endParaRPr lang="it-IT" altLang="it-IT" b="1" dirty="0" smtClean="0"/>
          </a:p>
          <a:p>
            <a:r>
              <a:rPr lang="it-IT" altLang="it-IT" b="1" dirty="0" smtClean="0"/>
              <a:t>Responsabile </a:t>
            </a:r>
            <a:r>
              <a:rPr lang="it-IT" altLang="it-IT" b="1" dirty="0"/>
              <a:t>della sicurezza dei dati personali (privacy)</a:t>
            </a:r>
            <a:endParaRPr lang="it-IT" altLang="it-IT" dirty="0"/>
          </a:p>
          <a:p>
            <a:pPr algn="ctr">
              <a:spcBef>
                <a:spcPct val="50000"/>
              </a:spcBef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7945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it-IT" sz="2800" dirty="0"/>
              <a:t>Manuale di gestione  - contenuti: 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 smtClean="0"/>
              <a:t>3)</a:t>
            </a:r>
            <a:r>
              <a:rPr lang="it-IT" altLang="it-IT" sz="2800" dirty="0" err="1" smtClean="0"/>
              <a:t>modalita’</a:t>
            </a:r>
            <a:r>
              <a:rPr lang="it-IT" altLang="it-IT" sz="2800" dirty="0" smtClean="0"/>
              <a:t> di </a:t>
            </a:r>
            <a:r>
              <a:rPr lang="it-IT" altLang="it-IT" sz="2800" dirty="0"/>
              <a:t>utilizzo di strumenti informatici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sz="2600" dirty="0"/>
              <a:t>Scambio di documenti all’interno ed all’esterno dell’area organizzativa omogenea</a:t>
            </a:r>
          </a:p>
          <a:p>
            <a:pPr marL="669925" lvl="1" indent="-325438">
              <a:lnSpc>
                <a:spcPct val="90000"/>
              </a:lnSpc>
            </a:pPr>
            <a:r>
              <a:rPr lang="it-IT" altLang="it-IT" sz="2200" dirty="0"/>
              <a:t>Modalità</a:t>
            </a:r>
          </a:p>
          <a:p>
            <a:pPr marL="669925" lvl="1" indent="-325438">
              <a:lnSpc>
                <a:spcPct val="90000"/>
              </a:lnSpc>
            </a:pPr>
            <a:r>
              <a:rPr lang="it-IT" altLang="it-IT" sz="2200" dirty="0"/>
              <a:t>Strumenti</a:t>
            </a:r>
          </a:p>
          <a:p>
            <a:pPr marL="669925" lvl="1" indent="-325438">
              <a:lnSpc>
                <a:spcPct val="90000"/>
              </a:lnSpc>
            </a:pPr>
            <a:endParaRPr lang="it-IT" altLang="it-IT" sz="2200" dirty="0"/>
          </a:p>
          <a:p>
            <a:pPr>
              <a:lnSpc>
                <a:spcPct val="90000"/>
              </a:lnSpc>
            </a:pPr>
            <a:r>
              <a:rPr lang="it-IT" altLang="it-IT" sz="2600" dirty="0"/>
              <a:t>Motori di </a:t>
            </a:r>
            <a:r>
              <a:rPr lang="it-IT" altLang="it-IT" sz="2600" dirty="0" err="1" smtClean="0"/>
              <a:t>workflow</a:t>
            </a:r>
            <a:r>
              <a:rPr lang="it-IT" altLang="it-IT" sz="2600" dirty="0" smtClean="0"/>
              <a:t> </a:t>
            </a:r>
            <a:endParaRPr lang="it-IT" altLang="it-IT" sz="2600" dirty="0"/>
          </a:p>
          <a:p>
            <a:pPr marL="669925" lvl="1" indent="-325438">
              <a:lnSpc>
                <a:spcPct val="90000"/>
              </a:lnSpc>
            </a:pPr>
            <a:r>
              <a:rPr lang="it-IT" altLang="it-IT" sz="2200" dirty="0"/>
              <a:t>Molto utili ma richiedono una forte attività di mappatura e reingegnerizzazione    </a:t>
            </a:r>
          </a:p>
          <a:p>
            <a:pPr marL="669925" lvl="1" indent="-325438">
              <a:lnSpc>
                <a:spcPct val="90000"/>
              </a:lnSpc>
            </a:pPr>
            <a:endParaRPr lang="it-IT" altLang="it-IT" sz="2200" dirty="0"/>
          </a:p>
          <a:p>
            <a:pPr>
              <a:lnSpc>
                <a:spcPct val="90000"/>
              </a:lnSpc>
            </a:pPr>
            <a:r>
              <a:rPr lang="it-IT" altLang="it-IT" sz="2600" dirty="0"/>
              <a:t>Problema dell’utilizzo del documento elettronico </a:t>
            </a:r>
          </a:p>
        </p:txBody>
      </p:sp>
    </p:spTree>
    <p:extLst>
      <p:ext uri="{BB962C8B-B14F-4D97-AF65-F5344CB8AC3E}">
        <p14:creationId xmlns:p14="http://schemas.microsoft.com/office/powerpoint/2010/main" val="274595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400"/>
              <a:t>Manuale di gestione  - contenuti: 4)descrizione del </a:t>
            </a:r>
            <a:br>
              <a:rPr lang="it-IT" altLang="it-IT" sz="3400"/>
            </a:br>
            <a:r>
              <a:rPr lang="it-IT" altLang="it-IT" sz="3400"/>
              <a:t>flusso di lavorazione dei documenti</a:t>
            </a:r>
            <a:br>
              <a:rPr lang="it-IT" altLang="it-IT" sz="3400"/>
            </a:br>
            <a:endParaRPr lang="it-IT" altLang="it-IT" sz="340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  <a:p>
            <a:endParaRPr lang="it-IT" altLang="it-IT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250825" y="1735138"/>
            <a:ext cx="86423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/>
              <a:t>•RICEVUTI</a:t>
            </a:r>
          </a:p>
          <a:p>
            <a:endParaRPr lang="it-IT" altLang="it-IT" sz="2400"/>
          </a:p>
          <a:p>
            <a:r>
              <a:rPr lang="it-IT" altLang="it-IT" sz="2400"/>
              <a:t>•SPEDITI</a:t>
            </a:r>
          </a:p>
          <a:p>
            <a:endParaRPr lang="it-IT" altLang="it-IT" sz="2400"/>
          </a:p>
          <a:p>
            <a:r>
              <a:rPr lang="it-IT" altLang="it-IT" sz="2400"/>
              <a:t>•INTERNI</a:t>
            </a:r>
          </a:p>
          <a:p>
            <a:endParaRPr lang="it-IT" altLang="it-IT" sz="2400"/>
          </a:p>
          <a:p>
            <a:pPr>
              <a:buFontTx/>
              <a:buChar char="•"/>
            </a:pPr>
            <a:r>
              <a:rPr lang="it-IT" altLang="it-IT" sz="2400"/>
              <a:t>incluse le regole di registrazione per i documenti pervenuti secondo </a:t>
            </a:r>
            <a:r>
              <a:rPr lang="it-IT" altLang="it-IT" sz="2400" b="1"/>
              <a:t>particolari modalità di trasmissione</a:t>
            </a:r>
            <a:r>
              <a:rPr lang="it-IT" altLang="it-IT" sz="2400"/>
              <a:t> (documenti informatici pervenuti per canali diversi da quelli previsti dall’ art. 15 DPCM, fax raccomandata, assicurata, etc.)</a:t>
            </a:r>
          </a:p>
        </p:txBody>
      </p:sp>
    </p:spTree>
    <p:extLst>
      <p:ext uri="{BB962C8B-B14F-4D97-AF65-F5344CB8AC3E}">
        <p14:creationId xmlns:p14="http://schemas.microsoft.com/office/powerpoint/2010/main" val="154078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68760"/>
            <a:ext cx="8686800" cy="1139825"/>
          </a:xfrm>
        </p:spPr>
        <p:txBody>
          <a:bodyPr>
            <a:noAutofit/>
          </a:bodyPr>
          <a:lstStyle/>
          <a:p>
            <a:pPr algn="l"/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/>
              <a:t/>
            </a:r>
            <a:br>
              <a:rPr lang="it-IT" altLang="it-IT" sz="2800" dirty="0"/>
            </a:br>
            <a:r>
              <a:rPr lang="it-IT" altLang="it-IT" sz="2800" dirty="0" smtClean="0"/>
              <a:t>Manuale </a:t>
            </a:r>
            <a:r>
              <a:rPr lang="it-IT" altLang="it-IT" sz="2800" dirty="0"/>
              <a:t>di gestione - contenuti: 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 smtClean="0"/>
              <a:t>5</a:t>
            </a:r>
            <a:r>
              <a:rPr lang="it-IT" altLang="it-IT" sz="2800" dirty="0"/>
              <a:t>) regole di smistamento ed assegnazione dei documenti ricevuti</a:t>
            </a:r>
            <a:br>
              <a:rPr lang="it-IT" altLang="it-IT" sz="2800" dirty="0"/>
            </a:br>
            <a:endParaRPr lang="it-IT" altLang="it-IT" sz="2800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altLang="it-IT" sz="2200" dirty="0"/>
          </a:p>
          <a:p>
            <a:pPr>
              <a:lnSpc>
                <a:spcPct val="80000"/>
              </a:lnSpc>
            </a:pPr>
            <a:r>
              <a:rPr lang="it-IT" altLang="it-IT" sz="2200" dirty="0" smtClean="0"/>
              <a:t>Elaborazione di organigrammi: individuazione delle responsabilità documentali e procedimentali</a:t>
            </a:r>
          </a:p>
          <a:p>
            <a:pPr marL="0" indent="0">
              <a:lnSpc>
                <a:spcPct val="80000"/>
              </a:lnSpc>
              <a:buNone/>
            </a:pPr>
            <a:endParaRPr lang="it-IT" altLang="it-IT" sz="2200" dirty="0"/>
          </a:p>
          <a:p>
            <a:pPr>
              <a:lnSpc>
                <a:spcPct val="80000"/>
              </a:lnSpc>
            </a:pPr>
            <a:r>
              <a:rPr lang="it-IT" altLang="it-IT" sz="2200" dirty="0"/>
              <a:t>C</a:t>
            </a:r>
            <a:r>
              <a:rPr lang="it-IT" altLang="it-IT" sz="2200" dirty="0" smtClean="0"/>
              <a:t>riteri di smistamento e assegnazione</a:t>
            </a:r>
            <a:br>
              <a:rPr lang="it-IT" altLang="it-IT" sz="2200" dirty="0" smtClean="0"/>
            </a:br>
            <a:endParaRPr lang="it-IT" altLang="it-IT" sz="2200" dirty="0" smtClean="0"/>
          </a:p>
          <a:p>
            <a:pPr>
              <a:lnSpc>
                <a:spcPct val="80000"/>
              </a:lnSpc>
            </a:pPr>
            <a:r>
              <a:rPr lang="it-IT" altLang="it-IT" sz="2200" dirty="0" smtClean="0"/>
              <a:t>Definizione delle abilitazioni degli utenti</a:t>
            </a:r>
            <a:br>
              <a:rPr lang="it-IT" altLang="it-IT" sz="2200" dirty="0" smtClean="0"/>
            </a:br>
            <a:endParaRPr lang="it-IT" altLang="it-IT" sz="2200" dirty="0" smtClean="0"/>
          </a:p>
          <a:p>
            <a:pPr>
              <a:lnSpc>
                <a:spcPct val="80000"/>
              </a:lnSpc>
            </a:pPr>
            <a:r>
              <a:rPr lang="it-IT" altLang="it-IT" sz="2200" dirty="0" smtClean="0"/>
              <a:t>Eventuali </a:t>
            </a:r>
            <a:r>
              <a:rPr lang="it-IT" altLang="it-IT" sz="2200" dirty="0"/>
              <a:t>copie per conoscenza;</a:t>
            </a:r>
          </a:p>
          <a:p>
            <a:pPr>
              <a:lnSpc>
                <a:spcPct val="80000"/>
              </a:lnSpc>
            </a:pPr>
            <a:endParaRPr lang="it-IT" altLang="it-IT" sz="2200" dirty="0"/>
          </a:p>
          <a:p>
            <a:pPr>
              <a:lnSpc>
                <a:spcPct val="80000"/>
              </a:lnSpc>
            </a:pPr>
            <a:endParaRPr lang="it-IT" altLang="it-IT" sz="2200" dirty="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2200" dirty="0"/>
          </a:p>
          <a:p>
            <a:pPr>
              <a:lnSpc>
                <a:spcPct val="80000"/>
              </a:lnSpc>
            </a:pPr>
            <a:endParaRPr lang="it-IT" altLang="it-IT" sz="2200" dirty="0"/>
          </a:p>
        </p:txBody>
      </p:sp>
    </p:spTree>
    <p:extLst>
      <p:ext uri="{BB962C8B-B14F-4D97-AF65-F5344CB8AC3E}">
        <p14:creationId xmlns:p14="http://schemas.microsoft.com/office/powerpoint/2010/main" val="3727782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it-IT" sz="2800" dirty="0"/>
              <a:t>Manuale di gestione - contenuti: 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 smtClean="0"/>
              <a:t>6)elenco </a:t>
            </a:r>
            <a:r>
              <a:rPr lang="it-IT" altLang="it-IT" sz="2800" dirty="0"/>
              <a:t>dei documenti non protocollati 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it-IT" altLang="it-IT" dirty="0"/>
          </a:p>
          <a:p>
            <a:pPr marL="1022350" lvl="2" indent="-350838">
              <a:lnSpc>
                <a:spcPct val="90000"/>
              </a:lnSpc>
            </a:pPr>
            <a:r>
              <a:rPr lang="it-IT" altLang="it-IT" dirty="0" smtClean="0"/>
              <a:t>Documenti da registrare per finalità giuridico-probatorie (data certa e provenienza certa)</a:t>
            </a:r>
          </a:p>
          <a:p>
            <a:pPr marL="1022350" lvl="2" indent="-350838">
              <a:lnSpc>
                <a:spcPct val="90000"/>
              </a:lnSpc>
            </a:pPr>
            <a:r>
              <a:rPr lang="it-IT" altLang="it-IT" dirty="0" smtClean="0"/>
              <a:t>Documenti non soggetti a protocollazione </a:t>
            </a:r>
          </a:p>
          <a:p>
            <a:pPr marL="1022350" lvl="2" indent="-350838">
              <a:lnSpc>
                <a:spcPct val="90000"/>
              </a:lnSpc>
            </a:pPr>
            <a:r>
              <a:rPr lang="it-IT" altLang="it-IT" dirty="0" smtClean="0"/>
              <a:t>Eccezioni motivate</a:t>
            </a:r>
            <a:endParaRPr lang="it-IT" altLang="it-IT" dirty="0"/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858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Contenuti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69900" indent="-469900" algn="ctr">
              <a:buNone/>
            </a:pPr>
            <a:r>
              <a:rPr lang="it-IT" altLang="it-IT" dirty="0" smtClean="0"/>
              <a:t>Da Ufficio Protocollo a Servizio archivio di ateneo nell’Università </a:t>
            </a:r>
            <a:r>
              <a:rPr lang="it-IT" altLang="it-IT" dirty="0" err="1"/>
              <a:t>Iuav</a:t>
            </a:r>
            <a:r>
              <a:rPr lang="it-IT" altLang="it-IT" dirty="0"/>
              <a:t> di Venezia </a:t>
            </a:r>
          </a:p>
          <a:p>
            <a:pPr marL="469900" indent="-469900"/>
            <a:r>
              <a:rPr lang="it-IT" altLang="it-IT" dirty="0" smtClean="0"/>
              <a:t>La situazione iniziale</a:t>
            </a:r>
            <a:endParaRPr lang="it-IT" altLang="it-IT" dirty="0"/>
          </a:p>
          <a:p>
            <a:pPr marL="469900" indent="-469900"/>
            <a:r>
              <a:rPr lang="it-IT" altLang="it-IT" dirty="0"/>
              <a:t>Necessità del cambiamento</a:t>
            </a:r>
          </a:p>
          <a:p>
            <a:pPr marL="469900" indent="-469900"/>
            <a:r>
              <a:rPr lang="it-IT" altLang="it-IT" dirty="0"/>
              <a:t>Attività e </a:t>
            </a:r>
            <a:r>
              <a:rPr lang="it-IT" altLang="it-IT" dirty="0" smtClean="0"/>
              <a:t>percorsi: formazione</a:t>
            </a:r>
            <a:endParaRPr lang="it-IT" altLang="it-IT" dirty="0"/>
          </a:p>
          <a:p>
            <a:pPr marL="469900" indent="-469900"/>
            <a:r>
              <a:rPr lang="it-IT" altLang="it-IT" dirty="0"/>
              <a:t>Il protocollo informatico</a:t>
            </a:r>
          </a:p>
          <a:p>
            <a:pPr marL="469900" indent="-469900"/>
            <a:r>
              <a:rPr lang="it-IT" altLang="it-IT" dirty="0" smtClean="0"/>
              <a:t>I gruppi di lavoro per:</a:t>
            </a:r>
            <a:br>
              <a:rPr lang="it-IT" altLang="it-IT" dirty="0" smtClean="0"/>
            </a:br>
            <a:r>
              <a:rPr lang="it-IT" altLang="it-IT" dirty="0" smtClean="0"/>
              <a:t>- Il Manuale di gestione</a:t>
            </a:r>
            <a:br>
              <a:rPr lang="it-IT" altLang="it-IT" dirty="0" smtClean="0"/>
            </a:br>
            <a:r>
              <a:rPr lang="it-IT" altLang="it-IT" dirty="0" smtClean="0"/>
              <a:t>- la produzione di strumenti archivistici</a:t>
            </a:r>
          </a:p>
          <a:p>
            <a:pPr marL="469900" indent="-469900"/>
            <a:r>
              <a:rPr lang="it-IT" altLang="it-IT" dirty="0" smtClean="0"/>
              <a:t>La creazione della rete degli archivi/archivisti universitari</a:t>
            </a:r>
          </a:p>
          <a:p>
            <a:pPr marL="469900" indent="-469900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227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altLang="it-IT" sz="2800" dirty="0"/>
              <a:t>Manuale di gestione - contenuti: 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 smtClean="0"/>
              <a:t>7)indicazione </a:t>
            </a:r>
            <a:r>
              <a:rPr lang="it-IT" altLang="it-IT" sz="2800" dirty="0"/>
              <a:t>documenti soggetti a registrazione particolare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 b="1"/>
          </a:p>
          <a:p>
            <a:r>
              <a:rPr lang="it-IT" altLang="it-IT" sz="2600"/>
              <a:t>Elenco</a:t>
            </a:r>
            <a:br>
              <a:rPr lang="it-IT" altLang="it-IT" sz="2600"/>
            </a:br>
            <a:endParaRPr lang="it-IT" altLang="it-IT" sz="2600"/>
          </a:p>
          <a:p>
            <a:r>
              <a:rPr lang="it-IT" altLang="it-IT" sz="2600"/>
              <a:t>relative modalità di trattamento</a:t>
            </a:r>
          </a:p>
          <a:p>
            <a:endParaRPr lang="it-IT" altLang="it-IT" sz="2600"/>
          </a:p>
        </p:txBody>
      </p:sp>
    </p:spTree>
    <p:extLst>
      <p:ext uri="{BB962C8B-B14F-4D97-AF65-F5344CB8AC3E}">
        <p14:creationId xmlns:p14="http://schemas.microsoft.com/office/powerpoint/2010/main" val="3871987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altLang="it-IT" sz="2800" dirty="0"/>
              <a:t>Manuale di gestione - contenuti: 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 smtClean="0"/>
              <a:t>8)sistema </a:t>
            </a:r>
            <a:r>
              <a:rPr lang="it-IT" altLang="it-IT" sz="2800" dirty="0"/>
              <a:t>di classificazione</a:t>
            </a:r>
            <a:br>
              <a:rPr lang="it-IT" altLang="it-IT" sz="2800" dirty="0"/>
            </a:br>
            <a:endParaRPr lang="it-IT" altLang="it-IT" sz="2800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2600" dirty="0"/>
              <a:t>Titolario di classificazione </a:t>
            </a:r>
          </a:p>
          <a:p>
            <a:endParaRPr lang="it-IT" altLang="it-IT" sz="2600" dirty="0"/>
          </a:p>
          <a:p>
            <a:r>
              <a:rPr lang="it-IT" altLang="it-IT" sz="2600" dirty="0"/>
              <a:t>Indicazione delle modalità di aggiornamento</a:t>
            </a:r>
            <a:br>
              <a:rPr lang="it-IT" altLang="it-IT" sz="2600" dirty="0"/>
            </a:br>
            <a:endParaRPr lang="it-IT" altLang="it-IT" sz="2600" dirty="0"/>
          </a:p>
          <a:p>
            <a:r>
              <a:rPr lang="it-IT" altLang="it-IT" sz="2600" dirty="0"/>
              <a:t>Titolario integrato con </a:t>
            </a:r>
            <a:r>
              <a:rPr lang="it-IT" altLang="it-IT" sz="2600" dirty="0" smtClean="0"/>
              <a:t>il Massimario di selezione</a:t>
            </a:r>
            <a:endParaRPr lang="it-IT" altLang="it-IT" sz="2600" dirty="0"/>
          </a:p>
          <a:p>
            <a:pPr marL="669925" lvl="1" indent="-325438"/>
            <a:r>
              <a:rPr lang="it-IT" altLang="it-IT" sz="2200" dirty="0"/>
              <a:t>selezione, scarto e conservazione</a:t>
            </a:r>
          </a:p>
          <a:p>
            <a:pPr marL="669925" lvl="1" indent="-325438"/>
            <a:endParaRPr lang="it-IT" altLang="it-IT" sz="2200" dirty="0" smtClean="0"/>
          </a:p>
          <a:p>
            <a:endParaRPr lang="it-IT" altLang="it-IT" sz="2600" dirty="0"/>
          </a:p>
        </p:txBody>
      </p:sp>
    </p:spTree>
    <p:extLst>
      <p:ext uri="{BB962C8B-B14F-4D97-AF65-F5344CB8AC3E}">
        <p14:creationId xmlns:p14="http://schemas.microsoft.com/office/powerpoint/2010/main" val="3456989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it-IT" sz="2800" dirty="0"/>
              <a:t>Manuale di gestione - contenuti: 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 smtClean="0"/>
              <a:t>9)la </a:t>
            </a:r>
            <a:r>
              <a:rPr lang="it-IT" altLang="it-IT" sz="2800" dirty="0"/>
              <a:t>registrazione di protocollo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it-IT" altLang="it-IT" sz="2200" b="1" dirty="0" smtClean="0"/>
              <a:t>Cioè descrizione </a:t>
            </a:r>
            <a:r>
              <a:rPr lang="it-IT" altLang="it-IT" sz="2200" b="1" dirty="0"/>
              <a:t>delle procedure e delle scelte organizzative</a:t>
            </a:r>
          </a:p>
          <a:p>
            <a:endParaRPr lang="it-IT" altLang="it-IT" sz="2200" b="1" dirty="0"/>
          </a:p>
          <a:p>
            <a:r>
              <a:rPr lang="it-IT" altLang="it-IT" sz="2200" dirty="0"/>
              <a:t>Modalità di produzione e di conservazione</a:t>
            </a:r>
            <a:br>
              <a:rPr lang="it-IT" altLang="it-IT" sz="2200" dirty="0"/>
            </a:br>
            <a:endParaRPr lang="it-IT" altLang="it-IT" sz="2200" dirty="0"/>
          </a:p>
          <a:p>
            <a:r>
              <a:rPr lang="it-IT" altLang="it-IT" sz="2200" dirty="0"/>
              <a:t>Soluzioni tecnologiche ed organizzative</a:t>
            </a:r>
            <a:br>
              <a:rPr lang="it-IT" altLang="it-IT" sz="2200" dirty="0"/>
            </a:br>
            <a:endParaRPr lang="it-IT" altLang="it-IT" sz="2200" dirty="0"/>
          </a:p>
          <a:p>
            <a:r>
              <a:rPr lang="it-IT" altLang="it-IT" sz="2200" dirty="0"/>
              <a:t>Garanzie sulla non modificabilità</a:t>
            </a:r>
          </a:p>
          <a:p>
            <a:endParaRPr lang="it-IT" altLang="it-IT" sz="2200" dirty="0"/>
          </a:p>
          <a:p>
            <a:r>
              <a:rPr lang="it-IT" altLang="it-IT" sz="2200" dirty="0"/>
              <a:t>Contemporaneità con l’operazione di segnatura di protocollo</a:t>
            </a:r>
            <a:br>
              <a:rPr lang="it-IT" altLang="it-IT" sz="2200" dirty="0"/>
            </a:br>
            <a:endParaRPr lang="it-IT" altLang="it-IT" sz="2200" dirty="0"/>
          </a:p>
          <a:p>
            <a:r>
              <a:rPr lang="it-IT" altLang="it-IT" sz="2200" dirty="0"/>
              <a:t>Modalità di registrazione delle informazioni annullate o modificate nell’ambito di ogni sessione di registrazione</a:t>
            </a:r>
          </a:p>
        </p:txBody>
      </p:sp>
    </p:spTree>
    <p:extLst>
      <p:ext uri="{BB962C8B-B14F-4D97-AF65-F5344CB8AC3E}">
        <p14:creationId xmlns:p14="http://schemas.microsoft.com/office/powerpoint/2010/main" val="3284483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it-IT" sz="2800" dirty="0"/>
              <a:t>Manuale di gestione - contenuti: 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 smtClean="0"/>
              <a:t>10)il </a:t>
            </a:r>
            <a:r>
              <a:rPr lang="it-IT" altLang="it-IT" sz="2800" dirty="0"/>
              <a:t>sistema di protocollo informatico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 sz="2600" dirty="0"/>
          </a:p>
          <a:p>
            <a:endParaRPr lang="it-IT" altLang="it-IT" sz="2600" dirty="0"/>
          </a:p>
          <a:p>
            <a:r>
              <a:rPr lang="it-IT" altLang="it-IT" sz="3400" dirty="0"/>
              <a:t>Descrizione funzionale ed </a:t>
            </a:r>
            <a:r>
              <a:rPr lang="it-IT" altLang="it-IT" sz="3400" dirty="0" smtClean="0"/>
              <a:t>operativa</a:t>
            </a:r>
            <a:r>
              <a:rPr lang="it-IT" altLang="it-IT" sz="2600" dirty="0" smtClean="0"/>
              <a:t/>
            </a:r>
            <a:br>
              <a:rPr lang="it-IT" altLang="it-IT" sz="2600" dirty="0" smtClean="0"/>
            </a:br>
            <a:endParaRPr lang="it-IT" altLang="it-IT" sz="2600" dirty="0" smtClean="0"/>
          </a:p>
          <a:p>
            <a:pPr marL="0" indent="0">
              <a:buNone/>
            </a:pPr>
            <a:r>
              <a:rPr lang="it-IT" altLang="it-IT" sz="2600" dirty="0" smtClean="0"/>
              <a:t>Il </a:t>
            </a:r>
            <a:r>
              <a:rPr lang="it-IT" altLang="it-IT" sz="2600" dirty="0" smtClean="0"/>
              <a:t>Manuale del software</a:t>
            </a:r>
            <a:endParaRPr lang="it-IT" altLang="it-IT" sz="3400" dirty="0"/>
          </a:p>
        </p:txBody>
      </p:sp>
    </p:spTree>
    <p:extLst>
      <p:ext uri="{BB962C8B-B14F-4D97-AF65-F5344CB8AC3E}">
        <p14:creationId xmlns:p14="http://schemas.microsoft.com/office/powerpoint/2010/main" val="203685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980728"/>
            <a:ext cx="9036496" cy="1143000"/>
          </a:xfrm>
        </p:spPr>
        <p:txBody>
          <a:bodyPr>
            <a:noAutofit/>
          </a:bodyPr>
          <a:lstStyle/>
          <a:p>
            <a:pPr algn="l"/>
            <a:r>
              <a:rPr lang="it-IT" altLang="it-IT" sz="2800" dirty="0"/>
              <a:t>Manuale di gestione - contenuti: 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 smtClean="0"/>
              <a:t>11)accesso </a:t>
            </a:r>
            <a:r>
              <a:rPr lang="it-IT" altLang="it-IT" sz="2800" dirty="0"/>
              <a:t>interno ed esterno alle </a:t>
            </a:r>
            <a:r>
              <a:rPr lang="it-IT" altLang="it-IT" sz="2800" dirty="0" smtClean="0"/>
              <a:t>informazioni documentali </a:t>
            </a:r>
            <a:r>
              <a:rPr lang="it-IT" altLang="it-IT" sz="2800" dirty="0"/>
              <a:t>sistema di protocollo informatico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27275"/>
            <a:ext cx="8229600" cy="4530725"/>
          </a:xfrm>
        </p:spPr>
        <p:txBody>
          <a:bodyPr/>
          <a:lstStyle/>
          <a:p>
            <a:r>
              <a:rPr lang="it-IT" altLang="it-IT"/>
              <a:t>Criteri di </a:t>
            </a:r>
          </a:p>
          <a:p>
            <a:pPr marL="1022350" lvl="2" indent="-350838"/>
            <a:r>
              <a:rPr lang="it-IT" altLang="it-IT"/>
              <a:t>Autenticazione (come si accede) </a:t>
            </a:r>
          </a:p>
          <a:p>
            <a:pPr marL="1022350" lvl="2" indent="-350838"/>
            <a:r>
              <a:rPr lang="it-IT" altLang="it-IT"/>
              <a:t>Autorizzazione (a cosa si accede ed entro che limiti) – stabilire bene le regole di autorizzazione (chi fa cosa)</a:t>
            </a:r>
          </a:p>
          <a:p>
            <a:pPr marL="1022350" lvl="2" indent="-350838"/>
            <a:endParaRPr lang="it-IT" altLang="it-IT"/>
          </a:p>
          <a:p>
            <a:r>
              <a:rPr lang="it-IT" altLang="it-IT"/>
              <a:t>Regole e procedure per il rilascio delle abilitazioni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3138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it-IT" sz="2800" dirty="0"/>
              <a:t>Manuale di gestione - contenuti: 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 smtClean="0"/>
              <a:t>12</a:t>
            </a:r>
            <a:r>
              <a:rPr lang="it-IT" altLang="it-IT" sz="2800" dirty="0"/>
              <a:t>) registro di emergenza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2800"/>
              <a:t>Quando si usa</a:t>
            </a:r>
            <a:br>
              <a:rPr lang="it-IT" altLang="it-IT" sz="2800"/>
            </a:br>
            <a:endParaRPr lang="it-IT" altLang="it-IT" sz="2800"/>
          </a:p>
          <a:p>
            <a:r>
              <a:rPr lang="it-IT" altLang="it-IT" sz="2800"/>
              <a:t>Limiti</a:t>
            </a:r>
            <a:br>
              <a:rPr lang="it-IT" altLang="it-IT" sz="2800"/>
            </a:br>
            <a:endParaRPr lang="it-IT" altLang="it-IT" sz="2800"/>
          </a:p>
          <a:p>
            <a:r>
              <a:rPr lang="it-IT" altLang="it-IT" sz="2800"/>
              <a:t>Funzione di recupero dei documenti protocollati in emergenza</a:t>
            </a:r>
            <a:br>
              <a:rPr lang="it-IT" altLang="it-IT" sz="2800"/>
            </a:br>
            <a:endParaRPr lang="it-IT" altLang="it-IT" sz="2800"/>
          </a:p>
          <a:p>
            <a:r>
              <a:rPr lang="it-IT" altLang="it-IT" sz="2800"/>
              <a:t>Riallineamento del sistema</a:t>
            </a:r>
          </a:p>
          <a:p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1543318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Manuale di gestione: evoluzioni 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Periodico aggiornamento e revisione delle procedure (per loro natura sono mutevoli)</a:t>
            </a:r>
          </a:p>
          <a:p>
            <a:r>
              <a:rPr lang="it-IT" altLang="it-IT" dirty="0"/>
              <a:t>Aggiornamento rispetto alla normativa</a:t>
            </a:r>
          </a:p>
          <a:p>
            <a:r>
              <a:rPr lang="it-IT" altLang="it-IT" dirty="0"/>
              <a:t>Aggiornamento rispetto alle tecnologie emergenti (PEC – documento elettronico – firma digitale – motori di </a:t>
            </a:r>
            <a:r>
              <a:rPr lang="it-IT" altLang="it-IT" dirty="0" err="1"/>
              <a:t>workflow</a:t>
            </a:r>
            <a:r>
              <a:rPr lang="it-IT" altLang="it-IT" dirty="0"/>
              <a:t> – conservazione </a:t>
            </a:r>
            <a:r>
              <a:rPr lang="it-IT" altLang="it-IT" dirty="0" smtClean="0"/>
              <a:t>a lungo termine)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870686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it-IT" sz="2800" dirty="0"/>
              <a:t>Manuale di gestione: definire </a:t>
            </a:r>
            <a:r>
              <a:rPr lang="it-IT" altLang="it-IT" sz="2800" dirty="0" smtClean="0"/>
              <a:t>regole tecniche e standard</a:t>
            </a:r>
            <a:endParaRPr lang="it-IT" altLang="it-IT" sz="2800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Standard:</a:t>
            </a:r>
          </a:p>
          <a:p>
            <a:pPr marL="669925" lvl="1" indent="-325438"/>
            <a:r>
              <a:rPr lang="it-IT" altLang="it-IT" dirty="0" smtClean="0"/>
              <a:t>Modelli </a:t>
            </a:r>
            <a:r>
              <a:rPr lang="it-IT" altLang="it-IT" dirty="0" err="1" smtClean="0"/>
              <a:t>diplomatistici</a:t>
            </a:r>
            <a:r>
              <a:rPr lang="it-IT" altLang="it-IT" dirty="0" smtClean="0"/>
              <a:t>;</a:t>
            </a:r>
            <a:endParaRPr lang="it-IT" altLang="it-IT" dirty="0"/>
          </a:p>
          <a:p>
            <a:pPr marL="669925" lvl="1" indent="-325438"/>
            <a:r>
              <a:rPr lang="it-IT" altLang="it-IT" dirty="0" smtClean="0"/>
              <a:t>Modelli per </a:t>
            </a:r>
            <a:r>
              <a:rPr lang="it-IT" altLang="it-IT" dirty="0"/>
              <a:t>fascicoli;</a:t>
            </a:r>
          </a:p>
          <a:p>
            <a:pPr marL="669925" lvl="1" indent="-325438"/>
            <a:r>
              <a:rPr lang="it-IT" altLang="it-IT" dirty="0"/>
              <a:t>Standard informatici (pdf, xml, </a:t>
            </a:r>
            <a:r>
              <a:rPr lang="it-IT" altLang="it-IT" dirty="0" err="1"/>
              <a:t>rtf</a:t>
            </a:r>
            <a:r>
              <a:rPr lang="it-IT" altLang="it-IT" dirty="0"/>
              <a:t>);</a:t>
            </a:r>
          </a:p>
          <a:p>
            <a:pPr marL="669925" lvl="1" indent="-325438"/>
            <a:r>
              <a:rPr lang="it-IT" altLang="it-IT" dirty="0"/>
              <a:t>Modulistica (sia interna che esterna);</a:t>
            </a:r>
          </a:p>
          <a:p>
            <a:pPr marL="669925" lvl="1" indent="-325438"/>
            <a:r>
              <a:rPr lang="it-IT" altLang="it-IT" dirty="0" err="1"/>
              <a:t>Etc</a:t>
            </a:r>
            <a:r>
              <a:rPr lang="it-IT" altLang="it-IT" dirty="0" smtClean="0"/>
              <a:t>…</a:t>
            </a:r>
          </a:p>
          <a:p>
            <a:pPr marL="669925" lvl="1" indent="-325438"/>
            <a:endParaRPr lang="it-IT" altLang="it-IT" dirty="0" smtClean="0"/>
          </a:p>
          <a:p>
            <a:pPr marL="801687" lvl="1" indent="-457200">
              <a:buFont typeface="Arial" panose="020B0604020202020204" pitchFamily="34" charset="0"/>
              <a:buChar char="•"/>
            </a:pPr>
            <a:r>
              <a:rPr lang="it-IT" altLang="it-IT" sz="3200" dirty="0" smtClean="0"/>
              <a:t>Regole tecniche </a:t>
            </a:r>
            <a:endParaRPr lang="it-IT" altLang="it-IT" sz="3200" dirty="0"/>
          </a:p>
          <a:p>
            <a:pPr marL="669925" lvl="1" indent="-325438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95453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Parole chiave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altLang="it-IT" sz="2400"/>
              <a:t>Integrazione (di competenze):</a:t>
            </a:r>
            <a:br>
              <a:rPr lang="it-IT" altLang="it-IT" sz="2400"/>
            </a:br>
            <a:endParaRPr lang="it-IT" altLang="it-IT" sz="2400"/>
          </a:p>
          <a:p>
            <a:pPr marL="669925" lvl="1" indent="-325438">
              <a:lnSpc>
                <a:spcPct val="80000"/>
              </a:lnSpc>
            </a:pPr>
            <a:r>
              <a:rPr lang="it-IT" altLang="it-IT" sz="1800"/>
              <a:t>Archivistiche</a:t>
            </a:r>
          </a:p>
          <a:p>
            <a:pPr marL="669925" lvl="1" indent="-325438">
              <a:lnSpc>
                <a:spcPct val="80000"/>
              </a:lnSpc>
            </a:pPr>
            <a:r>
              <a:rPr lang="it-IT" altLang="it-IT" sz="1800"/>
              <a:t>Tecniche</a:t>
            </a:r>
          </a:p>
          <a:p>
            <a:pPr marL="669925" lvl="1" indent="-325438">
              <a:lnSpc>
                <a:spcPct val="80000"/>
              </a:lnSpc>
            </a:pPr>
            <a:r>
              <a:rPr lang="it-IT" altLang="it-IT" sz="1800"/>
              <a:t>Giuridiche</a:t>
            </a:r>
          </a:p>
          <a:p>
            <a:pPr marL="669925" lvl="1" indent="-325438">
              <a:lnSpc>
                <a:spcPct val="80000"/>
              </a:lnSpc>
            </a:pPr>
            <a:r>
              <a:rPr lang="it-IT" altLang="it-IT" sz="1800"/>
              <a:t>Organizzative</a:t>
            </a:r>
          </a:p>
          <a:p>
            <a:pPr marL="669925" lvl="1" indent="-325438">
              <a:lnSpc>
                <a:spcPct val="80000"/>
              </a:lnSpc>
            </a:pPr>
            <a:endParaRPr lang="it-IT" altLang="it-IT" sz="2200"/>
          </a:p>
          <a:p>
            <a:pPr>
              <a:lnSpc>
                <a:spcPct val="80000"/>
              </a:lnSpc>
            </a:pPr>
            <a:r>
              <a:rPr lang="it-IT" altLang="it-IT" sz="2400"/>
              <a:t>Trasversalità</a:t>
            </a:r>
          </a:p>
          <a:p>
            <a:pPr>
              <a:lnSpc>
                <a:spcPct val="80000"/>
              </a:lnSpc>
            </a:pPr>
            <a:endParaRPr lang="it-IT" altLang="it-IT" sz="2400"/>
          </a:p>
          <a:p>
            <a:pPr>
              <a:lnSpc>
                <a:spcPct val="80000"/>
              </a:lnSpc>
            </a:pPr>
            <a:r>
              <a:rPr lang="it-IT" altLang="it-IT" sz="2400"/>
              <a:t>Pubblicità/collaborazione</a:t>
            </a:r>
          </a:p>
          <a:p>
            <a:pPr>
              <a:lnSpc>
                <a:spcPct val="80000"/>
              </a:lnSpc>
            </a:pPr>
            <a:endParaRPr lang="it-IT" altLang="it-IT" sz="2400"/>
          </a:p>
          <a:p>
            <a:pPr>
              <a:lnSpc>
                <a:spcPct val="80000"/>
              </a:lnSpc>
            </a:pPr>
            <a:r>
              <a:rPr lang="it-IT" altLang="it-IT" sz="2400"/>
              <a:t>Formazione</a:t>
            </a:r>
          </a:p>
          <a:p>
            <a:pPr>
              <a:lnSpc>
                <a:spcPct val="80000"/>
              </a:lnSpc>
            </a:pPr>
            <a:endParaRPr lang="it-IT" altLang="it-IT" sz="2400"/>
          </a:p>
          <a:p>
            <a:pPr>
              <a:lnSpc>
                <a:spcPct val="80000"/>
              </a:lnSpc>
            </a:pPr>
            <a:r>
              <a:rPr lang="it-IT" altLang="it-IT" sz="2400"/>
              <a:t>Processi</a:t>
            </a:r>
          </a:p>
          <a:p>
            <a:pPr marL="669925" lvl="1" indent="-325438">
              <a:lnSpc>
                <a:spcPct val="80000"/>
              </a:lnSpc>
            </a:pPr>
            <a:endParaRPr lang="it-IT" altLang="it-IT" sz="2200"/>
          </a:p>
          <a:p>
            <a:pPr marL="669925" lvl="1" indent="-325438">
              <a:lnSpc>
                <a:spcPct val="80000"/>
              </a:lnSpc>
            </a:pPr>
            <a:endParaRPr lang="it-IT" altLang="it-IT" sz="2200"/>
          </a:p>
        </p:txBody>
      </p:sp>
    </p:spTree>
    <p:extLst>
      <p:ext uri="{BB962C8B-B14F-4D97-AF65-F5344CB8AC3E}">
        <p14:creationId xmlns:p14="http://schemas.microsoft.com/office/powerpoint/2010/main" val="3715867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Gruppi di lavoro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Manuale di gestione (2001 e 2005)</a:t>
            </a:r>
          </a:p>
          <a:p>
            <a:r>
              <a:rPr lang="it-IT" dirty="0" smtClean="0"/>
              <a:t>Il Progetto Aurora</a:t>
            </a:r>
          </a:p>
          <a:p>
            <a:r>
              <a:rPr lang="it-IT" dirty="0" smtClean="0"/>
              <a:t>I calzini del Principe Carlo (2007)</a:t>
            </a:r>
          </a:p>
          <a:p>
            <a:r>
              <a:rPr lang="it-IT" dirty="0" smtClean="0"/>
              <a:t>Il Progetto Cartesio (dal 2002-):</a:t>
            </a:r>
            <a:br>
              <a:rPr lang="it-IT" dirty="0" smtClean="0"/>
            </a:br>
            <a:r>
              <a:rPr lang="it-IT" dirty="0" smtClean="0"/>
              <a:t>- Il Massimario dei fascicoli di personale (2012)</a:t>
            </a:r>
            <a:br>
              <a:rPr lang="it-IT" dirty="0" smtClean="0"/>
            </a:br>
            <a:r>
              <a:rPr lang="it-IT" dirty="0" smtClean="0"/>
              <a:t>- Il Massimario dei fascicoli di studente (2013/4)</a:t>
            </a:r>
            <a:br>
              <a:rPr lang="it-IT" dirty="0" smtClean="0"/>
            </a:br>
            <a:r>
              <a:rPr lang="it-IT" dirty="0" smtClean="0"/>
              <a:t>- la Tabella dei Procedimenti (2013)</a:t>
            </a:r>
            <a:br>
              <a:rPr lang="it-IT" dirty="0" smtClean="0"/>
            </a:br>
            <a:r>
              <a:rPr lang="it-IT" dirty="0" smtClean="0"/>
              <a:t>- …</a:t>
            </a:r>
          </a:p>
          <a:p>
            <a:r>
              <a:rPr lang="it-IT" dirty="0" smtClean="0"/>
              <a:t>La revisione dei Titolari (1999, 2001, 2007, 2013)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676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L’archivio dello IUAV nel 1998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Non esisteva un archivio generale o unico;</a:t>
            </a:r>
          </a:p>
          <a:p>
            <a:r>
              <a:rPr lang="it-IT" altLang="it-IT" dirty="0"/>
              <a:t>L’ufficio protocollo procedeva a registrazioni cartacee solo per Direzione Amministrativa e Rettorato</a:t>
            </a:r>
          </a:p>
          <a:p>
            <a:r>
              <a:rPr lang="it-IT" altLang="it-IT" dirty="0"/>
              <a:t>Gli uffici dell’amministrazione centrale erano dotati di protocolli interni</a:t>
            </a:r>
          </a:p>
        </p:txBody>
      </p:sp>
    </p:spTree>
    <p:extLst>
      <p:ext uri="{BB962C8B-B14F-4D97-AF65-F5344CB8AC3E}">
        <p14:creationId xmlns:p14="http://schemas.microsoft.com/office/powerpoint/2010/main" val="1043812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rete: un nuovo modo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  Dalla formazione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Formazione permanente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 </a:t>
            </a:r>
            <a:r>
              <a:rPr lang="it-IT" dirty="0" err="1" smtClean="0"/>
              <a:t>UniDOC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355976" y="23488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355976" y="40770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96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costruzione del sistema archivistico di ateneo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Archivio corrente</a:t>
            </a:r>
            <a:br>
              <a:rPr lang="it-IT" dirty="0" smtClean="0"/>
            </a:br>
            <a:r>
              <a:rPr lang="it-IT" dirty="0" smtClean="0"/>
              <a:t>- avvio e messa a regime</a:t>
            </a:r>
          </a:p>
          <a:p>
            <a:r>
              <a:rPr lang="it-IT" dirty="0" smtClean="0"/>
              <a:t>Archivio di deposito</a:t>
            </a:r>
          </a:p>
          <a:p>
            <a:pPr marL="0" indent="0">
              <a:buNone/>
            </a:pPr>
            <a:r>
              <a:rPr lang="it-IT" dirty="0" smtClean="0"/>
              <a:t>- La </a:t>
            </a:r>
            <a:r>
              <a:rPr lang="it-IT" dirty="0" smtClean="0"/>
              <a:t>ricognizione </a:t>
            </a:r>
          </a:p>
          <a:p>
            <a:pPr marL="0" indent="0">
              <a:buNone/>
            </a:pPr>
            <a:r>
              <a:rPr lang="it-IT" dirty="0" smtClean="0"/>
              <a:t>- I </a:t>
            </a:r>
            <a:r>
              <a:rPr lang="it-IT" dirty="0" smtClean="0"/>
              <a:t>primi scarti</a:t>
            </a:r>
          </a:p>
          <a:p>
            <a:pPr marL="0" indent="0">
              <a:buNone/>
            </a:pPr>
            <a:r>
              <a:rPr lang="it-IT" dirty="0" smtClean="0"/>
              <a:t>- I </a:t>
            </a:r>
            <a:r>
              <a:rPr lang="it-IT" dirty="0" smtClean="0"/>
              <a:t>luoghi di deposito</a:t>
            </a:r>
          </a:p>
          <a:p>
            <a:pPr marL="0" indent="0">
              <a:buNone/>
            </a:pPr>
            <a:r>
              <a:rPr lang="it-IT" dirty="0" smtClean="0"/>
              <a:t>- L’archivio </a:t>
            </a:r>
            <a:r>
              <a:rPr lang="it-IT" dirty="0" smtClean="0"/>
              <a:t>di </a:t>
            </a:r>
            <a:r>
              <a:rPr lang="it-IT" dirty="0" smtClean="0"/>
              <a:t>deposito</a:t>
            </a:r>
            <a:endParaRPr lang="it-IT" dirty="0" smtClean="0"/>
          </a:p>
          <a:p>
            <a:r>
              <a:rPr lang="it-IT" dirty="0" smtClean="0"/>
              <a:t>Archivio storico</a:t>
            </a:r>
          </a:p>
          <a:p>
            <a:pPr marL="0" indent="0">
              <a:buNone/>
            </a:pPr>
            <a:r>
              <a:rPr lang="it-IT" dirty="0" smtClean="0"/>
              <a:t>- Riordinamento</a:t>
            </a:r>
            <a:br>
              <a:rPr lang="it-IT" dirty="0" smtClean="0"/>
            </a:br>
            <a:r>
              <a:rPr lang="it-IT" dirty="0" smtClean="0"/>
              <a:t>- Descrizioni</a:t>
            </a:r>
            <a:br>
              <a:rPr lang="it-IT" dirty="0" smtClean="0"/>
            </a:br>
            <a:r>
              <a:rPr lang="it-IT" dirty="0" smtClean="0"/>
              <a:t>- Fruizione e valorizzazione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6883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14202"/>
          </a:xfrm>
        </p:spPr>
        <p:txBody>
          <a:bodyPr>
            <a:noAutofit/>
          </a:bodyPr>
          <a:lstStyle/>
          <a:p>
            <a:pPr algn="l"/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Da  </a:t>
            </a:r>
            <a:r>
              <a:rPr lang="it-IT" sz="3600" dirty="0"/>
              <a:t>«Lampo – trasporti </a:t>
            </a:r>
            <a:r>
              <a:rPr lang="it-IT" sz="3600" dirty="0" smtClean="0"/>
              <a:t>traslochi sgomberi</a:t>
            </a:r>
            <a:r>
              <a:rPr lang="it-IT" sz="3600" dirty="0"/>
              <a:t>»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al «Servizio archivio </a:t>
            </a:r>
            <a:r>
              <a:rPr lang="it-IT" sz="3600" dirty="0"/>
              <a:t>di </a:t>
            </a:r>
            <a:r>
              <a:rPr lang="it-IT" sz="3600" dirty="0" smtClean="0"/>
              <a:t>deposito»</a:t>
            </a:r>
            <a:r>
              <a:rPr lang="it-IT" sz="3600" dirty="0"/>
              <a:t/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it-IT" dirty="0" smtClean="0"/>
              <a:t>1998/99 avvio del sistema archivistico di ateneo</a:t>
            </a:r>
          </a:p>
          <a:p>
            <a:r>
              <a:rPr lang="it-IT" dirty="0" smtClean="0"/>
              <a:t>Luglio 2001 istituzione dell’archivio generale di ateneo</a:t>
            </a:r>
          </a:p>
          <a:p>
            <a:r>
              <a:rPr lang="it-IT" dirty="0" smtClean="0"/>
              <a:t>Nel secondo semestre 2002 prima ricognizione finalizzata all’archivio storico e di deposito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3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Elementi fondamentali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Cronica necessità di spazi</a:t>
            </a:r>
          </a:p>
          <a:p>
            <a:r>
              <a:rPr lang="it-IT" dirty="0" smtClean="0"/>
              <a:t>Costante richiesta di ridurre il volume delle carte</a:t>
            </a:r>
          </a:p>
          <a:p>
            <a:r>
              <a:rPr lang="it-IT" dirty="0" smtClean="0"/>
              <a:t>Costi crescenti per la conservazione in outsourcing</a:t>
            </a:r>
          </a:p>
          <a:p>
            <a:r>
              <a:rPr lang="it-IT" dirty="0" smtClean="0"/>
              <a:t>Necessità di reperire la documentazione che generalmente risultava abbandonata se non di interesse corrente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4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primo 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Una prima richiesta di consulenza e finanziamento alla Soprintendenza archivistica nel 2003 con esito negativo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Elementi determinanti </a:t>
            </a:r>
          </a:p>
          <a:p>
            <a:r>
              <a:rPr lang="it-IT" dirty="0"/>
              <a:t>inesperienza </a:t>
            </a:r>
            <a:endParaRPr lang="it-IT" dirty="0" smtClean="0"/>
          </a:p>
          <a:p>
            <a:r>
              <a:rPr lang="it-IT" dirty="0" smtClean="0"/>
              <a:t>scarsa </a:t>
            </a:r>
            <a:r>
              <a:rPr lang="it-IT" dirty="0"/>
              <a:t>conoscenza </a:t>
            </a:r>
            <a:r>
              <a:rPr lang="it-IT" dirty="0" smtClean="0"/>
              <a:t>degli insiemi documentari </a:t>
            </a:r>
          </a:p>
          <a:p>
            <a:pPr marL="0" indent="0">
              <a:buNone/>
            </a:pPr>
            <a:r>
              <a:rPr lang="it-IT" dirty="0" smtClean="0"/>
              <a:t>Analisi della documentazione conservata presso l’</a:t>
            </a:r>
            <a:r>
              <a:rPr lang="it-IT" dirty="0" err="1" smtClean="0"/>
              <a:t>outsourcer</a:t>
            </a:r>
            <a:r>
              <a:rPr lang="it-IT" dirty="0" smtClean="0"/>
              <a:t> e avvio della prima selezione e scarto (2004-2005)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7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Azioni intraprese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Mappatura delle sedi di custodia della documentazione non più corrente</a:t>
            </a:r>
          </a:p>
          <a:p>
            <a:r>
              <a:rPr lang="it-IT" dirty="0" smtClean="0"/>
              <a:t>Verifica della disponibilità di spazi da adibire ad archivio di deposito</a:t>
            </a:r>
          </a:p>
          <a:p>
            <a:r>
              <a:rPr lang="it-IT" dirty="0" smtClean="0"/>
              <a:t>Analisi </a:t>
            </a:r>
            <a:r>
              <a:rPr lang="it-IT" dirty="0"/>
              <a:t>della documentazione conservata presso l’</a:t>
            </a:r>
            <a:r>
              <a:rPr lang="it-IT" dirty="0" err="1"/>
              <a:t>outsourcer</a:t>
            </a:r>
            <a:r>
              <a:rPr lang="it-IT" dirty="0"/>
              <a:t> </a:t>
            </a:r>
            <a:r>
              <a:rPr lang="it-IT" dirty="0" smtClean="0"/>
              <a:t>(2007) e avvio della selezione e scarto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4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Azioni intraprese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Individuazione di due distinti locali  per la concentrazione della documentazione trasferita dagli uffici: spazi inadeguati per forma e funzione</a:t>
            </a:r>
          </a:p>
          <a:p>
            <a:r>
              <a:rPr lang="it-IT" dirty="0" smtClean="0"/>
              <a:t>Continua l’attività di selezione presso l’</a:t>
            </a:r>
            <a:r>
              <a:rPr lang="it-IT" dirty="0" err="1" smtClean="0"/>
              <a:t>outsourcer</a:t>
            </a:r>
            <a:r>
              <a:rPr lang="it-IT" dirty="0" smtClean="0"/>
              <a:t> </a:t>
            </a:r>
          </a:p>
          <a:p>
            <a:r>
              <a:rPr lang="it-IT" dirty="0" smtClean="0"/>
              <a:t>Iniziano i trasferimenti dalle varie sedi e dall’</a:t>
            </a:r>
            <a:r>
              <a:rPr lang="it-IT" dirty="0" err="1" smtClean="0"/>
              <a:t>outsourcer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2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Azioni intraprese 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Scelta dei faldoni per il condizionamento</a:t>
            </a:r>
          </a:p>
          <a:p>
            <a:r>
              <a:rPr lang="it-IT" dirty="0" smtClean="0"/>
              <a:t>Adozione del software Arianna </a:t>
            </a:r>
          </a:p>
          <a:p>
            <a:r>
              <a:rPr lang="it-IT" dirty="0" smtClean="0"/>
              <a:t>Dicembre 2007 viene assegnato temporaneamente una porzione, pari a 650 ml, del magazzino compatto della biblioteca</a:t>
            </a:r>
          </a:p>
          <a:p>
            <a:r>
              <a:rPr lang="it-IT" dirty="0" smtClean="0"/>
              <a:t>Trasferimento dei fascicoli studenti, abilitati, verbali d’esame e verbali di laurea  </a:t>
            </a:r>
          </a:p>
          <a:p>
            <a:r>
              <a:rPr lang="it-IT" dirty="0" smtClean="0"/>
              <a:t>La Soprintendenza (2007-2008) finanzia un progetto di selezione</a:t>
            </a:r>
          </a:p>
          <a:p>
            <a:r>
              <a:rPr lang="it-IT" dirty="0" smtClean="0"/>
              <a:t>Viene predisposta la modulistica per i trasferimenti e per la consultazione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6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Azioni intraprese 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Riorganizzazione e alienazione </a:t>
            </a:r>
            <a:r>
              <a:rPr lang="it-IT" smtClean="0"/>
              <a:t>di spazi e conseguente </a:t>
            </a:r>
            <a:r>
              <a:rPr lang="it-IT" dirty="0" smtClean="0"/>
              <a:t>sgombero:</a:t>
            </a:r>
          </a:p>
          <a:p>
            <a:r>
              <a:rPr lang="it-IT" dirty="0" smtClean="0"/>
              <a:t>Nuova destinazione di Palazzo Badoer assegnata alla Scuola di dottorato</a:t>
            </a:r>
          </a:p>
          <a:p>
            <a:r>
              <a:rPr lang="it-IT" dirty="0" smtClean="0"/>
              <a:t>Vendita di Palazzo </a:t>
            </a:r>
            <a:r>
              <a:rPr lang="it-IT" dirty="0" err="1" smtClean="0"/>
              <a:t>Pemma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7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39</a:t>
            </a:fld>
            <a:endParaRPr lang="it-IT"/>
          </a:p>
        </p:txBody>
      </p:sp>
      <p:pic>
        <p:nvPicPr>
          <p:cNvPr id="1026" name="Picture 2" descr="E:\da mettere in dvd\tesi di laurea triennale\Archivio storico\depositocir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34481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1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/>
              <a:t>Ancora nel 1998...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I documenti venivano trattati singolarmente</a:t>
            </a:r>
          </a:p>
          <a:p>
            <a:r>
              <a:rPr lang="it-IT" altLang="it-IT"/>
              <a:t>non si utilizzava in modo sistematico il fascicolo</a:t>
            </a:r>
          </a:p>
          <a:p>
            <a:r>
              <a:rPr lang="it-IT" altLang="it-IT"/>
              <a:t>presenza altissima di fotocopie assieme ad originali</a:t>
            </a:r>
          </a:p>
          <a:p>
            <a:r>
              <a:rPr lang="it-IT" altLang="it-IT"/>
              <a:t>non risultavano sempre chiaramente le responsabilità riguardo ai procedimenti</a:t>
            </a:r>
          </a:p>
        </p:txBody>
      </p:sp>
    </p:spTree>
    <p:extLst>
      <p:ext uri="{BB962C8B-B14F-4D97-AF65-F5344CB8AC3E}">
        <p14:creationId xmlns:p14="http://schemas.microsoft.com/office/powerpoint/2010/main" val="1032384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40</a:t>
            </a:fld>
            <a:endParaRPr lang="it-IT"/>
          </a:p>
        </p:txBody>
      </p:sp>
      <p:pic>
        <p:nvPicPr>
          <p:cNvPr id="2050" name="Picture 2" descr="E:\da mettere in dvd\tesi di laurea triennale\Archivio storico\depositocirc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12879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2009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settembre lo spazio in magazzino compatto è esaurito</a:t>
            </a:r>
          </a:p>
          <a:p>
            <a:r>
              <a:rPr lang="it-IT" dirty="0" smtClean="0"/>
              <a:t>Uno dei due spazi di concentrazione viene revocato</a:t>
            </a:r>
          </a:p>
          <a:p>
            <a:r>
              <a:rPr lang="it-IT" dirty="0" smtClean="0"/>
              <a:t>Concentrazione di tutto il materiale nello spazio rimanente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1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2009-10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Viene spostata la documentazione in attesa di essere trattata in uno spazio temporaneo in via Torino ex macello</a:t>
            </a:r>
          </a:p>
          <a:p>
            <a:r>
              <a:rPr lang="it-IT" dirty="0" smtClean="0"/>
              <a:t>A gennaio 2010 iniziano i lavori di ristrutturazione dell’ex macello che conterrà il nuovo archivio di deposito</a:t>
            </a:r>
          </a:p>
          <a:p>
            <a:r>
              <a:rPr lang="it-IT" dirty="0" smtClean="0"/>
              <a:t>Viene affittato un capannone e il materiale temporaneamente spostato</a:t>
            </a:r>
          </a:p>
          <a:p>
            <a:r>
              <a:rPr lang="it-IT" dirty="0" smtClean="0"/>
              <a:t>L’archivio viene consegnato a novembre 2010: non ancora agibile troppo umido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3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2011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luglio iniziano i primi trasferimenti delle serie riordinate; ci viene richiesto di accelerare </a:t>
            </a:r>
          </a:p>
          <a:p>
            <a:r>
              <a:rPr lang="it-IT" dirty="0" smtClean="0"/>
              <a:t>a settembre tutto il deposito temporaneo deve essere trasferito perché inizia un nuovo cantiere che ne impedisce l’accesso</a:t>
            </a:r>
          </a:p>
          <a:p>
            <a:r>
              <a:rPr lang="it-IT" dirty="0" smtClean="0"/>
              <a:t>A fine settembre viene ordinato lo sgombero del compatto e il trasferimento dei fascicoli studenti, abilitati e verbali di laurea e di esame nel nuovo archivio in via Torino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3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L’archivio di deposito in via Torino a Mestre</a:t>
            </a:r>
            <a:endParaRPr lang="it-IT" sz="3600" dirty="0"/>
          </a:p>
        </p:txBody>
      </p:sp>
      <p:pic>
        <p:nvPicPr>
          <p:cNvPr id="1026" name="Picture 2" descr="C:\Users\monicam\Desktop\Vecchio Desktop\foto\2011-03-03-1019-51\DSC0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878" y="2074559"/>
            <a:ext cx="5482244" cy="41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4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verbali d’esame in archivio di deposito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3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Archivio di deposito </a:t>
            </a:r>
            <a:r>
              <a:rPr lang="it-IT" dirty="0" err="1" smtClean="0"/>
              <a:t>Iuav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5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Archivio di deposito </a:t>
            </a:r>
            <a:r>
              <a:rPr lang="it-IT" dirty="0" err="1" smtClean="0"/>
              <a:t>Iuav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3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fascicoli studenti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3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Criticità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Dal punto di vista degli uffici:</a:t>
            </a:r>
            <a:br>
              <a:rPr lang="it-IT" dirty="0" smtClean="0"/>
            </a:br>
            <a:r>
              <a:rPr lang="it-IT" dirty="0" smtClean="0"/>
              <a:t>- Documentazione «abbandonata» dagli uffici; - vissuta come estranea; </a:t>
            </a:r>
            <a:br>
              <a:rPr lang="it-IT" dirty="0" smtClean="0"/>
            </a:br>
            <a:r>
              <a:rPr lang="it-IT" dirty="0" smtClean="0"/>
              <a:t>- prevalentemente non in forma di unità archivistiche (fascicoli, faldoni, registri) ma documentazione sciolta;</a:t>
            </a:r>
            <a:br>
              <a:rPr lang="it-IT" dirty="0" smtClean="0"/>
            </a:br>
            <a:r>
              <a:rPr lang="it-IT" dirty="0" smtClean="0"/>
              <a:t>- non appropriatamente trattata (elastici, plastiche, fotocopie etc.);</a:t>
            </a:r>
            <a:br>
              <a:rPr lang="it-IT" dirty="0" smtClean="0"/>
            </a:br>
            <a:r>
              <a:rPr lang="it-IT" dirty="0" smtClean="0"/>
              <a:t>- incapacità di percepire l’utilità dell’archivio di deposito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1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Rilevazione delle necessità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Monotype Sorts"/>
              <a:buNone/>
            </a:pPr>
            <a:r>
              <a:rPr lang="it-IT" altLang="it-IT" sz="2400" dirty="0"/>
              <a:t>Culturali e organizzative</a:t>
            </a:r>
          </a:p>
          <a:p>
            <a:r>
              <a:rPr lang="it-IT" altLang="it-IT" sz="2400" dirty="0"/>
              <a:t>Necessità forte e condivisa di dare efficacia giuridico-probatoria ai documenti amministrativi</a:t>
            </a:r>
          </a:p>
          <a:p>
            <a:r>
              <a:rPr lang="it-IT" altLang="it-IT" sz="2400" dirty="0"/>
              <a:t>Bisogno di governare i flussi documentali</a:t>
            </a:r>
          </a:p>
          <a:p>
            <a:endParaRPr lang="it-IT" altLang="it-IT" dirty="0"/>
          </a:p>
          <a:p>
            <a:pPr marL="0" indent="0">
              <a:buNone/>
            </a:pPr>
            <a:endParaRPr lang="it-IT" altLang="it-IT" dirty="0"/>
          </a:p>
        </p:txBody>
      </p:sp>
      <p:sp>
        <p:nvSpPr>
          <p:cNvPr id="44036" name="Rectangle 1028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Monotype Sorts"/>
              <a:buNone/>
            </a:pPr>
            <a:r>
              <a:rPr lang="it-IT" altLang="it-IT" sz="2400" dirty="0"/>
              <a:t>Normative</a:t>
            </a:r>
          </a:p>
          <a:p>
            <a:r>
              <a:rPr lang="it-IT" altLang="it-IT" sz="2400" dirty="0"/>
              <a:t>nel 1998 esce il DPR sul protocollo informatico (DPR 428/98) (oggi TUDA L. 445/2001)</a:t>
            </a:r>
          </a:p>
          <a:p>
            <a:pPr>
              <a:buFont typeface="Monotype Sorts"/>
              <a:buNone/>
            </a:pPr>
            <a:r>
              <a:rPr lang="it-IT" altLang="it-IT" sz="2400" dirty="0"/>
              <a:t>Ma già esistevano….</a:t>
            </a:r>
          </a:p>
          <a:p>
            <a:r>
              <a:rPr lang="it-IT" altLang="it-IT" sz="2400" dirty="0"/>
              <a:t>L. 241/90</a:t>
            </a:r>
          </a:p>
          <a:p>
            <a:r>
              <a:rPr lang="it-IT" altLang="it-IT" sz="2400" dirty="0"/>
              <a:t>D. </a:t>
            </a:r>
            <a:r>
              <a:rPr lang="it-IT" altLang="it-IT" sz="2400" dirty="0" err="1"/>
              <a:t>lgs</a:t>
            </a:r>
            <a:r>
              <a:rPr lang="it-IT" altLang="it-IT" sz="2400" dirty="0"/>
              <a:t>. 29/93 (oggi L. </a:t>
            </a:r>
            <a:r>
              <a:rPr lang="it-IT" altLang="it-IT" sz="2400" dirty="0" smtClean="0"/>
              <a:t>165/2001)</a:t>
            </a:r>
            <a:endParaRPr lang="it-IT" altLang="it-IT" sz="2400" dirty="0"/>
          </a:p>
          <a:p>
            <a:endParaRPr lang="it-IT" altLang="it-IT" sz="2400" dirty="0"/>
          </a:p>
          <a:p>
            <a:endParaRPr lang="it-IT" altLang="it-IT" sz="2400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04922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Criticità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Dal punto di vista dell’archivio:</a:t>
            </a:r>
            <a:br>
              <a:rPr lang="it-IT" dirty="0" smtClean="0"/>
            </a:br>
            <a:r>
              <a:rPr lang="it-IT" dirty="0" smtClean="0"/>
              <a:t>- Richieste continue di «sgombero»;</a:t>
            </a:r>
            <a:br>
              <a:rPr lang="it-IT" dirty="0" smtClean="0"/>
            </a:br>
            <a:r>
              <a:rPr lang="it-IT" dirty="0" smtClean="0"/>
              <a:t>- indisponibilità di strumenti conoscitivi dell’organizzazione e dei criteri di «archiviazione» adottati dai singoli uffici;</a:t>
            </a:r>
            <a:br>
              <a:rPr lang="it-IT" dirty="0" smtClean="0"/>
            </a:br>
            <a:r>
              <a:rPr lang="it-IT" dirty="0" smtClean="0"/>
              <a:t>- sedimentazione «selvaggia»;</a:t>
            </a:r>
            <a:br>
              <a:rPr lang="it-IT" dirty="0" smtClean="0"/>
            </a:br>
            <a:r>
              <a:rPr lang="it-IT" dirty="0" smtClean="0"/>
              <a:t>- difficoltà descrittive, sia logiche che fisiche</a:t>
            </a:r>
            <a:br>
              <a:rPr lang="it-IT" dirty="0" smtClean="0"/>
            </a:br>
            <a:r>
              <a:rPr lang="it-IT" dirty="0" smtClean="0"/>
              <a:t>- Mancanza di spazi fisici dedicati al trattamento e al deposito in sicurezza</a:t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2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Criticità 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L’attività di selezione è stata condotta in modo empirico e deduttivo</a:t>
            </a:r>
          </a:p>
          <a:p>
            <a:pPr marL="0" indent="0">
              <a:buNone/>
            </a:pPr>
            <a:r>
              <a:rPr lang="it-IT" dirty="0" smtClean="0"/>
              <a:t>Nodi cruciali:</a:t>
            </a:r>
          </a:p>
          <a:p>
            <a:r>
              <a:rPr lang="it-IT" dirty="0" smtClean="0"/>
              <a:t>Documentazione contabile e fiscale: problema delle pezze giustificative e ruolo dei registri riassuntivi</a:t>
            </a:r>
          </a:p>
          <a:p>
            <a:r>
              <a:rPr lang="it-IT" dirty="0" smtClean="0"/>
              <a:t>Documentazione istruttoria di attività collegiale</a:t>
            </a:r>
          </a:p>
          <a:p>
            <a:r>
              <a:rPr lang="it-IT" dirty="0" smtClean="0"/>
              <a:t>Prove di abilitazione esame di stato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Criticità 4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L’attività di riordinamento è stata anch’essa svolta in modo empirico e deduttivo:</a:t>
            </a:r>
          </a:p>
          <a:p>
            <a:pPr marL="0" indent="0">
              <a:buNone/>
            </a:pPr>
            <a:r>
              <a:rPr lang="it-IT" dirty="0" smtClean="0"/>
              <a:t>Nodi cruciali:</a:t>
            </a:r>
          </a:p>
          <a:p>
            <a:r>
              <a:rPr lang="it-IT" dirty="0" smtClean="0"/>
              <a:t>Ricostruzioni a volte arbitrarie (sempre comunque descritte e motivate; reversibili?)</a:t>
            </a:r>
          </a:p>
          <a:p>
            <a:r>
              <a:rPr lang="it-IT" dirty="0" smtClean="0"/>
              <a:t>Cronologia vs contenuto (caso dell’ufficio tecnico)</a:t>
            </a:r>
          </a:p>
          <a:p>
            <a:r>
              <a:rPr lang="it-IT" dirty="0" smtClean="0"/>
              <a:t>Sottoutilizzo del software dedicato</a:t>
            </a:r>
          </a:p>
          <a:p>
            <a:r>
              <a:rPr lang="it-IT" dirty="0" smtClean="0"/>
              <a:t>Impossibilità di gestire un topografico e sottovalutazione del livello logico</a:t>
            </a:r>
          </a:p>
          <a:p>
            <a:r>
              <a:rPr lang="it-IT" dirty="0" smtClean="0"/>
              <a:t>Scollamento tra trasferimenti, selezione e descrizione</a:t>
            </a:r>
          </a:p>
          <a:p>
            <a:r>
              <a:rPr lang="it-IT" dirty="0" smtClean="0"/>
              <a:t>Scarsa comunicazione agli utenti interni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Scelta del software per la descrizione archivistica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Arianna prodotto da </a:t>
            </a:r>
            <a:r>
              <a:rPr lang="it-IT" dirty="0" err="1" smtClean="0"/>
              <a:t>Hyperborea</a:t>
            </a:r>
            <a:r>
              <a:rPr lang="it-IT" dirty="0" smtClean="0"/>
              <a:t>, prima in versione stand alone poi client/server</a:t>
            </a:r>
          </a:p>
          <a:p>
            <a:r>
              <a:rPr lang="it-IT" dirty="0" smtClean="0"/>
              <a:t>Adozione di procedure normalizzate per il trasferimento in archivio</a:t>
            </a:r>
          </a:p>
          <a:p>
            <a:r>
              <a:rPr lang="it-IT" dirty="0" smtClean="0"/>
              <a:t>Riordino, descrizione e collocazione dei trasferimenti</a:t>
            </a:r>
          </a:p>
          <a:p>
            <a:r>
              <a:rPr lang="it-IT" dirty="0" smtClean="0"/>
              <a:t>Calendarizzazione dei trasferimenti</a:t>
            </a:r>
          </a:p>
          <a:p>
            <a:r>
              <a:rPr lang="it-IT" dirty="0" smtClean="0"/>
              <a:t>Regolare servizio di consultazione interno </a:t>
            </a:r>
          </a:p>
          <a:p>
            <a:r>
              <a:rPr lang="it-IT" dirty="0" smtClean="0"/>
              <a:t>Consultazioni da parte di soggetti esterni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952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 di forza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Dal 2008  è tuttora in corso attività di selezione che ha prodotto uno scarto quantitativamente consistente pari a </a:t>
            </a:r>
            <a:r>
              <a:rPr lang="it-IT" dirty="0" err="1" smtClean="0"/>
              <a:t>ca</a:t>
            </a:r>
            <a:r>
              <a:rPr lang="it-IT" dirty="0" smtClean="0"/>
              <a:t>. 1200 ml (autorizzati dalla Soprintendenza)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L’attività di selezione (e conseguente scarto) è funzionale alla </a:t>
            </a:r>
            <a:r>
              <a:rPr lang="it-IT" dirty="0"/>
              <a:t>costituzione sia dell'archivio di </a:t>
            </a:r>
            <a:r>
              <a:rPr lang="it-IT" dirty="0" smtClean="0"/>
              <a:t>deposito che </a:t>
            </a:r>
            <a:r>
              <a:rPr lang="it-IT" dirty="0"/>
              <a:t>dell'archivio </a:t>
            </a:r>
            <a:r>
              <a:rPr lang="it-IT" dirty="0" smtClean="0"/>
              <a:t>storico trasferendo la documentazione disseminata </a:t>
            </a:r>
            <a:r>
              <a:rPr lang="it-IT" dirty="0"/>
              <a:t>in tutto </a:t>
            </a:r>
            <a:r>
              <a:rPr lang="it-IT" dirty="0" smtClean="0"/>
              <a:t>l'ateneo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Un primo scarto massivo è stato fatto sulla </a:t>
            </a:r>
            <a:r>
              <a:rPr lang="it-IT" dirty="0"/>
              <a:t>documentazione conservata in outsourcing presso </a:t>
            </a:r>
            <a:r>
              <a:rPr lang="it-IT" dirty="0" smtClean="0"/>
              <a:t>la società </a:t>
            </a:r>
            <a:r>
              <a:rPr lang="it-IT" dirty="0" err="1"/>
              <a:t>Italarchivi</a:t>
            </a:r>
            <a:r>
              <a:rPr lang="it-IT" dirty="0"/>
              <a:t> per favorire il rientro in sede </a:t>
            </a:r>
            <a:r>
              <a:rPr lang="it-IT" dirty="0" smtClean="0"/>
              <a:t>della documentazione;</a:t>
            </a:r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2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 di forza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Elaborazione di procedure e calendari per il trasferimento della documentazione in archivio di deposito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Trattamenti differenziati della documentazione per tipologia e tempi di conservazione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Elaborazione di strategie per la costituzione delle unità archivistiche correnti (circolarità)</a:t>
            </a:r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Martignon per COINFO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786-7370-4AA8-BC0A-06AE4DF7E404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2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concetto della circolarità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ciclo di vita del </a:t>
            </a:r>
            <a:r>
              <a:rPr lang="it-IT" dirty="0" smtClean="0"/>
              <a:t>documento</a:t>
            </a:r>
          </a:p>
          <a:p>
            <a:r>
              <a:rPr lang="it-IT" dirty="0" smtClean="0"/>
              <a:t>L’archivio come </a:t>
            </a:r>
            <a:r>
              <a:rPr lang="it-IT" i="1" dirty="0" err="1" smtClean="0"/>
              <a:t>Universitas</a:t>
            </a:r>
            <a:r>
              <a:rPr lang="it-IT" i="1" dirty="0" smtClean="0"/>
              <a:t> rerum</a:t>
            </a:r>
            <a:endParaRPr lang="it-IT" dirty="0" smtClean="0"/>
          </a:p>
          <a:p>
            <a:r>
              <a:rPr lang="it-IT" dirty="0" smtClean="0"/>
              <a:t>Il personale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73375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305800" cy="1143000"/>
          </a:xfrm>
        </p:spPr>
        <p:txBody>
          <a:bodyPr/>
          <a:lstStyle/>
          <a:p>
            <a:r>
              <a:rPr lang="it-IT" dirty="0" smtClean="0"/>
              <a:t>Grazie </a:t>
            </a:r>
            <a:r>
              <a:rPr lang="it-IT" smtClean="0"/>
              <a:t>per l’attenzione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354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Azioni attivate 1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Adesione allo standard archivistico universitario progettato dall’Università di Padova (Sottoscrizione </a:t>
            </a:r>
            <a:r>
              <a:rPr lang="it-IT" altLang="it-IT" i="1" dirty="0"/>
              <a:t>Lettera d’intenti</a:t>
            </a:r>
            <a:r>
              <a:rPr lang="it-IT" altLang="it-IT" dirty="0"/>
              <a:t> aprile 1998; deliberazione del Consiglio d’Amministrazione 23 giugno 1999)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Formazione </a:t>
            </a:r>
            <a:r>
              <a:rPr lang="it-IT" altLang="it-IT" dirty="0"/>
              <a:t>per i dirigenti e per gli operatori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Istituzione </a:t>
            </a:r>
            <a:r>
              <a:rPr lang="it-IT" altLang="it-IT" dirty="0"/>
              <a:t>dell’Archivio Generale d’Ateneo (luglio 2001)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44821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Azioni attivate 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dirty="0"/>
              <a:t>Riorganizzazione dell’archivio corrente e razionalizzazione dei flussi documentali in due tappe:</a:t>
            </a:r>
            <a:br>
              <a:rPr lang="it-IT" altLang="it-IT" dirty="0"/>
            </a:br>
            <a:endParaRPr lang="it-IT" altLang="it-IT" dirty="0" smtClean="0"/>
          </a:p>
          <a:p>
            <a:pPr marL="0" indent="0">
              <a:buNone/>
            </a:pPr>
            <a:r>
              <a:rPr lang="it-IT" altLang="it-IT" dirty="0" smtClean="0"/>
              <a:t>* Ufficio </a:t>
            </a:r>
            <a:r>
              <a:rPr lang="it-IT" altLang="it-IT" dirty="0"/>
              <a:t>Protocollo dell’Amministrazione   centrale (</a:t>
            </a:r>
            <a:r>
              <a:rPr lang="it-IT" altLang="it-IT" dirty="0" smtClean="0"/>
              <a:t>avvio il 20 settembre 2000 e a regime </a:t>
            </a:r>
            <a:r>
              <a:rPr lang="it-IT" altLang="it-IT" dirty="0"/>
              <a:t>dal 1 gennaio 2001) </a:t>
            </a:r>
            <a:br>
              <a:rPr lang="it-IT" altLang="it-IT" dirty="0"/>
            </a:br>
            <a:endParaRPr lang="it-IT" altLang="it-IT" dirty="0" smtClean="0"/>
          </a:p>
          <a:p>
            <a:pPr marL="0" indent="0">
              <a:buNone/>
            </a:pPr>
            <a:r>
              <a:rPr lang="it-IT" altLang="it-IT" dirty="0" smtClean="0"/>
              <a:t>* </a:t>
            </a:r>
            <a:r>
              <a:rPr lang="it-IT" altLang="it-IT" dirty="0"/>
              <a:t>Strutture autonome (in sperimentazione dal 1 gennaio 2002)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7082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La gestione documentale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it-IT" altLang="it-IT" dirty="0"/>
              <a:t>Permette l’organizzazione sistematica e il controllo generale di tutta la  documentazione prodotta  e acquisita da un soggetto (ente, etc.) ai fini di disporre del necessario supporto informativo e documentale fondamentale, sia giuridicamente che gestionalmente, per l’espressione della volontà del soggetto e il perseguimento degli </a:t>
            </a:r>
            <a:r>
              <a:rPr lang="it-IT" altLang="it-IT" dirty="0" smtClean="0"/>
              <a:t>obiettivi e la loro documentazione  nello spazio e nel tempo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6789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La gestione documentale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it-IT" altLang="it-IT" dirty="0" smtClean="0"/>
              <a:t>Un percorso a tappe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dirty="0" smtClean="0"/>
              <a:t>Dalla protocollazione alla gestione dell’archivio corrente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dirty="0" smtClean="0"/>
              <a:t>L’istituzione dell’archivio di deposito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dirty="0" smtClean="0"/>
              <a:t>L’istituzione dell’archivio storico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dirty="0" smtClean="0"/>
              <a:t>Valorizzazione e disseminazione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3891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1732</Words>
  <Application>Microsoft Office PowerPoint</Application>
  <PresentationFormat>Presentazione su schermo (4:3)</PresentationFormat>
  <Paragraphs>348</Paragraphs>
  <Slides>57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8" baseType="lpstr">
      <vt:lpstr>Equinozio</vt:lpstr>
      <vt:lpstr>    La gestione del servizio archivistico </vt:lpstr>
      <vt:lpstr>Contenuti</vt:lpstr>
      <vt:lpstr>L’archivio dello IUAV nel 1998</vt:lpstr>
      <vt:lpstr>Ancora nel 1998...</vt:lpstr>
      <vt:lpstr>Rilevazione delle necessità</vt:lpstr>
      <vt:lpstr>Azioni attivate 1</vt:lpstr>
      <vt:lpstr>Azioni attivate 2</vt:lpstr>
      <vt:lpstr>La gestione documentale</vt:lpstr>
      <vt:lpstr>La gestione documentale</vt:lpstr>
      <vt:lpstr>Lo standard archivistico universitario Titulus 97</vt:lpstr>
      <vt:lpstr>Il Titolario di classificazione </vt:lpstr>
      <vt:lpstr>Il manuale di gestione </vt:lpstr>
      <vt:lpstr>Il manuale di gestione</vt:lpstr>
      <vt:lpstr>Manuale di gestione  - contenuti:  1)pianificazione, tempi, modalità, misure organizzative e tecniche </vt:lpstr>
      <vt:lpstr>Manuale di gestione  - contenuti:  2)piano di sicurezza dei documenti informatici </vt:lpstr>
      <vt:lpstr>Manuale di gestione  - contenuti:  3)modalita’ di utilizzo di strumenti informatici</vt:lpstr>
      <vt:lpstr>Manuale di gestione  - contenuti: 4)descrizione del  flusso di lavorazione dei documenti </vt:lpstr>
      <vt:lpstr>   Manuale di gestione - contenuti:  5) regole di smistamento ed assegnazione dei documenti ricevuti </vt:lpstr>
      <vt:lpstr>Manuale di gestione - contenuti:  6)elenco dei documenti non protocollati </vt:lpstr>
      <vt:lpstr>Manuale di gestione - contenuti:  7)indicazione documenti soggetti a registrazione particolare</vt:lpstr>
      <vt:lpstr>Manuale di gestione - contenuti:  8)sistema di classificazione </vt:lpstr>
      <vt:lpstr>Manuale di gestione - contenuti:  9)la registrazione di protocollo</vt:lpstr>
      <vt:lpstr>Manuale di gestione - contenuti:  10)il sistema di protocollo informatico</vt:lpstr>
      <vt:lpstr>Manuale di gestione - contenuti:  11)accesso interno ed esterno alle informazioni documentali sistema di protocollo informatico</vt:lpstr>
      <vt:lpstr>Manuale di gestione - contenuti:  12) registro di emergenza</vt:lpstr>
      <vt:lpstr>Manuale di gestione: evoluzioni </vt:lpstr>
      <vt:lpstr>Manuale di gestione: definire regole tecniche e standard</vt:lpstr>
      <vt:lpstr>Parole chiave</vt:lpstr>
      <vt:lpstr>I Gruppi di lavoro</vt:lpstr>
      <vt:lpstr>La rete: un nuovo modo</vt:lpstr>
      <vt:lpstr>La costruzione del sistema archivistico di ateneo</vt:lpstr>
      <vt:lpstr> Da  «Lampo – trasporti traslochi sgomberi»  al «Servizio archivio di deposito» </vt:lpstr>
      <vt:lpstr>Elementi fondamentali</vt:lpstr>
      <vt:lpstr>Un primo intervento</vt:lpstr>
      <vt:lpstr>Azioni intraprese 1</vt:lpstr>
      <vt:lpstr>Azioni intraprese 2</vt:lpstr>
      <vt:lpstr>Azioni intraprese 3</vt:lpstr>
      <vt:lpstr>Azioni intraprese 4</vt:lpstr>
      <vt:lpstr>Presentazione standard di PowerPoint</vt:lpstr>
      <vt:lpstr>Presentazione standard di PowerPoint</vt:lpstr>
      <vt:lpstr>2009</vt:lpstr>
      <vt:lpstr>2009-10</vt:lpstr>
      <vt:lpstr>2011</vt:lpstr>
      <vt:lpstr>L’archivio di deposito in via Torino a Mestre</vt:lpstr>
      <vt:lpstr>I verbali d’esame in archivio di deposito</vt:lpstr>
      <vt:lpstr>Archivio di deposito Iuav</vt:lpstr>
      <vt:lpstr>Archivio di deposito Iuav</vt:lpstr>
      <vt:lpstr>I fascicoli studenti</vt:lpstr>
      <vt:lpstr>Criticità 1</vt:lpstr>
      <vt:lpstr>Criticità 2</vt:lpstr>
      <vt:lpstr>Criticità 3</vt:lpstr>
      <vt:lpstr>Criticità 4 </vt:lpstr>
      <vt:lpstr>Scelta del software per la descrizione archivistica</vt:lpstr>
      <vt:lpstr>Punti di forza 1</vt:lpstr>
      <vt:lpstr>Punti di forza 2</vt:lpstr>
      <vt:lpstr>Il concetto della circolarità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Martignon</dc:creator>
  <cp:lastModifiedBy>Monica Martignon</cp:lastModifiedBy>
  <cp:revision>13</cp:revision>
  <dcterms:created xsi:type="dcterms:W3CDTF">2014-03-20T10:47:03Z</dcterms:created>
  <dcterms:modified xsi:type="dcterms:W3CDTF">2014-03-21T14:01:45Z</dcterms:modified>
</cp:coreProperties>
</file>