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7" r:id="rId2"/>
    <p:sldId id="259" r:id="rId3"/>
    <p:sldId id="263" r:id="rId4"/>
    <p:sldId id="261" r:id="rId5"/>
    <p:sldId id="262" r:id="rId6"/>
    <p:sldId id="260" r:id="rId7"/>
    <p:sldId id="264" r:id="rId8"/>
    <p:sldId id="265" r:id="rId9"/>
    <p:sldId id="296" r:id="rId10"/>
    <p:sldId id="297" r:id="rId11"/>
    <p:sldId id="302" r:id="rId12"/>
    <p:sldId id="303" r:id="rId13"/>
    <p:sldId id="300" r:id="rId14"/>
    <p:sldId id="301" r:id="rId15"/>
    <p:sldId id="299" r:id="rId16"/>
    <p:sldId id="304" r:id="rId17"/>
    <p:sldId id="308" r:id="rId18"/>
    <p:sldId id="305" r:id="rId19"/>
    <p:sldId id="306" r:id="rId20"/>
    <p:sldId id="307" r:id="rId21"/>
    <p:sldId id="309" r:id="rId22"/>
    <p:sldId id="310" r:id="rId23"/>
    <p:sldId id="311" r:id="rId24"/>
    <p:sldId id="316" r:id="rId25"/>
    <p:sldId id="312" r:id="rId26"/>
    <p:sldId id="313" r:id="rId27"/>
    <p:sldId id="314" r:id="rId28"/>
    <p:sldId id="317" r:id="rId29"/>
    <p:sldId id="318" r:id="rId30"/>
    <p:sldId id="319" r:id="rId31"/>
    <p:sldId id="269" r:id="rId32"/>
    <p:sldId id="270" r:id="rId33"/>
    <p:sldId id="271" r:id="rId34"/>
    <p:sldId id="272" r:id="rId35"/>
    <p:sldId id="273" r:id="rId36"/>
    <p:sldId id="426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53" r:id="rId45"/>
    <p:sldId id="354" r:id="rId46"/>
    <p:sldId id="355" r:id="rId47"/>
    <p:sldId id="356" r:id="rId48"/>
    <p:sldId id="358" r:id="rId49"/>
    <p:sldId id="359" r:id="rId50"/>
    <p:sldId id="360" r:id="rId51"/>
    <p:sldId id="361" r:id="rId52"/>
    <p:sldId id="362" r:id="rId53"/>
    <p:sldId id="363" r:id="rId54"/>
    <p:sldId id="365" r:id="rId55"/>
    <p:sldId id="366" r:id="rId56"/>
    <p:sldId id="425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81" r:id="rId72"/>
    <p:sldId id="382" r:id="rId73"/>
    <p:sldId id="383" r:id="rId74"/>
    <p:sldId id="384" r:id="rId75"/>
    <p:sldId id="385" r:id="rId76"/>
    <p:sldId id="386" r:id="rId77"/>
    <p:sldId id="387" r:id="rId78"/>
    <p:sldId id="388" r:id="rId79"/>
    <p:sldId id="38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07" r:id="rId91"/>
    <p:sldId id="408" r:id="rId92"/>
    <p:sldId id="390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  <p:sldId id="399" r:id="rId102"/>
    <p:sldId id="400" r:id="rId103"/>
    <p:sldId id="401" r:id="rId104"/>
    <p:sldId id="402" r:id="rId105"/>
    <p:sldId id="403" r:id="rId106"/>
    <p:sldId id="404" r:id="rId107"/>
    <p:sldId id="405" r:id="rId108"/>
    <p:sldId id="406" r:id="rId109"/>
    <p:sldId id="422" r:id="rId110"/>
    <p:sldId id="423" r:id="rId111"/>
    <p:sldId id="420" r:id="rId112"/>
    <p:sldId id="424" r:id="rId1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E3B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B9734-41A5-434E-B993-9524CC3DBAFC}" type="datetimeFigureOut">
              <a:rPr lang="it-IT" smtClean="0"/>
              <a:pPr/>
              <a:t>23/03/2014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38E56-1D93-4296-A131-0DFF0A0AFEF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0562-B946-4363-B5B9-D3E642AD5AA4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D211-1083-4D86-8391-ABCEBC1DABF9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2C07-496C-4F17-A2B2-D4F1C1BBF494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071B-222A-42B5-94B9-9AB02E392A8F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6DD6-11EB-47AF-9D01-C149D245AAB3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0CB-7237-44D7-A636-113C7B43B494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E06A-3ED9-4FDA-96CB-E512BB7A6DD5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DBA9B-FFF3-461C-8E24-EE259E29E790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7B1A-87FF-4D76-8F38-C7E983034DE5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CB06-C801-4F94-B359-3F273FED395B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EA0F-3B84-4AAB-B4E2-CFFB7E10FB8D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298C-EB07-439D-9C3B-153CA731878F}" type="datetime1">
              <a:rPr lang="it-IT" smtClean="0"/>
              <a:pPr/>
              <a:t>23/03/2014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GBD fascicolo nel sistema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1C245-B6FC-4A83-AE09-C02CA3D77A6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        </a:t>
            </a:r>
            <a:r>
              <a:rPr lang="it-IT" dirty="0" err="1" smtClean="0"/>
              <a:t>Giorgetta</a:t>
            </a:r>
            <a:r>
              <a:rPr lang="it-IT" dirty="0" smtClean="0"/>
              <a:t> </a:t>
            </a:r>
            <a:r>
              <a:rPr lang="it-IT" dirty="0"/>
              <a:t>Bonfiglio-Dosio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28625" y="1600200"/>
            <a:ext cx="8286750" cy="34718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800" dirty="0" smtClean="0"/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it-IT" sz="4800" dirty="0" smtClean="0">
                <a:latin typeface="Cambria" pitchFamily="18" charset="0"/>
              </a:rPr>
              <a:t> </a:t>
            </a:r>
            <a:r>
              <a:rPr lang="it-IT" sz="4800" dirty="0" smtClean="0">
                <a:latin typeface="Garamond" pitchFamily="18" charset="0"/>
              </a:rPr>
              <a:t>Strumenti di gestione </a:t>
            </a:r>
          </a:p>
          <a:p>
            <a:pPr indent="0" algn="ctr">
              <a:buFontTx/>
              <a:buNone/>
              <a:defRPr/>
            </a:pPr>
            <a:r>
              <a:rPr lang="it-IT" sz="4800" dirty="0" smtClean="0">
                <a:latin typeface="Garamond" pitchFamily="18" charset="0"/>
              </a:rPr>
              <a:t>dell’archivio corrente </a:t>
            </a:r>
          </a:p>
          <a:p>
            <a:pPr algn="ctr">
              <a:buFontTx/>
              <a:buNone/>
              <a:defRPr/>
            </a:pPr>
            <a:r>
              <a:rPr lang="it-IT" sz="4800" dirty="0" smtClean="0">
                <a:latin typeface="Garamond" pitchFamily="18" charset="0"/>
              </a:rPr>
              <a:t>inteso come sistema</a:t>
            </a:r>
          </a:p>
          <a:p>
            <a:pPr algn="ctr">
              <a:buFontTx/>
              <a:buNone/>
              <a:defRPr/>
            </a:pPr>
            <a:r>
              <a:rPr lang="it-IT" sz="4800" dirty="0" smtClean="0">
                <a:latin typeface="Garamond" pitchFamily="18" charset="0"/>
              </a:rPr>
              <a:t>(seconda parte)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5400" b="1" dirty="0" smtClean="0">
              <a:solidFill>
                <a:srgbClr val="7030A0"/>
              </a:solidFill>
              <a:latin typeface="Bradley Hand ITC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4800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0" y="5286375"/>
            <a:ext cx="9144000" cy="839788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 smtClean="0"/>
              <a:t>(Venezia, 24 marzo 2014)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1196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  <a:solidFill>
            <a:srgbClr val="EAEAEA"/>
          </a:solidFill>
        </p:spPr>
        <p:txBody>
          <a:bodyPr>
            <a:noAutofit/>
          </a:bodyPr>
          <a:lstStyle/>
          <a:p>
            <a:pPr eaLnBrk="1" hangingPunct="1"/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DPR 445/00, art. 53 registrazione di protocollo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13788" cy="544990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it-IT" sz="2800" dirty="0" smtClean="0">
                <a:latin typeface="Garamond" pitchFamily="18" charset="0"/>
              </a:rPr>
              <a:t>   «La registrazione di protocollo per ogni documento ricevuto o spedito dalle pubbliche amministrazioni è effettuata mediante la </a:t>
            </a:r>
            <a:r>
              <a:rPr lang="it-IT" sz="2800" b="1" dirty="0" smtClean="0">
                <a:latin typeface="Garamond" pitchFamily="18" charset="0"/>
              </a:rPr>
              <a:t>memorizzazione delle seguenti informazioni</a:t>
            </a:r>
            <a:r>
              <a:rPr lang="it-IT" sz="2800" dirty="0" smtClean="0">
                <a:latin typeface="Garamond" pitchFamily="18" charset="0"/>
              </a:rPr>
              <a:t>»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numero</a:t>
            </a:r>
            <a:r>
              <a:rPr lang="it-IT" sz="2800" dirty="0" smtClean="0">
                <a:latin typeface="Garamond" pitchFamily="18" charset="0"/>
              </a:rPr>
              <a:t> di protocollo  A/I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data</a:t>
            </a:r>
            <a:r>
              <a:rPr lang="it-IT" sz="2800" dirty="0" smtClean="0">
                <a:latin typeface="Garamond" pitchFamily="18" charset="0"/>
              </a:rPr>
              <a:t> di registrazione A/I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mittente/ destinatario</a:t>
            </a:r>
            <a:r>
              <a:rPr lang="it-IT" sz="2800" dirty="0" smtClean="0">
                <a:latin typeface="Garamond" pitchFamily="18" charset="0"/>
              </a:rPr>
              <a:t> I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oggetto</a:t>
            </a:r>
            <a:r>
              <a:rPr lang="it-IT" sz="2800" dirty="0" smtClean="0">
                <a:latin typeface="Garamond" pitchFamily="18" charset="0"/>
              </a:rPr>
              <a:t> del documento I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impronta</a:t>
            </a:r>
            <a:r>
              <a:rPr lang="it-IT" sz="2800" dirty="0" smtClean="0">
                <a:latin typeface="Garamond" pitchFamily="18" charset="0"/>
              </a:rPr>
              <a:t> del documento trasmesso per via telematica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[numero degli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allegati</a:t>
            </a:r>
            <a:r>
              <a:rPr lang="it-IT" sz="2800" dirty="0" smtClean="0">
                <a:latin typeface="Garamond" pitchFamily="18" charset="0"/>
              </a:rPr>
              <a:t>] I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800" dirty="0" smtClean="0">
                <a:latin typeface="Garamond" pitchFamily="18" charset="0"/>
              </a:rPr>
              <a:t>[descrizione degli </a:t>
            </a:r>
            <a:r>
              <a:rPr lang="it-IT" sz="2800" b="1" dirty="0" smtClean="0">
                <a:solidFill>
                  <a:srgbClr val="A50021"/>
                </a:solidFill>
                <a:latin typeface="Garamond" pitchFamily="18" charset="0"/>
              </a:rPr>
              <a:t>allegati</a:t>
            </a:r>
            <a:r>
              <a:rPr lang="it-IT" sz="2800" dirty="0" smtClean="0">
                <a:latin typeface="Garamond" pitchFamily="18" charset="0"/>
              </a:rPr>
              <a:t>] I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47700"/>
          </a:xfrm>
          <a:solidFill>
            <a:srgbClr val="FFE1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smtClean="0">
                <a:latin typeface="Garamond" pitchFamily="18" charset="0"/>
              </a:rPr>
              <a:t>Fascicolo per persona fisica o giuridica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5435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sz="3000" smtClean="0">
                <a:latin typeface="Garamond" pitchFamily="18" charset="0"/>
              </a:rPr>
              <a:t>Comprende tutti i documenti, </a:t>
            </a:r>
            <a:r>
              <a:rPr lang="it-IT" sz="3000" b="1" smtClean="0">
                <a:latin typeface="Garamond" pitchFamily="18" charset="0"/>
              </a:rPr>
              <a:t>anche con classifiche diverse</a:t>
            </a:r>
            <a:r>
              <a:rPr lang="it-IT" sz="3000" smtClean="0">
                <a:latin typeface="Garamond" pitchFamily="18" charset="0"/>
              </a:rPr>
              <a:t>, che si riferiscono a una persona fisica o giuridica.</a:t>
            </a:r>
          </a:p>
          <a:p>
            <a:pPr algn="just" eaLnBrk="1" hangingPunct="1">
              <a:buFontTx/>
              <a:buNone/>
            </a:pPr>
            <a:r>
              <a:rPr lang="it-IT" sz="3000" smtClean="0">
                <a:latin typeface="Garamond" pitchFamily="18" charset="0"/>
              </a:rPr>
              <a:t> Nel fascicolo personale di un dipendente ciascun documento viene classificato a seconda della classe di riferimento prevista nel titolo III. </a:t>
            </a:r>
          </a:p>
          <a:p>
            <a:pPr algn="just" eaLnBrk="1" hangingPunct="1">
              <a:buFontTx/>
              <a:buNone/>
            </a:pPr>
            <a:r>
              <a:rPr lang="it-IT" sz="3000" smtClean="0">
                <a:latin typeface="Garamond" pitchFamily="18" charset="0"/>
              </a:rPr>
              <a:t>Si può aprire a livello di titolo (ad esempio, per i dipendenti nel titolo III oppure per le ditte nel titolo VIII) o a livello di classe (ad esempio, gli assistiti del servizio sociale nelle classi 9-14 del titolo VII o le associazioni alla classe 17 del titolo I).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  <a:solidFill>
            <a:srgbClr val="FFE1FF"/>
          </a:solidFill>
        </p:spPr>
        <p:txBody>
          <a:bodyPr/>
          <a:lstStyle/>
          <a:p>
            <a:pPr eaLnBrk="1" hangingPunct="1"/>
            <a:r>
              <a:rPr lang="it-IT" sz="4000" b="1" smtClean="0">
                <a:latin typeface="Garamond" pitchFamily="18" charset="0"/>
              </a:rPr>
              <a:t>Il fascicolo per persona si individua con: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497888" cy="57324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400" dirty="0" smtClean="0"/>
              <a:t>    </a:t>
            </a:r>
            <a:r>
              <a:rPr lang="it-IT" sz="3000" dirty="0" smtClean="0">
                <a:latin typeface="Garamond" pitchFamily="18" charset="0"/>
              </a:rPr>
              <a:t>Si considera, in genere, per i dipendenti il numero attribuito alla persona all’interno dell’organizzazione di </a:t>
            </a:r>
            <a:r>
              <a:rPr lang="it-IT" sz="3000" b="1" dirty="0" smtClean="0">
                <a:latin typeface="Garamond" pitchFamily="18" charset="0"/>
              </a:rPr>
              <a:t>matricola </a:t>
            </a:r>
            <a:r>
              <a:rPr lang="it-IT" sz="3000" dirty="0" smtClean="0">
                <a:latin typeface="Garamond" pitchFamily="18" charset="0"/>
              </a:rPr>
              <a:t>(numero di matricola) oppure il cognome e nome dell’intestatario, che costituiscono l’elemento unificante dei documenti recanti classifiche differenti. I documenti all’interno del fascicolo </a:t>
            </a:r>
            <a:r>
              <a:rPr lang="it-IT" sz="3000" dirty="0" smtClean="0">
                <a:latin typeface="Garamond" pitchFamily="18" charset="0"/>
              </a:rPr>
              <a:t>possono </a:t>
            </a:r>
            <a:r>
              <a:rPr lang="it-IT" sz="3000" dirty="0" smtClean="0">
                <a:latin typeface="Garamond" pitchFamily="18" charset="0"/>
              </a:rPr>
              <a:t>essere organizzati in </a:t>
            </a:r>
            <a:r>
              <a:rPr lang="it-IT" sz="3000" b="1" dirty="0" smtClean="0">
                <a:latin typeface="Garamond" pitchFamily="18" charset="0"/>
              </a:rPr>
              <a:t>sottofascicoli</a:t>
            </a:r>
            <a:r>
              <a:rPr lang="it-IT" sz="3000" dirty="0" smtClean="0">
                <a:latin typeface="Garamond" pitchFamily="18" charset="0"/>
              </a:rPr>
              <a:t>, ognuno dei quali corrispondenti a una classe.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600" dirty="0" smtClean="0">
                <a:latin typeface="Garamond" pitchFamily="18" charset="0"/>
              </a:rPr>
              <a:t>Un esempio: 2005-III/0.6749 «Ugo Fantozzi»: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Garamond" pitchFamily="18" charset="0"/>
              </a:rPr>
              <a:t>2005 è anno di apertura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Garamond" pitchFamily="18" charset="0"/>
              </a:rPr>
              <a:t>III è il titolo (Risorse umane)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Garamond" pitchFamily="18" charset="0"/>
              </a:rPr>
              <a:t>0 è la classe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 smtClean="0">
                <a:latin typeface="Garamond" pitchFamily="18" charset="0"/>
              </a:rPr>
              <a:t>6749 è il numero di matricola</a:t>
            </a:r>
          </a:p>
        </p:txBody>
      </p:sp>
      <p:pic>
        <p:nvPicPr>
          <p:cNvPr id="35844" name="Picture 4" descr="CG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214950"/>
            <a:ext cx="13763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19138"/>
          </a:xfrm>
          <a:solidFill>
            <a:srgbClr val="FFE1FF"/>
          </a:solidFill>
        </p:spPr>
        <p:txBody>
          <a:bodyPr/>
          <a:lstStyle/>
          <a:p>
            <a:pPr eaLnBrk="1" hangingPunct="1"/>
            <a:r>
              <a:rPr lang="it-IT" sz="4000" b="1" smtClean="0">
                <a:latin typeface="Garamond" pitchFamily="18" charset="0"/>
              </a:rPr>
              <a:t>Durata del fascicolo per persona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it-IT" sz="3600" smtClean="0">
                <a:latin typeface="Garamond" pitchFamily="18" charset="0"/>
              </a:rPr>
              <a:t>Quasi sempre i fascicoli intestati alle persone (fisiche o giuridiche) restano correnti per molti anni.</a:t>
            </a:r>
          </a:p>
          <a:p>
            <a:pPr algn="just" eaLnBrk="1" hangingPunct="1">
              <a:buFontTx/>
              <a:buNone/>
            </a:pPr>
            <a:r>
              <a:rPr lang="it-IT" sz="3600" smtClean="0">
                <a:latin typeface="Garamond" pitchFamily="18" charset="0"/>
              </a:rPr>
              <a:t>Rimangono aperti finché è in corso il rapporto tra l’amministrazione pubblica e la persona.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2072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it-IT" sz="4000" b="1" smtClean="0">
                <a:latin typeface="Garamond" pitchFamily="18" charset="0"/>
              </a:rPr>
              <a:t>Fascicolo per attività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24863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   </a:t>
            </a:r>
            <a:r>
              <a:rPr lang="it-IT" sz="3400" smtClean="0">
                <a:latin typeface="Garamond" pitchFamily="18" charset="0"/>
              </a:rPr>
              <a:t>è costituito e comprende i documenti prodotti nello svolgimento di un’attività amministrativa semplice, non discrezionale e ripetitiva, che si esaurisce in riposte obbligate o meri adempimenti.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Qualche esempio: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- richieste di informazioni bibliografiche e relative risposte (titolo VII, classe 6)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- richieste e permessi di accesso alla zona a traffico limitato (titolo VI, classe 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36625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it-IT" sz="4000" b="1" smtClean="0">
                <a:latin typeface="Garamond" pitchFamily="18" charset="0"/>
              </a:rPr>
              <a:t>Caratteristiche del fascicolo per attività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97888" cy="46116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smtClean="0">
                <a:latin typeface="Garamond" pitchFamily="18" charset="0"/>
              </a:rPr>
              <a:t>   Il fascicolo per attività comprende documenti con </a:t>
            </a:r>
          </a:p>
          <a:p>
            <a:pPr algn="just" eaLnBrk="1" hangingPunct="1">
              <a:buFontTx/>
              <a:buChar char="-"/>
            </a:pPr>
            <a:r>
              <a:rPr lang="it-IT" b="1" smtClean="0">
                <a:latin typeface="Garamond" pitchFamily="18" charset="0"/>
              </a:rPr>
              <a:t>destinatari diversi </a:t>
            </a:r>
          </a:p>
          <a:p>
            <a:pPr algn="just" eaLnBrk="1" hangingPunct="1">
              <a:buFontTx/>
              <a:buChar char="-"/>
            </a:pPr>
            <a:r>
              <a:rPr lang="it-IT" b="1" smtClean="0">
                <a:latin typeface="Garamond" pitchFamily="18" charset="0"/>
              </a:rPr>
              <a:t>oggetti uguali o simili</a:t>
            </a:r>
          </a:p>
          <a:p>
            <a:pPr algn="just" eaLnBrk="1" hangingPunct="1">
              <a:buFontTx/>
              <a:buChar char="-"/>
            </a:pPr>
            <a:r>
              <a:rPr lang="it-IT" b="1" smtClean="0">
                <a:latin typeface="Garamond" pitchFamily="18" charset="0"/>
              </a:rPr>
              <a:t>identica</a:t>
            </a:r>
            <a:r>
              <a:rPr lang="it-IT" smtClean="0">
                <a:latin typeface="Garamond" pitchFamily="18" charset="0"/>
              </a:rPr>
              <a:t> </a:t>
            </a:r>
            <a:r>
              <a:rPr lang="it-IT" b="1" smtClean="0">
                <a:latin typeface="Garamond" pitchFamily="18" charset="0"/>
              </a:rPr>
              <a:t>classifica</a:t>
            </a:r>
          </a:p>
          <a:p>
            <a:pPr algn="just" eaLnBrk="1" hangingPunct="1">
              <a:buFontTx/>
              <a:buNone/>
            </a:pPr>
            <a:r>
              <a:rPr lang="it-IT" sz="3400" smtClean="0">
                <a:latin typeface="Garamond" pitchFamily="18" charset="0"/>
              </a:rPr>
              <a:t>Ha durata annuale e, se la massa documentale è eccessiva, può articolarsi in sottofascicoli con diverse cadenze temporali (ad esempio, mensili)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92850" cy="1143000"/>
          </a:xfrm>
        </p:spPr>
        <p:txBody>
          <a:bodyPr/>
          <a:lstStyle/>
          <a:p>
            <a:pPr algn="r" eaLnBrk="1" hangingPunct="1"/>
            <a:r>
              <a:rPr lang="it-IT" sz="6000" b="1" smtClean="0">
                <a:solidFill>
                  <a:srgbClr val="FF6600"/>
                </a:solidFill>
                <a:latin typeface="Garamond" pitchFamily="18" charset="0"/>
              </a:rPr>
              <a:t>SERIE 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348662" cy="447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3600" smtClean="0">
                <a:latin typeface="Garamond" pitchFamily="18" charset="0"/>
              </a:rPr>
              <a:t>   </a:t>
            </a:r>
            <a:r>
              <a:rPr lang="it-IT" sz="4000" smtClean="0">
                <a:latin typeface="Garamond" pitchFamily="18" charset="0"/>
              </a:rPr>
              <a:t>Aggregazione di </a:t>
            </a:r>
            <a:r>
              <a:rPr lang="it-IT" sz="4000" b="1" smtClean="0">
                <a:solidFill>
                  <a:srgbClr val="CC3300"/>
                </a:solidFill>
                <a:latin typeface="Garamond" pitchFamily="18" charset="0"/>
              </a:rPr>
              <a:t>unità archivistiche</a:t>
            </a:r>
            <a:r>
              <a:rPr lang="it-IT" sz="4000" smtClean="0">
                <a:latin typeface="Garamond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it-IT" sz="4000" smtClean="0">
                <a:latin typeface="Garamond" pitchFamily="18" charset="0"/>
              </a:rPr>
              <a:t>  (= registri o fascicoli) con caratteristiche omogenee in relazione a:</a:t>
            </a:r>
          </a:p>
          <a:p>
            <a:pPr eaLnBrk="1" hangingPunct="1">
              <a:buClr>
                <a:srgbClr val="FF9933"/>
              </a:buClr>
              <a:buFont typeface="Wingdings" pitchFamily="2" charset="2"/>
              <a:buChar char="è"/>
            </a:pPr>
            <a:r>
              <a:rPr lang="it-IT" sz="3600" smtClean="0">
                <a:latin typeface="Garamond" pitchFamily="18" charset="0"/>
              </a:rPr>
              <a:t> natura o forma delle unità archivistiche</a:t>
            </a:r>
          </a:p>
          <a:p>
            <a:pPr eaLnBrk="1" hangingPunct="1">
              <a:buClr>
                <a:srgbClr val="FF9933"/>
              </a:buClr>
              <a:buFont typeface="Wingdings" pitchFamily="2" charset="2"/>
              <a:buChar char="è"/>
            </a:pPr>
            <a:r>
              <a:rPr lang="it-IT" sz="3600" smtClean="0">
                <a:latin typeface="Garamond" pitchFamily="18" charset="0"/>
              </a:rPr>
              <a:t> oggetto/ materia/ funzioni del produttore</a:t>
            </a:r>
          </a:p>
          <a:p>
            <a:pPr eaLnBrk="1" hangingPunct="1">
              <a:buClr>
                <a:srgbClr val="FF9933"/>
              </a:buClr>
              <a:buFont typeface="Wingdings" pitchFamily="2" charset="2"/>
              <a:buNone/>
            </a:pPr>
            <a:r>
              <a:rPr lang="it-IT" sz="3600" smtClean="0">
                <a:latin typeface="Garamond" pitchFamily="18" charset="0"/>
              </a:rPr>
              <a:t>È un’aggregazione di secondo livello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827088" y="2133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838200" y="533400"/>
            <a:ext cx="2743200" cy="762000"/>
          </a:xfrm>
          <a:custGeom>
            <a:avLst/>
            <a:gdLst>
              <a:gd name="T0" fmla="*/ 146491 w 1367"/>
              <a:gd name="T1" fmla="*/ 33705 h 1786"/>
              <a:gd name="T2" fmla="*/ 92310 w 1367"/>
              <a:gd name="T3" fmla="*/ 84050 h 1786"/>
              <a:gd name="T4" fmla="*/ 28094 w 1367"/>
              <a:gd name="T5" fmla="*/ 165114 h 1786"/>
              <a:gd name="T6" fmla="*/ 2007 w 1367"/>
              <a:gd name="T7" fmla="*/ 286283 h 1786"/>
              <a:gd name="T8" fmla="*/ 40135 w 1367"/>
              <a:gd name="T9" fmla="*/ 355828 h 1786"/>
              <a:gd name="T10" fmla="*/ 78262 w 1367"/>
              <a:gd name="T11" fmla="*/ 394653 h 1786"/>
              <a:gd name="T12" fmla="*/ 136458 w 1367"/>
              <a:gd name="T13" fmla="*/ 430918 h 1786"/>
              <a:gd name="T14" fmla="*/ 170572 w 1367"/>
              <a:gd name="T15" fmla="*/ 448838 h 1786"/>
              <a:gd name="T16" fmla="*/ 206693 w 1367"/>
              <a:gd name="T17" fmla="*/ 465477 h 1786"/>
              <a:gd name="T18" fmla="*/ 248835 w 1367"/>
              <a:gd name="T19" fmla="*/ 481263 h 1786"/>
              <a:gd name="T20" fmla="*/ 292983 w 1367"/>
              <a:gd name="T21" fmla="*/ 497049 h 1786"/>
              <a:gd name="T22" fmla="*/ 343151 w 1367"/>
              <a:gd name="T23" fmla="*/ 512409 h 1786"/>
              <a:gd name="T24" fmla="*/ 433454 w 1367"/>
              <a:gd name="T25" fmla="*/ 535448 h 1786"/>
              <a:gd name="T26" fmla="*/ 559878 w 1367"/>
              <a:gd name="T27" fmla="*/ 560620 h 1786"/>
              <a:gd name="T28" fmla="*/ 604026 w 1367"/>
              <a:gd name="T29" fmla="*/ 568727 h 1786"/>
              <a:gd name="T30" fmla="*/ 638140 w 1367"/>
              <a:gd name="T31" fmla="*/ 573847 h 1786"/>
              <a:gd name="T32" fmla="*/ 674261 w 1367"/>
              <a:gd name="T33" fmla="*/ 579393 h 1786"/>
              <a:gd name="T34" fmla="*/ 714396 w 1367"/>
              <a:gd name="T35" fmla="*/ 584940 h 1786"/>
              <a:gd name="T36" fmla="*/ 750517 w 1367"/>
              <a:gd name="T37" fmla="*/ 589633 h 1786"/>
              <a:gd name="T38" fmla="*/ 830786 w 1367"/>
              <a:gd name="T39" fmla="*/ 599019 h 1786"/>
              <a:gd name="T40" fmla="*/ 915069 w 1367"/>
              <a:gd name="T41" fmla="*/ 607979 h 1786"/>
              <a:gd name="T42" fmla="*/ 1003365 w 1367"/>
              <a:gd name="T43" fmla="*/ 615658 h 1786"/>
              <a:gd name="T44" fmla="*/ 1097681 w 1367"/>
              <a:gd name="T45" fmla="*/ 622485 h 1786"/>
              <a:gd name="T46" fmla="*/ 1196011 w 1367"/>
              <a:gd name="T47" fmla="*/ 628458 h 1786"/>
              <a:gd name="T48" fmla="*/ 1296348 w 1367"/>
              <a:gd name="T49" fmla="*/ 634005 h 1786"/>
              <a:gd name="T50" fmla="*/ 1515081 w 1367"/>
              <a:gd name="T51" fmla="*/ 641684 h 1786"/>
              <a:gd name="T52" fmla="*/ 1834151 w 1367"/>
              <a:gd name="T53" fmla="*/ 645951 h 1786"/>
              <a:gd name="T54" fmla="*/ 2743200 w 1367"/>
              <a:gd name="T55" fmla="*/ 501316 h 1786"/>
              <a:gd name="T56" fmla="*/ 1882313 w 1367"/>
              <a:gd name="T57" fmla="*/ 333642 h 1786"/>
              <a:gd name="T58" fmla="*/ 1545182 w 1367"/>
              <a:gd name="T59" fmla="*/ 324682 h 1786"/>
              <a:gd name="T60" fmla="*/ 1244173 w 1367"/>
              <a:gd name="T61" fmla="*/ 314869 h 1786"/>
              <a:gd name="T62" fmla="*/ 1111729 w 1367"/>
              <a:gd name="T63" fmla="*/ 308896 h 1786"/>
              <a:gd name="T64" fmla="*/ 985304 w 1367"/>
              <a:gd name="T65" fmla="*/ 302496 h 1786"/>
              <a:gd name="T66" fmla="*/ 870921 w 1367"/>
              <a:gd name="T67" fmla="*/ 294816 h 1786"/>
              <a:gd name="T68" fmla="*/ 764564 w 1367"/>
              <a:gd name="T69" fmla="*/ 286283 h 1786"/>
              <a:gd name="T70" fmla="*/ 666234 w 1367"/>
              <a:gd name="T71" fmla="*/ 276470 h 1786"/>
              <a:gd name="T72" fmla="*/ 622086 w 1367"/>
              <a:gd name="T73" fmla="*/ 270497 h 1786"/>
              <a:gd name="T74" fmla="*/ 579945 w 1367"/>
              <a:gd name="T75" fmla="*/ 264951 h 1786"/>
              <a:gd name="T76" fmla="*/ 539810 w 1367"/>
              <a:gd name="T77" fmla="*/ 258551 h 1786"/>
              <a:gd name="T78" fmla="*/ 433454 w 1367"/>
              <a:gd name="T79" fmla="*/ 236792 h 1786"/>
              <a:gd name="T80" fmla="*/ 371245 w 1367"/>
              <a:gd name="T81" fmla="*/ 219726 h 1786"/>
              <a:gd name="T82" fmla="*/ 321077 w 1367"/>
              <a:gd name="T83" fmla="*/ 200100 h 1786"/>
              <a:gd name="T84" fmla="*/ 266895 w 1367"/>
              <a:gd name="T85" fmla="*/ 170661 h 1786"/>
              <a:gd name="T86" fmla="*/ 198666 w 1367"/>
              <a:gd name="T87" fmla="*/ 95997 h 1786"/>
              <a:gd name="T88" fmla="*/ 190639 w 1367"/>
              <a:gd name="T89" fmla="*/ 0 h 178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7"/>
              <a:gd name="T136" fmla="*/ 0 h 1786"/>
              <a:gd name="T137" fmla="*/ 1367 w 1367"/>
              <a:gd name="T138" fmla="*/ 1786 h 178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7" h="1786">
                <a:moveTo>
                  <a:pt x="95" y="0"/>
                </a:moveTo>
                <a:lnTo>
                  <a:pt x="85" y="39"/>
                </a:lnTo>
                <a:lnTo>
                  <a:pt x="73" y="79"/>
                </a:lnTo>
                <a:lnTo>
                  <a:pt x="64" y="119"/>
                </a:lnTo>
                <a:lnTo>
                  <a:pt x="55" y="159"/>
                </a:lnTo>
                <a:lnTo>
                  <a:pt x="46" y="197"/>
                </a:lnTo>
                <a:lnTo>
                  <a:pt x="38" y="235"/>
                </a:lnTo>
                <a:lnTo>
                  <a:pt x="25" y="312"/>
                </a:lnTo>
                <a:lnTo>
                  <a:pt x="14" y="387"/>
                </a:lnTo>
                <a:lnTo>
                  <a:pt x="7" y="461"/>
                </a:lnTo>
                <a:lnTo>
                  <a:pt x="0" y="603"/>
                </a:lnTo>
                <a:lnTo>
                  <a:pt x="1" y="671"/>
                </a:lnTo>
                <a:lnTo>
                  <a:pt x="7" y="738"/>
                </a:lnTo>
                <a:lnTo>
                  <a:pt x="14" y="802"/>
                </a:lnTo>
                <a:lnTo>
                  <a:pt x="20" y="834"/>
                </a:lnTo>
                <a:lnTo>
                  <a:pt x="25" y="864"/>
                </a:lnTo>
                <a:lnTo>
                  <a:pt x="31" y="895"/>
                </a:lnTo>
                <a:lnTo>
                  <a:pt x="39" y="925"/>
                </a:lnTo>
                <a:lnTo>
                  <a:pt x="48" y="954"/>
                </a:lnTo>
                <a:lnTo>
                  <a:pt x="57" y="982"/>
                </a:lnTo>
                <a:lnTo>
                  <a:pt x="68" y="1010"/>
                </a:lnTo>
                <a:lnTo>
                  <a:pt x="73" y="1025"/>
                </a:lnTo>
                <a:lnTo>
                  <a:pt x="78" y="1037"/>
                </a:lnTo>
                <a:lnTo>
                  <a:pt x="85" y="1052"/>
                </a:lnTo>
                <a:lnTo>
                  <a:pt x="90" y="1064"/>
                </a:lnTo>
                <a:lnTo>
                  <a:pt x="97" y="1077"/>
                </a:lnTo>
                <a:lnTo>
                  <a:pt x="103" y="1091"/>
                </a:lnTo>
                <a:lnTo>
                  <a:pt x="110" y="1104"/>
                </a:lnTo>
                <a:lnTo>
                  <a:pt x="116" y="1117"/>
                </a:lnTo>
                <a:lnTo>
                  <a:pt x="124" y="1128"/>
                </a:lnTo>
                <a:lnTo>
                  <a:pt x="130" y="1141"/>
                </a:lnTo>
                <a:lnTo>
                  <a:pt x="138" y="1154"/>
                </a:lnTo>
                <a:lnTo>
                  <a:pt x="146" y="1165"/>
                </a:lnTo>
                <a:lnTo>
                  <a:pt x="154" y="1177"/>
                </a:lnTo>
                <a:lnTo>
                  <a:pt x="163" y="1189"/>
                </a:lnTo>
                <a:lnTo>
                  <a:pt x="171" y="1201"/>
                </a:lnTo>
                <a:lnTo>
                  <a:pt x="180" y="1212"/>
                </a:lnTo>
                <a:lnTo>
                  <a:pt x="198" y="1233"/>
                </a:lnTo>
                <a:lnTo>
                  <a:pt x="216" y="1255"/>
                </a:lnTo>
                <a:lnTo>
                  <a:pt x="236" y="1276"/>
                </a:lnTo>
                <a:lnTo>
                  <a:pt x="257" y="1296"/>
                </a:lnTo>
                <a:lnTo>
                  <a:pt x="279" y="1314"/>
                </a:lnTo>
                <a:lnTo>
                  <a:pt x="289" y="1323"/>
                </a:lnTo>
                <a:lnTo>
                  <a:pt x="296" y="1327"/>
                </a:lnTo>
                <a:lnTo>
                  <a:pt x="301" y="1333"/>
                </a:lnTo>
                <a:lnTo>
                  <a:pt x="308" y="1337"/>
                </a:lnTo>
                <a:lnTo>
                  <a:pt x="313" y="1341"/>
                </a:lnTo>
                <a:lnTo>
                  <a:pt x="318" y="1345"/>
                </a:lnTo>
                <a:lnTo>
                  <a:pt x="325" y="1350"/>
                </a:lnTo>
                <a:lnTo>
                  <a:pt x="331" y="1354"/>
                </a:lnTo>
                <a:lnTo>
                  <a:pt x="336" y="1358"/>
                </a:lnTo>
                <a:lnTo>
                  <a:pt x="343" y="1363"/>
                </a:lnTo>
                <a:lnTo>
                  <a:pt x="349" y="1367"/>
                </a:lnTo>
                <a:lnTo>
                  <a:pt x="356" y="1371"/>
                </a:lnTo>
                <a:lnTo>
                  <a:pt x="361" y="1374"/>
                </a:lnTo>
                <a:lnTo>
                  <a:pt x="368" y="1378"/>
                </a:lnTo>
                <a:lnTo>
                  <a:pt x="374" y="1382"/>
                </a:lnTo>
                <a:lnTo>
                  <a:pt x="387" y="1389"/>
                </a:lnTo>
                <a:lnTo>
                  <a:pt x="401" y="1397"/>
                </a:lnTo>
                <a:lnTo>
                  <a:pt x="414" y="1404"/>
                </a:lnTo>
                <a:lnTo>
                  <a:pt x="429" y="1411"/>
                </a:lnTo>
                <a:lnTo>
                  <a:pt x="442" y="1418"/>
                </a:lnTo>
                <a:lnTo>
                  <a:pt x="456" y="1425"/>
                </a:lnTo>
                <a:lnTo>
                  <a:pt x="471" y="1431"/>
                </a:lnTo>
                <a:lnTo>
                  <a:pt x="486" y="1436"/>
                </a:lnTo>
                <a:lnTo>
                  <a:pt x="500" y="1443"/>
                </a:lnTo>
                <a:lnTo>
                  <a:pt x="516" y="1449"/>
                </a:lnTo>
                <a:lnTo>
                  <a:pt x="532" y="1455"/>
                </a:lnTo>
                <a:lnTo>
                  <a:pt x="547" y="1459"/>
                </a:lnTo>
                <a:lnTo>
                  <a:pt x="563" y="1465"/>
                </a:lnTo>
                <a:lnTo>
                  <a:pt x="579" y="1469"/>
                </a:lnTo>
                <a:lnTo>
                  <a:pt x="596" y="1473"/>
                </a:lnTo>
                <a:lnTo>
                  <a:pt x="613" y="1478"/>
                </a:lnTo>
                <a:lnTo>
                  <a:pt x="629" y="1482"/>
                </a:lnTo>
                <a:lnTo>
                  <a:pt x="646" y="1486"/>
                </a:lnTo>
                <a:lnTo>
                  <a:pt x="682" y="1493"/>
                </a:lnTo>
                <a:lnTo>
                  <a:pt x="718" y="1499"/>
                </a:lnTo>
                <a:lnTo>
                  <a:pt x="755" y="1504"/>
                </a:lnTo>
                <a:lnTo>
                  <a:pt x="792" y="1507"/>
                </a:lnTo>
                <a:lnTo>
                  <a:pt x="833" y="1512"/>
                </a:lnTo>
                <a:lnTo>
                  <a:pt x="914" y="1514"/>
                </a:lnTo>
                <a:lnTo>
                  <a:pt x="1000" y="1513"/>
                </a:lnTo>
                <a:lnTo>
                  <a:pt x="1000" y="1786"/>
                </a:lnTo>
                <a:lnTo>
                  <a:pt x="1367" y="1175"/>
                </a:lnTo>
                <a:lnTo>
                  <a:pt x="1000" y="582"/>
                </a:lnTo>
                <a:lnTo>
                  <a:pt x="1000" y="789"/>
                </a:lnTo>
                <a:lnTo>
                  <a:pt x="938" y="782"/>
                </a:lnTo>
                <a:lnTo>
                  <a:pt x="880" y="775"/>
                </a:lnTo>
                <a:lnTo>
                  <a:pt x="824" y="768"/>
                </a:lnTo>
                <a:lnTo>
                  <a:pt x="770" y="761"/>
                </a:lnTo>
                <a:lnTo>
                  <a:pt x="718" y="753"/>
                </a:lnTo>
                <a:lnTo>
                  <a:pt x="667" y="746"/>
                </a:lnTo>
                <a:lnTo>
                  <a:pt x="620" y="738"/>
                </a:lnTo>
                <a:lnTo>
                  <a:pt x="598" y="734"/>
                </a:lnTo>
                <a:lnTo>
                  <a:pt x="575" y="729"/>
                </a:lnTo>
                <a:lnTo>
                  <a:pt x="554" y="724"/>
                </a:lnTo>
                <a:lnTo>
                  <a:pt x="532" y="719"/>
                </a:lnTo>
                <a:lnTo>
                  <a:pt x="511" y="714"/>
                </a:lnTo>
                <a:lnTo>
                  <a:pt x="491" y="709"/>
                </a:lnTo>
                <a:lnTo>
                  <a:pt x="472" y="704"/>
                </a:lnTo>
                <a:lnTo>
                  <a:pt x="452" y="697"/>
                </a:lnTo>
                <a:lnTo>
                  <a:pt x="434" y="691"/>
                </a:lnTo>
                <a:lnTo>
                  <a:pt x="416" y="685"/>
                </a:lnTo>
                <a:lnTo>
                  <a:pt x="398" y="678"/>
                </a:lnTo>
                <a:lnTo>
                  <a:pt x="381" y="671"/>
                </a:lnTo>
                <a:lnTo>
                  <a:pt x="365" y="664"/>
                </a:lnTo>
                <a:lnTo>
                  <a:pt x="348" y="655"/>
                </a:lnTo>
                <a:lnTo>
                  <a:pt x="332" y="648"/>
                </a:lnTo>
                <a:lnTo>
                  <a:pt x="325" y="643"/>
                </a:lnTo>
                <a:lnTo>
                  <a:pt x="318" y="640"/>
                </a:lnTo>
                <a:lnTo>
                  <a:pt x="310" y="634"/>
                </a:lnTo>
                <a:lnTo>
                  <a:pt x="304" y="630"/>
                </a:lnTo>
                <a:lnTo>
                  <a:pt x="296" y="626"/>
                </a:lnTo>
                <a:lnTo>
                  <a:pt x="289" y="621"/>
                </a:lnTo>
                <a:lnTo>
                  <a:pt x="283" y="616"/>
                </a:lnTo>
                <a:lnTo>
                  <a:pt x="275" y="611"/>
                </a:lnTo>
                <a:lnTo>
                  <a:pt x="269" y="606"/>
                </a:lnTo>
                <a:lnTo>
                  <a:pt x="263" y="602"/>
                </a:lnTo>
                <a:lnTo>
                  <a:pt x="239" y="579"/>
                </a:lnTo>
                <a:lnTo>
                  <a:pt x="216" y="555"/>
                </a:lnTo>
                <a:lnTo>
                  <a:pt x="205" y="542"/>
                </a:lnTo>
                <a:lnTo>
                  <a:pt x="196" y="529"/>
                </a:lnTo>
                <a:lnTo>
                  <a:pt x="185" y="515"/>
                </a:lnTo>
                <a:lnTo>
                  <a:pt x="176" y="499"/>
                </a:lnTo>
                <a:lnTo>
                  <a:pt x="168" y="485"/>
                </a:lnTo>
                <a:lnTo>
                  <a:pt x="160" y="469"/>
                </a:lnTo>
                <a:lnTo>
                  <a:pt x="153" y="452"/>
                </a:lnTo>
                <a:lnTo>
                  <a:pt x="145" y="435"/>
                </a:lnTo>
                <a:lnTo>
                  <a:pt x="133" y="400"/>
                </a:lnTo>
                <a:lnTo>
                  <a:pt x="121" y="360"/>
                </a:lnTo>
                <a:lnTo>
                  <a:pt x="112" y="319"/>
                </a:lnTo>
                <a:lnTo>
                  <a:pt x="99" y="225"/>
                </a:lnTo>
                <a:lnTo>
                  <a:pt x="94" y="120"/>
                </a:lnTo>
                <a:lnTo>
                  <a:pt x="95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9900CC"/>
                </a:solidFill>
                <a:latin typeface="Garamond" pitchFamily="18" charset="0"/>
              </a:rPr>
              <a:t>La serie può essere costituita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1200"/>
            <a:ext cx="7632700" cy="4114800"/>
          </a:xfrm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it-IT" sz="3600" smtClean="0">
                <a:latin typeface="Garamond" pitchFamily="18" charset="0"/>
              </a:rPr>
              <a:t>a livello di </a:t>
            </a:r>
            <a:r>
              <a:rPr lang="it-IT" sz="3600" b="1" smtClean="0">
                <a:solidFill>
                  <a:srgbClr val="9900CC"/>
                </a:solidFill>
                <a:latin typeface="Garamond" pitchFamily="18" charset="0"/>
              </a:rPr>
              <a:t>titolo</a:t>
            </a:r>
            <a:r>
              <a:rPr lang="it-IT" sz="3600" smtClean="0">
                <a:latin typeface="Garamond" pitchFamily="18" charset="0"/>
              </a:rPr>
              <a:t> (ad esempio, la serie dei fascicoli personali dei dipendenti che si incardina nel titolo III Risorse umane) </a:t>
            </a:r>
          </a:p>
          <a:p>
            <a:pPr eaLnBrk="1" hangingPunct="1"/>
            <a:r>
              <a:rPr lang="it-IT" sz="3600" smtClean="0">
                <a:latin typeface="Garamond" pitchFamily="18" charset="0"/>
              </a:rPr>
              <a:t>a livello di </a:t>
            </a:r>
            <a:r>
              <a:rPr lang="it-IT" sz="3600" b="1" smtClean="0">
                <a:solidFill>
                  <a:srgbClr val="9900CC"/>
                </a:solidFill>
                <a:latin typeface="Garamond" pitchFamily="18" charset="0"/>
              </a:rPr>
              <a:t>classe</a:t>
            </a:r>
            <a:r>
              <a:rPr lang="it-IT" sz="3600" smtClean="0">
                <a:latin typeface="Garamond" pitchFamily="18" charset="0"/>
              </a:rPr>
              <a:t> (ad esempio, la serie dei fascicoli dei soggetti a TSO nel titolo X classe 2). 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619250" y="685800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692275" y="7029450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79388" y="1989138"/>
            <a:ext cx="1295400" cy="792162"/>
          </a:xfrm>
          <a:custGeom>
            <a:avLst/>
            <a:gdLst>
              <a:gd name="T0" fmla="*/ 58266006 w 21600"/>
              <a:gd name="T1" fmla="*/ 0 h 21600"/>
              <a:gd name="T2" fmla="*/ 0 w 21600"/>
              <a:gd name="T3" fmla="*/ 14525940 h 21600"/>
              <a:gd name="T4" fmla="*/ 58266006 w 21600"/>
              <a:gd name="T5" fmla="*/ 29051880 h 21600"/>
              <a:gd name="T6" fmla="*/ 77688019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79388" y="4292600"/>
            <a:ext cx="1295400" cy="792163"/>
          </a:xfrm>
          <a:custGeom>
            <a:avLst/>
            <a:gdLst>
              <a:gd name="T0" fmla="*/ 58266006 w 21600"/>
              <a:gd name="T1" fmla="*/ 0 h 21600"/>
              <a:gd name="T2" fmla="*/ 0 w 21600"/>
              <a:gd name="T3" fmla="*/ 14525995 h 21600"/>
              <a:gd name="T4" fmla="*/ 58266006 w 21600"/>
              <a:gd name="T5" fmla="*/ 29051953 h 21600"/>
              <a:gd name="T6" fmla="*/ 77688019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847013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6000" b="1" smtClean="0">
                <a:solidFill>
                  <a:srgbClr val="CC0000"/>
                </a:solidFill>
                <a:latin typeface="Garamond" pitchFamily="18" charset="0"/>
              </a:rPr>
              <a:t>REPERTORIO </a:t>
            </a:r>
            <a:r>
              <a:rPr lang="it-IT" sz="3200" b="1" smtClean="0">
                <a:solidFill>
                  <a:srgbClr val="CC0000"/>
                </a:solidFill>
                <a:latin typeface="Garamond" pitchFamily="18" charset="0"/>
              </a:rPr>
              <a:t>1/2/3/4/5/6/7/8/9/10/11/12/13/14/15/16</a:t>
            </a:r>
            <a:r>
              <a:rPr lang="it-IT" sz="3200" b="1" smtClean="0">
                <a:solidFill>
                  <a:srgbClr val="66CCFF"/>
                </a:solidFill>
                <a:latin typeface="Garamond" pitchFamily="18" charset="0"/>
              </a:rPr>
              <a:t> </a:t>
            </a:r>
            <a:r>
              <a:rPr lang="it-IT" sz="3200" smtClean="0"/>
              <a:t>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824413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CC3300"/>
                </a:solidFill>
                <a:latin typeface="Garamond" pitchFamily="18" charset="0"/>
              </a:rPr>
              <a:t>Aggregazione (serie) di documenti identici</a:t>
            </a:r>
            <a:r>
              <a:rPr lang="it-IT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-  per forma (tipologia di atto)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mtClean="0">
                <a:latin typeface="Garamond" pitchFamily="18" charset="0"/>
              </a:rPr>
              <a:t>per provenienza (prodotti dallo stesso ufficio)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mtClean="0">
                <a:latin typeface="Garamond" pitchFamily="18" charset="0"/>
              </a:rPr>
              <a:t>(ma differenti per contenuto)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che vengono disposti in </a:t>
            </a:r>
            <a:r>
              <a:rPr lang="it-IT" b="1" smtClean="0">
                <a:latin typeface="Garamond" pitchFamily="18" charset="0"/>
              </a:rPr>
              <a:t>sequenza cronologica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che dalla sequenza cronologica derivano un numero (di repertorio) identificativo progressivo con valenza probatoria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1/2/3/4/5/6/7/8/9/10/11/12/13/14/15/16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777875"/>
          </a:xfrm>
          <a:solidFill>
            <a:srgbClr val="FDEE91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800000"/>
                </a:solidFill>
                <a:latin typeface="Garamond" pitchFamily="18" charset="0"/>
              </a:rPr>
              <a:t>Caratteristiche del repertorio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784725"/>
          </a:xfrm>
        </p:spPr>
        <p:txBody>
          <a:bodyPr/>
          <a:lstStyle/>
          <a:p>
            <a:pPr eaLnBrk="1" hangingPunct="1"/>
            <a:r>
              <a:rPr lang="it-IT" sz="3000" smtClean="0"/>
              <a:t>Può essere una </a:t>
            </a:r>
            <a:r>
              <a:rPr lang="it-IT" sz="3000" b="1" smtClean="0">
                <a:solidFill>
                  <a:srgbClr val="CC0000"/>
                </a:solidFill>
              </a:rPr>
              <a:t>forma differente di registrazione</a:t>
            </a:r>
            <a:r>
              <a:rPr lang="it-IT" sz="3000" smtClean="0"/>
              <a:t>, parallela al registro di protocollo</a:t>
            </a:r>
          </a:p>
          <a:p>
            <a:pPr eaLnBrk="1" hangingPunct="1"/>
            <a:r>
              <a:rPr lang="it-IT" sz="3000" smtClean="0"/>
              <a:t>Può essere una </a:t>
            </a:r>
            <a:r>
              <a:rPr lang="it-IT" sz="3000" b="1" smtClean="0">
                <a:solidFill>
                  <a:srgbClr val="CC0000"/>
                </a:solidFill>
              </a:rPr>
              <a:t>forma di organizzazione</a:t>
            </a:r>
            <a:r>
              <a:rPr lang="it-IT" sz="3000" smtClean="0"/>
              <a:t> e di ordinamento dei documenti su base cronologica</a:t>
            </a:r>
          </a:p>
          <a:p>
            <a:pPr lvl="1" eaLnBrk="1" hangingPunct="1"/>
            <a:r>
              <a:rPr lang="it-IT" sz="2600" b="1" smtClean="0">
                <a:solidFill>
                  <a:srgbClr val="CC0000"/>
                </a:solidFill>
              </a:rPr>
              <a:t>NB</a:t>
            </a:r>
            <a:r>
              <a:rPr lang="it-IT" sz="2600" smtClean="0"/>
              <a:t>: i documenti che compongono il repertorio hanno classifiche differenti in riferimento al contenuto informativo</a:t>
            </a:r>
          </a:p>
          <a:p>
            <a:pPr eaLnBrk="1" hangingPunct="1"/>
            <a:r>
              <a:rPr lang="it-IT" sz="3000" smtClean="0"/>
              <a:t>Nel suo complesso non può essere classificato perché è un’aggregazione di documenti e non un singolo documento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La fascicolazione è essenziale </a:t>
            </a:r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4000500" y="1214438"/>
            <a:ext cx="4857750" cy="485775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it-IT" smtClean="0"/>
              <a:t>Anche ai fini della conservazione a lungo termine degli documenti digitali e degli archivi ibridi &gt; concetto di </a:t>
            </a:r>
            <a:r>
              <a:rPr lang="it-IT" b="1" smtClean="0"/>
              <a:t>contesto archivistico </a:t>
            </a:r>
            <a:r>
              <a:rPr lang="it-IT" smtClean="0"/>
              <a:t>e di posizione logica del singolo documento all’interno del sistema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GBD fascicolo nel sistema</a:t>
            </a:r>
          </a:p>
        </p:txBody>
      </p:sp>
      <p:pic>
        <p:nvPicPr>
          <p:cNvPr id="30725" name="Immagine 4" descr="201205181220130_data-warehou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39290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EAEAEA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>
                <a:solidFill>
                  <a:srgbClr val="A50021"/>
                </a:solidFill>
                <a:latin typeface="Garamond" pitchFamily="18" charset="0"/>
              </a:rPr>
              <a:t>Numero di protocollo</a:t>
            </a:r>
            <a:r>
              <a:rPr lang="it-IT" sz="4000" dirty="0" smtClean="0">
                <a:latin typeface="Garamond" pitchFamily="18" charset="0"/>
              </a:rPr>
              <a:t/>
            </a:r>
            <a:br>
              <a:rPr lang="it-IT" sz="4000" dirty="0" smtClean="0">
                <a:latin typeface="Garamond" pitchFamily="18" charset="0"/>
              </a:rPr>
            </a:br>
            <a:r>
              <a:rPr lang="it-IT" sz="3600" dirty="0" smtClean="0">
                <a:latin typeface="Garamond" pitchFamily="18" charset="0"/>
              </a:rPr>
              <a:t>(art. 57 TUDA)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91512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   </a:t>
            </a:r>
            <a:r>
              <a:rPr lang="it-IT" sz="3600" dirty="0" smtClean="0">
                <a:latin typeface="Garamond" pitchFamily="18" charset="0"/>
              </a:rPr>
              <a:t>«Il numero di protocollo è progressivo e costituito da almeno sette cifre numeriche. La numerazione è rinnovata ogni anno»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3600" dirty="0" smtClean="0">
                <a:latin typeface="Garamond" pitchFamily="18" charset="0"/>
              </a:rPr>
              <a:t>Come si cita un documento di una pubblica amministrazione?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3600" b="1" dirty="0" smtClean="0">
                <a:solidFill>
                  <a:srgbClr val="9933FF"/>
                </a:solidFill>
                <a:latin typeface="Garamond" pitchFamily="18" charset="0"/>
              </a:rPr>
              <a:t>                                      </a:t>
            </a:r>
            <a:r>
              <a:rPr lang="it-IT" sz="3600" b="1" dirty="0" err="1" smtClean="0">
                <a:solidFill>
                  <a:srgbClr val="A50021"/>
                </a:solidFill>
                <a:latin typeface="Garamond" pitchFamily="18" charset="0"/>
              </a:rPr>
              <a:t>Prot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. 0327452/2014</a:t>
            </a:r>
            <a:r>
              <a:rPr lang="it-IT" sz="3600" b="1" dirty="0" smtClean="0">
                <a:solidFill>
                  <a:srgbClr val="9933FF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9286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Contesto archivistico</a:t>
            </a: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Costituzione delle </a:t>
            </a:r>
            <a:r>
              <a:rPr lang="it-IT" b="1" smtClean="0">
                <a:solidFill>
                  <a:srgbClr val="002060"/>
                </a:solidFill>
              </a:rPr>
              <a:t>aggregazioni stabili </a:t>
            </a:r>
            <a:r>
              <a:rPr lang="it-IT" smtClean="0"/>
              <a:t>che indicano il contesto originario, messo in discussione dai documentalisti e reso instabile dal Web interattivo e dal riuso</a:t>
            </a:r>
          </a:p>
          <a:p>
            <a:pPr eaLnBrk="1" hangingPunct="1"/>
            <a:r>
              <a:rPr lang="it-IT" smtClean="0"/>
              <a:t>Ma fattore ineludibile per determinare l’</a:t>
            </a:r>
            <a:r>
              <a:rPr lang="it-IT" b="1" smtClean="0"/>
              <a:t>autenticità</a:t>
            </a:r>
            <a:r>
              <a:rPr lang="it-IT" smtClean="0"/>
              <a:t> e </a:t>
            </a:r>
            <a:r>
              <a:rPr lang="it-IT" b="1" smtClean="0"/>
              <a:t>affidabilità</a:t>
            </a:r>
            <a:r>
              <a:rPr lang="it-IT" smtClean="0"/>
              <a:t> del singolo documento e delle informazioni in esso contenute</a:t>
            </a:r>
          </a:p>
          <a:p>
            <a:pPr eaLnBrk="1" hangingPunct="1"/>
            <a:endParaRPr 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GBD fascicolo nel sistema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solidFill>
            <a:srgbClr val="FCF37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smtClean="0">
                <a:solidFill>
                  <a:srgbClr val="CC0000"/>
                </a:solidFill>
              </a:rPr>
              <a:t>Si rivela fondamentale </a:t>
            </a:r>
            <a:br>
              <a:rPr lang="it-IT" sz="4000" b="1" smtClean="0">
                <a:solidFill>
                  <a:srgbClr val="CC0000"/>
                </a:solidFill>
              </a:rPr>
            </a:br>
            <a:r>
              <a:rPr lang="it-IT" sz="4000" b="1" smtClean="0">
                <a:solidFill>
                  <a:srgbClr val="CC0000"/>
                </a:solidFill>
              </a:rPr>
              <a:t>il censimento dei procedimenti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nome del procedimento ed eventuale codice identificativo interno all’ente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normativa di riferimento (leggi e regolamenti)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fasi del procedimento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tipi di documenti prodotti in ciascuna fase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UOR responsabile del procedimento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UOR coinvolte (e a che titolo) nel procedimento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modalità di organizzazione del fascicolo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UOR responsabile della costituzione e conservazione del fascicolo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tempi di conservazione di ciascun documento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it-IT" dirty="0" smtClean="0"/>
              <a:t>Qualche domanda?</a:t>
            </a:r>
            <a:endParaRPr lang="it-IT" dirty="0"/>
          </a:p>
        </p:txBody>
      </p:sp>
      <p:pic>
        <p:nvPicPr>
          <p:cNvPr id="4" name="Segnaposto contenuto 3" descr="problema-complesso-208069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686" y="1436113"/>
            <a:ext cx="5085786" cy="5020138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14282" y="1600200"/>
            <a:ext cx="4000528" cy="4972072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Allora, buon lavoro!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  <a:solidFill>
            <a:srgbClr val="FFDA3F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concettualmente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714488"/>
            <a:ext cx="8472518" cy="4738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3600" dirty="0" smtClean="0">
                <a:latin typeface="Garamond" pitchFamily="18" charset="0"/>
              </a:rPr>
              <a:t>registrazione a protocollo </a:t>
            </a:r>
          </a:p>
          <a:p>
            <a:pPr marL="756000" indent="-396000" eaLnBrk="1" hangingPunct="1">
              <a:lnSpc>
                <a:spcPct val="90000"/>
              </a:lnSpc>
              <a:buFontTx/>
              <a:buNone/>
            </a:pPr>
            <a:r>
              <a:rPr lang="it-IT" sz="3600" dirty="0" smtClean="0">
                <a:latin typeface="Garamond" pitchFamily="18" charset="0"/>
              </a:rPr>
              <a:t>= atto di “nascita” del documento all’interno del sistema</a:t>
            </a:r>
          </a:p>
          <a:p>
            <a:pPr marL="756000" indent="-396000" eaLnBrk="1" hangingPunct="1">
              <a:lnSpc>
                <a:spcPct val="90000"/>
              </a:lnSpc>
              <a:buFontTx/>
              <a:buNone/>
            </a:pPr>
            <a:endParaRPr lang="it-IT" sz="3600" dirty="0" smtClean="0"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600" dirty="0" smtClean="0">
                <a:latin typeface="Garamond" pitchFamily="18" charset="0"/>
              </a:rPr>
              <a:t> numero di protocollo </a:t>
            </a:r>
          </a:p>
          <a:p>
            <a:pPr indent="-1188000" eaLnBrk="1" hangingPunct="1">
              <a:lnSpc>
                <a:spcPct val="90000"/>
              </a:lnSpc>
              <a:buFontTx/>
              <a:buNone/>
            </a:pPr>
            <a:r>
              <a:rPr lang="it-IT" sz="3600" dirty="0" smtClean="0">
                <a:latin typeface="Garamond" pitchFamily="18" charset="0"/>
              </a:rPr>
              <a:t>    = nome di battesimo: identificativo univoco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it-IT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  <a:solidFill>
            <a:srgbClr val="FAFAA4"/>
          </a:solidFill>
        </p:spPr>
        <p:txBody>
          <a:bodyPr/>
          <a:lstStyle/>
          <a:p>
            <a:pPr eaLnBrk="1" hangingPunct="1"/>
            <a:r>
              <a:rPr lang="it-IT" sz="4800" b="1" smtClean="0">
                <a:solidFill>
                  <a:srgbClr val="A50021"/>
                </a:solidFill>
                <a:latin typeface="Garamond" pitchFamily="18" charset="0"/>
              </a:rPr>
              <a:t>Art. 55 Segnatura di protocollo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435975" cy="51117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= apposizione o associazione all’originale del documento, in forma permanente e non modificabile, delle informazioni riguardanti il documento stesso. </a:t>
            </a:r>
          </a:p>
          <a:p>
            <a:pPr algn="just" eaLnBrk="1" hangingPunct="1">
              <a:buClr>
                <a:srgbClr val="CC00FF"/>
              </a:buClr>
              <a:buFont typeface="Wingdings" pitchFamily="2" charset="2"/>
              <a:buChar char="Ø"/>
            </a:pPr>
            <a:r>
              <a:rPr lang="it-IT" b="1" dirty="0" smtClean="0">
                <a:latin typeface="Garamond" pitchFamily="18" charset="0"/>
              </a:rPr>
              <a:t>Consente di individuare ciascun documento in modo inequivocabile (logica numerica del digitale, ma non solo)</a:t>
            </a:r>
            <a:r>
              <a:rPr lang="it-IT" dirty="0" smtClean="0">
                <a:latin typeface="Garamond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Informazioni </a:t>
            </a:r>
            <a:r>
              <a:rPr lang="it-IT" b="1" dirty="0" smtClean="0">
                <a:latin typeface="Garamond" pitchFamily="18" charset="0"/>
              </a:rPr>
              <a:t>minime</a:t>
            </a:r>
            <a:r>
              <a:rPr lang="it-IT" dirty="0" smtClean="0">
                <a:latin typeface="Garamond" pitchFamily="18" charset="0"/>
              </a:rPr>
              <a:t> previste: 1) </a:t>
            </a:r>
            <a:r>
              <a:rPr lang="it-IT" dirty="0" err="1" smtClean="0">
                <a:latin typeface="Garamond" pitchFamily="18" charset="0"/>
              </a:rPr>
              <a:t>Num</a:t>
            </a:r>
            <a:r>
              <a:rPr lang="it-IT" dirty="0" smtClean="0">
                <a:latin typeface="Garamond" pitchFamily="18" charset="0"/>
              </a:rPr>
              <a:t>. </a:t>
            </a:r>
            <a:r>
              <a:rPr lang="it-IT" dirty="0" err="1" smtClean="0">
                <a:latin typeface="Garamond" pitchFamily="18" charset="0"/>
              </a:rPr>
              <a:t>prot</a:t>
            </a:r>
            <a:r>
              <a:rPr lang="it-IT" dirty="0" smtClean="0">
                <a:latin typeface="Garamond" pitchFamily="18" charset="0"/>
              </a:rPr>
              <a:t>. 2) data </a:t>
            </a:r>
            <a:r>
              <a:rPr lang="it-IT" dirty="0" err="1" smtClean="0">
                <a:latin typeface="Garamond" pitchFamily="18" charset="0"/>
              </a:rPr>
              <a:t>prot</a:t>
            </a:r>
            <a:r>
              <a:rPr lang="it-IT" dirty="0" smtClean="0">
                <a:latin typeface="Garamond" pitchFamily="18" charset="0"/>
              </a:rPr>
              <a:t>. 3) identificazione dell’area organizzativa</a:t>
            </a:r>
          </a:p>
          <a:p>
            <a:pPr algn="just"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Va effettuata </a:t>
            </a:r>
            <a:r>
              <a:rPr lang="it-IT" b="1" dirty="0" smtClean="0">
                <a:solidFill>
                  <a:srgbClr val="A50021"/>
                </a:solidFill>
                <a:latin typeface="Garamond" pitchFamily="18" charset="0"/>
              </a:rPr>
              <a:t>contestualmente</a:t>
            </a:r>
            <a:r>
              <a:rPr lang="it-IT" dirty="0" smtClean="0">
                <a:latin typeface="Garamond" pitchFamily="18" charset="0"/>
              </a:rPr>
              <a:t> alla protocollazione.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Elementi della segnatura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it-IT" sz="2800" b="1" dirty="0" smtClean="0">
                <a:latin typeface="Garamond" pitchFamily="18" charset="0"/>
                <a:cs typeface="Times New Roman" pitchFamily="18" charset="0"/>
              </a:rPr>
              <a:t>_____________________________________________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AOO . . . . . . . . . . . . . . . . . .   –  Registratura</a:t>
            </a:r>
            <a:endParaRPr lang="it-IT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Anno . . . .    Titolo . . .        Classe . . .      Fascicolo . . 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_____________________________________________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N. . . . . . .                                    giorno mese anno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_____________________________________________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UOR                       CC                          RPA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cs typeface="Times New Roman" pitchFamily="18" charset="0"/>
              </a:rPr>
              <a:t>______________________________________________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it-IT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it-IT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  <a:cs typeface="Times New Roman" pitchFamily="18" charset="0"/>
              </a:rPr>
              <a:t> </a:t>
            </a:r>
            <a:endParaRPr lang="it-IT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800" dirty="0" smtClean="0"/>
          </a:p>
          <a:p>
            <a:pPr algn="just" eaLnBrk="1" hangingPunct="1">
              <a:lnSpc>
                <a:spcPct val="90000"/>
              </a:lnSpc>
              <a:buClr>
                <a:srgbClr val="CC00FF"/>
              </a:buClr>
              <a:buFont typeface="Wingdings" pitchFamily="2" charset="2"/>
              <a:buNone/>
            </a:pPr>
            <a:endParaRPr lang="it-IT" sz="2400" dirty="0" smtClean="0">
              <a:latin typeface="Garamond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667000" y="2667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939784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Dpcm</a:t>
            </a:r>
            <a:r>
              <a:rPr lang="it-IT" sz="3200" dirty="0" smtClean="0"/>
              <a:t> 3 dic. 2013, art. 9 – </a:t>
            </a:r>
            <a:r>
              <a:rPr lang="it-IT" sz="3200" i="1" dirty="0" smtClean="0"/>
              <a:t>Formato </a:t>
            </a:r>
            <a:br>
              <a:rPr lang="it-IT" sz="3200" i="1" dirty="0" smtClean="0"/>
            </a:br>
            <a:r>
              <a:rPr lang="it-IT" sz="3200" i="1" dirty="0" smtClean="0"/>
              <a:t>della segnatura di protocollo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142876" cy="4972072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5720" y="1285860"/>
            <a:ext cx="8643998" cy="53578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it-IT" sz="200" dirty="0" smtClean="0"/>
          </a:p>
          <a:p>
            <a:pPr>
              <a:buNone/>
            </a:pPr>
            <a:r>
              <a:rPr lang="it-IT" sz="3600" dirty="0" smtClean="0"/>
              <a:t>Le informazioni apposte o associate ai </a:t>
            </a:r>
            <a:r>
              <a:rPr lang="it-IT" sz="3600" b="1" dirty="0" smtClean="0"/>
              <a:t>documenti informatici, registrati nel registro di protocollo, negli altri registri </a:t>
            </a:r>
            <a:r>
              <a:rPr lang="it-IT" sz="3600" dirty="0" smtClean="0"/>
              <a:t>di cui all’articolo 53, comma 5, del Testo Unico, nei repertori e negli archivi, nonché negli albi, negli elenchi e in ogni raccolta di dati concernente stati, qualità personali e fatti con le modalità descritte nel manuale di gestione, mediante l’operazione di segnatura di cui all’articolo 55 del Testo Unico che ne garantisce l’identificazione univoca e certa, sono espresse nel seguente formato: </a:t>
            </a:r>
          </a:p>
          <a:p>
            <a:pPr>
              <a:buNone/>
            </a:pPr>
            <a:r>
              <a:rPr lang="it-IT" sz="3600" dirty="0" smtClean="0"/>
              <a:t>a) </a:t>
            </a:r>
            <a:r>
              <a:rPr lang="it-IT" sz="3600" b="1" dirty="0" smtClean="0"/>
              <a:t>codice identificativo dell’amministrazione</a:t>
            </a:r>
            <a:r>
              <a:rPr lang="it-IT" sz="3600" dirty="0" smtClean="0"/>
              <a:t>; </a:t>
            </a:r>
          </a:p>
          <a:p>
            <a:pPr>
              <a:buNone/>
            </a:pPr>
            <a:r>
              <a:rPr lang="it-IT" sz="3600" dirty="0" smtClean="0"/>
              <a:t>b) </a:t>
            </a:r>
            <a:r>
              <a:rPr lang="it-IT" sz="3600" b="1" dirty="0" smtClean="0"/>
              <a:t>codice identificativo dell’area organizzativa omogenea</a:t>
            </a:r>
            <a:r>
              <a:rPr lang="it-IT" sz="3600" dirty="0" smtClean="0"/>
              <a:t>; </a:t>
            </a:r>
          </a:p>
          <a:p>
            <a:pPr>
              <a:buNone/>
            </a:pPr>
            <a:r>
              <a:rPr lang="it-IT" sz="3600" dirty="0" smtClean="0"/>
              <a:t>c) </a:t>
            </a:r>
            <a:r>
              <a:rPr lang="it-IT" sz="3600" b="1" dirty="0" smtClean="0"/>
              <a:t>codice identificativo del registro</a:t>
            </a:r>
            <a:r>
              <a:rPr lang="it-IT" sz="3600" dirty="0" smtClean="0"/>
              <a:t>; </a:t>
            </a:r>
          </a:p>
          <a:p>
            <a:pPr>
              <a:buNone/>
            </a:pPr>
            <a:r>
              <a:rPr lang="it-IT" sz="3600" dirty="0" smtClean="0"/>
              <a:t>d) </a:t>
            </a:r>
            <a:r>
              <a:rPr lang="it-IT" sz="3600" b="1" dirty="0" smtClean="0"/>
              <a:t>data di protocollo </a:t>
            </a:r>
            <a:r>
              <a:rPr lang="it-IT" sz="3600" dirty="0" smtClean="0"/>
              <a:t>secondo il formato individuato in base alle previsioni di cui all’articolo 20, comma 2; </a:t>
            </a:r>
          </a:p>
          <a:p>
            <a:pPr>
              <a:buNone/>
            </a:pPr>
            <a:r>
              <a:rPr lang="it-IT" sz="3600" dirty="0" smtClean="0"/>
              <a:t>e) </a:t>
            </a:r>
            <a:r>
              <a:rPr lang="it-IT" sz="3600" b="1" dirty="0" smtClean="0"/>
              <a:t>progressivo di protocollo </a:t>
            </a:r>
            <a:r>
              <a:rPr lang="it-IT" sz="3600" dirty="0" smtClean="0"/>
              <a:t>secondo il formato specificato all’articolo 57 del Testo unico.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705725" cy="2160588"/>
          </a:xfrm>
        </p:spPr>
        <p:txBody>
          <a:bodyPr/>
          <a:lstStyle/>
          <a:p>
            <a:pPr algn="l" eaLnBrk="1" hangingPunct="1"/>
            <a:r>
              <a:rPr lang="it-IT" dirty="0" smtClean="0"/>
              <a:t>La registrazione di protocollo, la segnatura e l’individuazione delle informazioni necessarie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213100"/>
            <a:ext cx="8435975" cy="2913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4400" dirty="0" smtClean="0"/>
              <a:t>  devono essere effettuate dal sistema </a:t>
            </a:r>
            <a:r>
              <a:rPr lang="it-IT" sz="4400" b="1" dirty="0" smtClean="0">
                <a:solidFill>
                  <a:schemeClr val="accent2">
                    <a:lumMod val="75000"/>
                  </a:schemeClr>
                </a:solidFill>
              </a:rPr>
              <a:t>in unica soluzione</a:t>
            </a:r>
          </a:p>
          <a:p>
            <a:pPr eaLnBrk="1" hangingPunct="1">
              <a:buFontTx/>
              <a:buNone/>
            </a:pPr>
            <a:r>
              <a:rPr lang="it-IT" sz="4400" dirty="0" smtClean="0"/>
              <a:t>   secondo le indicazioni fornite dal </a:t>
            </a:r>
            <a:r>
              <a:rPr lang="it-IT" sz="4400" dirty="0" err="1" smtClean="0"/>
              <a:t>dpcm</a:t>
            </a:r>
            <a:r>
              <a:rPr lang="it-IT" sz="4400" dirty="0" smtClean="0"/>
              <a:t> 3 dic. 2013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5857884" y="5643578"/>
            <a:ext cx="3000396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sz="3000" b="1" dirty="0" smtClean="0"/>
              <a:t>metadati minimi del documento informatico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572164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it-IT" sz="4100" b="1" dirty="0" smtClean="0"/>
              <a:t>Identificativo</a:t>
            </a:r>
            <a:r>
              <a:rPr lang="it-IT" dirty="0" smtClean="0"/>
              <a:t>: </a:t>
            </a:r>
            <a:r>
              <a:rPr lang="it-IT" i="1" dirty="0" smtClean="0"/>
              <a:t>univoco e persistente (sequenza di caratteri alfanumerici associata in modo univoco e permanente al documento informatico in modo da consentirne l’identificazione. </a:t>
            </a:r>
            <a:r>
              <a:rPr lang="it-IT" i="1" dirty="0" err="1" smtClean="0"/>
              <a:t>Dublin</a:t>
            </a:r>
            <a:r>
              <a:rPr lang="it-IT" i="1" dirty="0" smtClean="0"/>
              <a:t> </a:t>
            </a:r>
            <a:r>
              <a:rPr lang="it-IT" i="1" dirty="0" err="1" smtClean="0"/>
              <a:t>Core</a:t>
            </a:r>
            <a:r>
              <a:rPr lang="it-IT" i="1" dirty="0" smtClean="0"/>
              <a:t>: identificare il documento secondo un sistema di identificazione formalmente definito. </a:t>
            </a:r>
            <a:r>
              <a:rPr lang="it-IT" i="1" dirty="0" err="1" smtClean="0"/>
              <a:t>Es</a:t>
            </a:r>
            <a:r>
              <a:rPr lang="it-IT" i="1" dirty="0" smtClean="0"/>
              <a:t>: </a:t>
            </a:r>
            <a:r>
              <a:rPr lang="it-IT" i="1" dirty="0" err="1" smtClean="0"/>
              <a:t>Uniform</a:t>
            </a:r>
            <a:r>
              <a:rPr lang="it-IT" i="1" dirty="0" smtClean="0"/>
              <a:t> </a:t>
            </a:r>
            <a:r>
              <a:rPr lang="it-IT" i="1" dirty="0" err="1" smtClean="0"/>
              <a:t>Resource</a:t>
            </a:r>
            <a:r>
              <a:rPr lang="it-IT" i="1" dirty="0" smtClean="0"/>
              <a:t> </a:t>
            </a:r>
            <a:r>
              <a:rPr lang="it-IT" i="1" dirty="0" err="1" smtClean="0"/>
              <a:t>Identifier</a:t>
            </a:r>
            <a:r>
              <a:rPr lang="it-IT" i="1" dirty="0" smtClean="0"/>
              <a:t> (URI), il </a:t>
            </a:r>
            <a:r>
              <a:rPr lang="it-IT" i="1" dirty="0" err="1" smtClean="0"/>
              <a:t>Digital</a:t>
            </a:r>
            <a:r>
              <a:rPr lang="it-IT" i="1" dirty="0" smtClean="0"/>
              <a:t> </a:t>
            </a:r>
            <a:r>
              <a:rPr lang="it-IT" i="1" dirty="0" err="1" smtClean="0"/>
              <a:t>Object</a:t>
            </a:r>
            <a:r>
              <a:rPr lang="it-IT" i="1" dirty="0" smtClean="0"/>
              <a:t> </a:t>
            </a:r>
            <a:r>
              <a:rPr lang="it-IT" i="1" dirty="0" err="1" smtClean="0"/>
              <a:t>Identifier</a:t>
            </a:r>
            <a:r>
              <a:rPr lang="it-IT" i="1" dirty="0" smtClean="0"/>
              <a:t> (DOI) e l’International Standard Book </a:t>
            </a:r>
            <a:r>
              <a:rPr lang="it-IT" i="1" dirty="0" err="1" smtClean="0"/>
              <a:t>Number</a:t>
            </a:r>
            <a:r>
              <a:rPr lang="it-IT" i="1" dirty="0" smtClean="0"/>
              <a:t> (ISBN) </a:t>
            </a:r>
          </a:p>
          <a:p>
            <a:r>
              <a:rPr lang="it-IT" sz="4000" b="1" dirty="0" smtClean="0"/>
              <a:t>Data di chiusura</a:t>
            </a:r>
            <a:r>
              <a:rPr lang="it-IT" dirty="0" smtClean="0"/>
              <a:t>: </a:t>
            </a:r>
            <a:r>
              <a:rPr lang="it-IT" i="1" dirty="0" smtClean="0"/>
              <a:t>momento nel quale il documento informatico è reso immodificabile	</a:t>
            </a:r>
          </a:p>
          <a:p>
            <a:r>
              <a:rPr lang="it-IT" sz="4000" b="1" dirty="0" smtClean="0"/>
              <a:t>Oggetto</a:t>
            </a:r>
            <a:r>
              <a:rPr lang="it-IT" dirty="0" smtClean="0"/>
              <a:t>: </a:t>
            </a:r>
            <a:r>
              <a:rPr lang="it-IT" i="1" dirty="0" smtClean="0"/>
              <a:t>breve riassunto del contenuto del documento. </a:t>
            </a:r>
            <a:r>
              <a:rPr lang="it-IT" i="1" dirty="0" err="1" smtClean="0"/>
              <a:t>Dublic</a:t>
            </a:r>
            <a:r>
              <a:rPr lang="it-IT" i="1" dirty="0" smtClean="0"/>
              <a:t> </a:t>
            </a:r>
            <a:r>
              <a:rPr lang="it-IT" i="1" dirty="0" err="1" smtClean="0"/>
              <a:t>Core</a:t>
            </a:r>
            <a:r>
              <a:rPr lang="it-IT" i="1" dirty="0" smtClean="0"/>
              <a:t>: “</a:t>
            </a:r>
            <a:r>
              <a:rPr lang="it-IT" i="1" dirty="0" err="1" smtClean="0"/>
              <a:t>Description</a:t>
            </a:r>
            <a:r>
              <a:rPr lang="it-IT" i="1" dirty="0" smtClean="0"/>
              <a:t>” che può includere un riassunto analitico, un indice, un riferimento al contenuto di una rappresentazione grafica o un testo libero del contenuto. 	</a:t>
            </a:r>
          </a:p>
          <a:p>
            <a:r>
              <a:rPr lang="it-IT" sz="4000" b="1" dirty="0" smtClean="0"/>
              <a:t>Soggetto produttore</a:t>
            </a:r>
            <a:r>
              <a:rPr lang="it-IT" sz="4000" dirty="0" smtClean="0"/>
              <a:t>: </a:t>
            </a:r>
            <a:r>
              <a:rPr lang="it-IT" i="1" dirty="0" smtClean="0"/>
              <a:t>soggetto che ha l’autorità e la competenza a produrre il documento informatico 	</a:t>
            </a:r>
          </a:p>
          <a:p>
            <a:r>
              <a:rPr lang="it-IT" sz="4000" b="1" dirty="0" smtClean="0"/>
              <a:t>Destinatario</a:t>
            </a:r>
            <a:r>
              <a:rPr lang="it-IT" dirty="0" smtClean="0"/>
              <a:t>: </a:t>
            </a:r>
            <a:r>
              <a:rPr lang="it-IT" i="1" dirty="0" smtClean="0"/>
              <a:t>soggetto che ha l’autorità e la competenza a ricevere il documento informatico. 	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  <a:solidFill>
            <a:srgbClr val="EAEAEA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800" smtClean="0">
                <a:solidFill>
                  <a:srgbClr val="A50021"/>
                </a:solidFill>
                <a:latin typeface="Garamond" pitchFamily="18" charset="0"/>
              </a:rPr>
              <a:t>Che cosa protocollare?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40067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Art. 53 comma 5 del DPR 445/2000</a:t>
            </a:r>
          </a:p>
          <a:p>
            <a:pPr algn="just" eaLnBrk="1" hangingPunct="1"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   </a:t>
            </a:r>
            <a:r>
              <a:rPr lang="it-IT" sz="3000" dirty="0" smtClean="0">
                <a:latin typeface="Garamond" pitchFamily="18" charset="0"/>
              </a:rPr>
              <a:t>«Sono oggetto di </a:t>
            </a:r>
            <a:r>
              <a:rPr lang="it-IT" sz="3000" b="1" dirty="0" smtClean="0">
                <a:solidFill>
                  <a:schemeClr val="tx2"/>
                </a:solidFill>
                <a:latin typeface="Garamond" pitchFamily="18" charset="0"/>
              </a:rPr>
              <a:t>registrazione obbligatoria</a:t>
            </a:r>
            <a:r>
              <a:rPr lang="it-IT" sz="3000" dirty="0" smtClean="0">
                <a:latin typeface="Garamond" pitchFamily="18" charset="0"/>
              </a:rPr>
              <a:t> i documenti ricevuti e spediti dall’amministrazione e </a:t>
            </a:r>
            <a:r>
              <a:rPr lang="it-IT" sz="3000" b="1" dirty="0" smtClean="0">
                <a:solidFill>
                  <a:schemeClr val="tx2"/>
                </a:solidFill>
                <a:latin typeface="Garamond" pitchFamily="18" charset="0"/>
              </a:rPr>
              <a:t>tutti i documenti informatici</a:t>
            </a:r>
            <a:r>
              <a:rPr lang="it-IT" sz="3000" dirty="0" smtClean="0">
                <a:latin typeface="Garamond" pitchFamily="18" charset="0"/>
              </a:rPr>
              <a:t>. Ne sono </a:t>
            </a:r>
            <a:r>
              <a:rPr lang="it-IT" sz="3000" b="1" dirty="0" smtClean="0">
                <a:solidFill>
                  <a:srgbClr val="A73E3B"/>
                </a:solidFill>
                <a:latin typeface="Garamond" pitchFamily="18" charset="0"/>
              </a:rPr>
              <a:t>esclusi</a:t>
            </a:r>
            <a:r>
              <a:rPr lang="it-IT" sz="3000" dirty="0" smtClean="0">
                <a:latin typeface="Garamond" pitchFamily="18" charset="0"/>
              </a:rPr>
              <a:t> le gazzette ufficiali, i bollettini ufficiali e i notiziari della pubblica amministrazione, le note di ricezione delle circolari e altre disposizioni, i materiali statistici, gli atti preparatori interni, i giornali, le riviste, i materiali pubblicitari, gli inviti a manifestazioni e tutti i documenti già soggetti a registrazione particolare dell’amministrazione»: </a:t>
            </a:r>
            <a:endParaRPr lang="it-IT" sz="3000" dirty="0" smtClean="0">
              <a:latin typeface="Garamond" pitchFamily="18" charset="0"/>
            </a:endParaRPr>
          </a:p>
          <a:p>
            <a:pPr algn="just" eaLnBrk="1" hangingPunct="1">
              <a:buFontTx/>
              <a:buNone/>
            </a:pPr>
            <a:r>
              <a:rPr lang="it-IT" sz="3000" b="1" dirty="0" smtClean="0">
                <a:latin typeface="Garamond" pitchFamily="18" charset="0"/>
              </a:rPr>
              <a:t>devono </a:t>
            </a:r>
            <a:r>
              <a:rPr lang="it-IT" sz="3000" b="1" dirty="0" smtClean="0">
                <a:latin typeface="Garamond" pitchFamily="18" charset="0"/>
              </a:rPr>
              <a:t>essere elencati nel </a:t>
            </a:r>
            <a:r>
              <a:rPr lang="it-IT" sz="3000" b="1" dirty="0" err="1" smtClean="0">
                <a:latin typeface="Garamond" pitchFamily="18" charset="0"/>
              </a:rPr>
              <a:t>MdG</a:t>
            </a:r>
            <a:endParaRPr lang="it-IT" sz="3000" b="1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06437"/>
          </a:xfrm>
          <a:solidFill>
            <a:srgbClr val="FAFAA4"/>
          </a:solidFill>
        </p:spPr>
        <p:txBody>
          <a:bodyPr>
            <a:normAutofit fontScale="90000"/>
          </a:bodyPr>
          <a:lstStyle/>
          <a:p>
            <a:r>
              <a:rPr lang="it-IT" sz="4000" dirty="0" smtClean="0">
                <a:latin typeface="Garamond" pitchFamily="18" charset="0"/>
              </a:rPr>
              <a:t/>
            </a:r>
            <a:br>
              <a:rPr lang="it-IT" sz="4000" dirty="0" smtClean="0">
                <a:latin typeface="Garamond" pitchFamily="18" charset="0"/>
              </a:rPr>
            </a:br>
            <a:r>
              <a:rPr lang="it-IT" sz="4000" dirty="0" smtClean="0">
                <a:latin typeface="Garamond" pitchFamily="18" charset="0"/>
              </a:rPr>
              <a:t>Art. 54 TUDA </a:t>
            </a:r>
            <a:r>
              <a:rPr lang="it-IT" sz="4000" i="1" dirty="0" smtClean="0">
                <a:latin typeface="Garamond" pitchFamily="18" charset="0"/>
              </a:rPr>
              <a:t>Informazioni annullate o modificate</a:t>
            </a:r>
            <a:br>
              <a:rPr lang="it-IT" sz="4000" i="1" dirty="0" smtClean="0">
                <a:latin typeface="Garamond" pitchFamily="18" charset="0"/>
              </a:rPr>
            </a:br>
            <a:endParaRPr lang="it-IT" sz="4000" dirty="0" smtClean="0">
              <a:solidFill>
                <a:srgbClr val="A50021"/>
              </a:solidFill>
              <a:latin typeface="Garamond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125538"/>
            <a:ext cx="8464578" cy="52562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«1. Le informazioni non modificabili di cui all’art. 53 … sono annullabili con la procedura di cui al presente articolo. Le informazioni annullate </a:t>
            </a:r>
            <a:r>
              <a:rPr lang="it-IT" sz="2800" b="1" dirty="0" smtClean="0">
                <a:latin typeface="Garamond" pitchFamily="18" charset="0"/>
              </a:rPr>
              <a:t>devono rimanere memorizzate</a:t>
            </a:r>
            <a:r>
              <a:rPr lang="it-IT" sz="2800" dirty="0" smtClean="0">
                <a:latin typeface="Garamond" pitchFamily="18" charset="0"/>
              </a:rPr>
              <a:t> nella base di dati per essere sottoposte alle elaborazioni previste dalla procedura.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2. La procedura per indicare l’annullamento riporta, secondo i casi, una dicitura o un segno in posizione sempre visibile e tale, comunque, da consentire la lettura di tutte le informazioni originarie unitamente alla </a:t>
            </a:r>
            <a:r>
              <a:rPr lang="it-IT" sz="2800" b="1" dirty="0" smtClean="0">
                <a:latin typeface="Garamond" pitchFamily="18" charset="0"/>
              </a:rPr>
              <a:t>data</a:t>
            </a:r>
            <a:r>
              <a:rPr lang="it-IT" sz="2800" dirty="0" smtClean="0">
                <a:latin typeface="Garamond" pitchFamily="18" charset="0"/>
              </a:rPr>
              <a:t>, all’</a:t>
            </a:r>
            <a:r>
              <a:rPr lang="it-IT" sz="2800" b="1" dirty="0" smtClean="0">
                <a:latin typeface="Garamond" pitchFamily="18" charset="0"/>
              </a:rPr>
              <a:t>identificativo </a:t>
            </a:r>
            <a:r>
              <a:rPr lang="it-IT" sz="2800" dirty="0" smtClean="0">
                <a:latin typeface="Garamond" pitchFamily="18" charset="0"/>
              </a:rPr>
              <a:t>dell’operatore ed agli </a:t>
            </a:r>
            <a:r>
              <a:rPr lang="it-IT" sz="2800" b="1" dirty="0" smtClean="0">
                <a:latin typeface="Garamond" pitchFamily="18" charset="0"/>
              </a:rPr>
              <a:t>estremi del provvedimento</a:t>
            </a:r>
            <a:r>
              <a:rPr lang="it-IT" sz="2800" dirty="0" smtClean="0">
                <a:latin typeface="Garamond" pitchFamily="18" charset="0"/>
              </a:rPr>
              <a:t> di autorizzazione»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4000" b="1">
                <a:solidFill>
                  <a:srgbClr val="A50021"/>
                </a:solidFill>
              </a:rPr>
              <a:t>Le attività di gestione documentale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58204" cy="5072098"/>
          </a:xfrm>
          <a:solidFill>
            <a:srgbClr val="EAEAEA"/>
          </a:solidFill>
        </p:spPr>
        <p:txBody>
          <a:bodyPr>
            <a:normAutofit lnSpcReduction="10000"/>
          </a:bodyPr>
          <a:lstStyle/>
          <a:p>
            <a:r>
              <a:rPr lang="it-IT" dirty="0" smtClean="0"/>
              <a:t>Sono </a:t>
            </a:r>
            <a:r>
              <a:rPr lang="it-IT" dirty="0"/>
              <a:t>strettamente </a:t>
            </a:r>
            <a:r>
              <a:rPr lang="it-IT" b="1" dirty="0"/>
              <a:t>connesse</a:t>
            </a:r>
            <a:r>
              <a:rPr lang="it-IT" dirty="0"/>
              <a:t> alle attività amministrative</a:t>
            </a:r>
          </a:p>
          <a:p>
            <a:r>
              <a:rPr lang="it-IT" dirty="0"/>
              <a:t>Sono </a:t>
            </a:r>
            <a:r>
              <a:rPr lang="it-IT" b="1" dirty="0"/>
              <a:t>dinamiche</a:t>
            </a:r>
            <a:r>
              <a:rPr lang="it-IT" dirty="0"/>
              <a:t>: stratificazione di metadati descrittivi parallela alla stratificazione dei documenti</a:t>
            </a:r>
          </a:p>
          <a:p>
            <a:r>
              <a:rPr lang="it-IT" dirty="0"/>
              <a:t>Hanno </a:t>
            </a:r>
            <a:r>
              <a:rPr lang="it-IT" b="1" dirty="0"/>
              <a:t>rilevanza giuridica</a:t>
            </a:r>
            <a:r>
              <a:rPr lang="it-IT" dirty="0"/>
              <a:t>: costituzione, attestazione, estinzione di diritti </a:t>
            </a:r>
            <a:r>
              <a:rPr lang="it-IT" dirty="0" smtClean="0"/>
              <a:t>soggettivi</a:t>
            </a:r>
          </a:p>
          <a:p>
            <a:r>
              <a:rPr lang="it-IT" dirty="0" smtClean="0"/>
              <a:t>Sono </a:t>
            </a:r>
            <a:r>
              <a:rPr lang="it-IT" b="1" dirty="0" smtClean="0"/>
              <a:t>regolate</a:t>
            </a:r>
            <a:r>
              <a:rPr lang="it-IT" dirty="0" smtClean="0"/>
              <a:t> da norme, standard, buone pratiche: sono </a:t>
            </a:r>
            <a:r>
              <a:rPr lang="it-IT" b="1" dirty="0" smtClean="0"/>
              <a:t>obbligatorie </a:t>
            </a:r>
            <a:r>
              <a:rPr lang="it-IT" dirty="0" smtClean="0"/>
              <a:t>(come ribadito da </a:t>
            </a:r>
            <a:r>
              <a:rPr lang="it-IT" dirty="0" err="1" smtClean="0"/>
              <a:t>dpcm</a:t>
            </a:r>
            <a:r>
              <a:rPr lang="it-IT" dirty="0" smtClean="0"/>
              <a:t> 3 dic. 2013)</a:t>
            </a:r>
            <a:endParaRPr lang="it-IT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A50021"/>
                </a:solidFill>
              </a:rPr>
              <a:t>Art. 56 TUDA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353425" cy="5327650"/>
          </a:xfrm>
          <a:solidFill>
            <a:srgbClr val="EAEAEA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it-IT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it-IT" smtClean="0">
                <a:latin typeface="Garamond" pitchFamily="18" charset="0"/>
              </a:rPr>
              <a:t>    </a:t>
            </a:r>
            <a:r>
              <a:rPr lang="it-IT" sz="4000" smtClean="0">
                <a:latin typeface="Garamond" pitchFamily="18" charset="0"/>
              </a:rPr>
              <a:t>«Le operazioni di registrazione e le operazioni di segnatura di protocollo, nonché le operazioni di classificazione, costituiscono </a:t>
            </a:r>
            <a:r>
              <a:rPr lang="it-IT" sz="4000" b="1" smtClean="0">
                <a:solidFill>
                  <a:srgbClr val="A50021"/>
                </a:solidFill>
                <a:latin typeface="Garamond" pitchFamily="18" charset="0"/>
              </a:rPr>
              <a:t>operazioni necessarie e sufficienti</a:t>
            </a:r>
            <a:r>
              <a:rPr lang="it-IT" sz="4000" smtClean="0">
                <a:latin typeface="Garamond" pitchFamily="18" charset="0"/>
              </a:rPr>
              <a:t> per la tenuta del sistema di gestione informatica dei documenti da parte delle pubbliche amministrazioni»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  <a:solidFill>
            <a:srgbClr val="FF99CC"/>
          </a:solidFill>
        </p:spPr>
        <p:txBody>
          <a:bodyPr/>
          <a:lstStyle/>
          <a:p>
            <a:r>
              <a:rPr lang="it-IT" dirty="0" smtClean="0"/>
              <a:t>Criticità riscontrate sul campo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000" b="1" dirty="0" smtClean="0"/>
              <a:t>Registrazione</a:t>
            </a:r>
          </a:p>
          <a:p>
            <a:r>
              <a:rPr lang="it-IT" dirty="0" smtClean="0"/>
              <a:t>Differenti tipi di registrazione: </a:t>
            </a:r>
            <a:r>
              <a:rPr lang="it-IT" b="1" dirty="0" smtClean="0"/>
              <a:t>registro di protocollo </a:t>
            </a:r>
            <a:r>
              <a:rPr lang="it-IT" dirty="0" smtClean="0"/>
              <a:t>e </a:t>
            </a:r>
            <a:r>
              <a:rPr lang="it-IT" b="1" dirty="0" smtClean="0"/>
              <a:t>repertori</a:t>
            </a:r>
            <a:r>
              <a:rPr lang="it-IT" dirty="0" smtClean="0"/>
              <a:t> (a che cosa servono e a che logiche rispondono</a:t>
            </a:r>
            <a:r>
              <a:rPr lang="it-IT" dirty="0" smtClean="0"/>
              <a:t>): </a:t>
            </a:r>
            <a:r>
              <a:rPr lang="it-IT" b="1" dirty="0" smtClean="0"/>
              <a:t>vanno indicati nel </a:t>
            </a:r>
            <a:r>
              <a:rPr lang="it-IT" b="1" dirty="0" err="1" smtClean="0"/>
              <a:t>MdG</a:t>
            </a:r>
            <a:endParaRPr lang="it-IT" dirty="0" smtClean="0"/>
          </a:p>
          <a:p>
            <a:r>
              <a:rPr lang="it-IT" b="1" dirty="0" smtClean="0"/>
              <a:t>Quali documenti </a:t>
            </a:r>
            <a:r>
              <a:rPr lang="it-IT" dirty="0" smtClean="0"/>
              <a:t>registrare?</a:t>
            </a:r>
          </a:p>
          <a:p>
            <a:r>
              <a:rPr lang="it-IT" dirty="0" smtClean="0"/>
              <a:t>Come rilevare le </a:t>
            </a:r>
            <a:r>
              <a:rPr lang="it-IT" b="1" dirty="0" smtClean="0"/>
              <a:t>informazioni descrittive</a:t>
            </a:r>
            <a:r>
              <a:rPr lang="it-IT" dirty="0" smtClean="0"/>
              <a:t>?</a:t>
            </a:r>
          </a:p>
          <a:p>
            <a:pPr lvl="1"/>
            <a:r>
              <a:rPr lang="it-IT" dirty="0" smtClean="0"/>
              <a:t>Nomi di persona e di istituzioni</a:t>
            </a:r>
          </a:p>
          <a:p>
            <a:pPr lvl="1"/>
            <a:r>
              <a:rPr lang="it-IT" dirty="0" smtClean="0"/>
              <a:t>Oggetto</a:t>
            </a:r>
          </a:p>
          <a:p>
            <a:pPr lvl="1"/>
            <a:r>
              <a:rPr lang="it-IT" dirty="0" smtClean="0"/>
              <a:t>Allegati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86808" cy="143985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Riferimento a una riflessione condivisa maturata sul campo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143116"/>
            <a:ext cx="8286808" cy="44291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it-IT" dirty="0" smtClean="0"/>
              <a:t>Un esempio di strumento pensato come supporto condiviso per il funzionamento di un sistema: </a:t>
            </a:r>
          </a:p>
          <a:p>
            <a:pPr>
              <a:buNone/>
            </a:pPr>
            <a:r>
              <a:rPr lang="it-IT" dirty="0" smtClean="0"/>
              <a:t>     </a:t>
            </a:r>
            <a:r>
              <a:rPr lang="it-IT" b="1" dirty="0" smtClean="0">
                <a:solidFill>
                  <a:srgbClr val="960000"/>
                </a:solidFill>
              </a:rPr>
              <a:t>AURORA</a:t>
            </a:r>
            <a:r>
              <a:rPr lang="it-IT" dirty="0" smtClean="0"/>
              <a:t> (= Amministrazioni Unite per la Redazione degli Oggetti e la Redazione delle Anagrafiche), progetto archivistico promosso dall’Archivio generale di Ateneo dell’Università degli Studi di Padova, volto a formulare uno standard per la registrazione delle informazioni sul protocollo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36841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Ma anche strumenti </a:t>
            </a:r>
            <a:br>
              <a:rPr lang="it-IT" dirty="0" smtClean="0"/>
            </a:br>
            <a:r>
              <a:rPr lang="it-IT" dirty="0" smtClean="0"/>
              <a:t>usati negli archivi storici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58204" cy="405448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660066"/>
                </a:solidFill>
              </a:rPr>
              <a:t>ISAAR (CPF) </a:t>
            </a:r>
            <a:r>
              <a:rPr lang="it-IT" sz="3600" dirty="0" smtClean="0"/>
              <a:t>= </a:t>
            </a:r>
            <a:r>
              <a:rPr lang="it-IT" sz="3600" b="1" dirty="0" smtClean="0"/>
              <a:t>I</a:t>
            </a:r>
            <a:r>
              <a:rPr lang="it-IT" sz="3600" dirty="0" smtClean="0"/>
              <a:t>nternational </a:t>
            </a:r>
            <a:r>
              <a:rPr lang="it-IT" sz="3600" b="1" dirty="0" smtClean="0"/>
              <a:t>S</a:t>
            </a:r>
            <a:r>
              <a:rPr lang="it-IT" sz="3600" dirty="0" smtClean="0"/>
              <a:t>tandard </a:t>
            </a:r>
            <a:r>
              <a:rPr lang="it-IT" sz="3600" b="1" dirty="0" err="1" smtClean="0"/>
              <a:t>A</a:t>
            </a:r>
            <a:r>
              <a:rPr lang="it-IT" sz="3600" dirty="0" err="1" smtClean="0"/>
              <a:t>rchival</a:t>
            </a:r>
            <a:r>
              <a:rPr lang="it-IT" sz="3600" dirty="0" smtClean="0"/>
              <a:t> </a:t>
            </a:r>
            <a:r>
              <a:rPr lang="it-IT" sz="3600" b="1" dirty="0" smtClean="0"/>
              <a:t>A</a:t>
            </a:r>
            <a:r>
              <a:rPr lang="it-IT" sz="3600" dirty="0" smtClean="0"/>
              <a:t>uthority </a:t>
            </a:r>
            <a:r>
              <a:rPr lang="it-IT" sz="3600" b="1" dirty="0" smtClean="0"/>
              <a:t>R</a:t>
            </a:r>
            <a:r>
              <a:rPr lang="it-IT" sz="3600" dirty="0" smtClean="0"/>
              <a:t>ecord </a:t>
            </a:r>
            <a:r>
              <a:rPr lang="it-IT" sz="3600" dirty="0" err="1" smtClean="0"/>
              <a:t>for</a:t>
            </a:r>
            <a:r>
              <a:rPr lang="it-IT" sz="3600" dirty="0" smtClean="0"/>
              <a:t> </a:t>
            </a:r>
            <a:r>
              <a:rPr lang="it-IT" sz="3600" b="1" dirty="0" smtClean="0"/>
              <a:t>C</a:t>
            </a:r>
            <a:r>
              <a:rPr lang="it-IT" sz="3600" dirty="0" smtClean="0"/>
              <a:t>orporate </a:t>
            </a:r>
            <a:r>
              <a:rPr lang="it-IT" sz="3600" dirty="0" err="1" smtClean="0"/>
              <a:t>Bodies</a:t>
            </a:r>
            <a:r>
              <a:rPr lang="it-IT" sz="3600" dirty="0" smtClean="0"/>
              <a:t>, </a:t>
            </a:r>
            <a:r>
              <a:rPr lang="it-IT" sz="3600" b="1" dirty="0" err="1" smtClean="0"/>
              <a:t>P</a:t>
            </a:r>
            <a:r>
              <a:rPr lang="it-IT" sz="3600" dirty="0" err="1" smtClean="0"/>
              <a:t>ersons</a:t>
            </a:r>
            <a:r>
              <a:rPr lang="it-IT" sz="3600" dirty="0" smtClean="0"/>
              <a:t> and </a:t>
            </a:r>
            <a:r>
              <a:rPr lang="it-IT" sz="3600" b="1" dirty="0" err="1" smtClean="0"/>
              <a:t>F</a:t>
            </a:r>
            <a:r>
              <a:rPr lang="it-IT" sz="3600" dirty="0" err="1" smtClean="0"/>
              <a:t>amilies</a:t>
            </a:r>
            <a:endParaRPr lang="it-IT" sz="3600" dirty="0" smtClean="0"/>
          </a:p>
          <a:p>
            <a:r>
              <a:rPr lang="it-IT" sz="3600" dirty="0" smtClean="0"/>
              <a:t>&gt; </a:t>
            </a:r>
            <a:r>
              <a:rPr lang="it-IT" sz="3600" b="1" dirty="0" smtClean="0">
                <a:solidFill>
                  <a:srgbClr val="660066"/>
                </a:solidFill>
              </a:rPr>
              <a:t>NIERA</a:t>
            </a:r>
            <a:r>
              <a:rPr lang="it-IT" sz="3600" dirty="0" smtClean="0"/>
              <a:t> (</a:t>
            </a:r>
            <a:r>
              <a:rPr lang="it-IT" sz="3600" b="1" dirty="0" smtClean="0"/>
              <a:t>N</a:t>
            </a:r>
            <a:r>
              <a:rPr lang="it-IT" sz="3600" dirty="0" smtClean="0"/>
              <a:t>orme </a:t>
            </a:r>
            <a:r>
              <a:rPr lang="it-IT" sz="3600" b="1" dirty="0" smtClean="0"/>
              <a:t>I</a:t>
            </a:r>
            <a:r>
              <a:rPr lang="it-IT" sz="3600" dirty="0" smtClean="0"/>
              <a:t>taliane per l‘</a:t>
            </a:r>
            <a:r>
              <a:rPr lang="it-IT" sz="3600" b="1" dirty="0" smtClean="0"/>
              <a:t>E</a:t>
            </a:r>
            <a:r>
              <a:rPr lang="it-IT" sz="3600" dirty="0" smtClean="0"/>
              <a:t>laborazione dei </a:t>
            </a:r>
            <a:r>
              <a:rPr lang="it-IT" sz="3600" b="1" dirty="0" smtClean="0"/>
              <a:t>R</a:t>
            </a:r>
            <a:r>
              <a:rPr lang="it-IT" sz="3600" dirty="0" smtClean="0"/>
              <a:t>ecord di </a:t>
            </a:r>
            <a:r>
              <a:rPr lang="it-IT" sz="3600" b="1" dirty="0" smtClean="0"/>
              <a:t>A</a:t>
            </a:r>
            <a:r>
              <a:rPr lang="it-IT" sz="3600" dirty="0" smtClean="0"/>
              <a:t>utorità archivistici di enti, persone, famiglie)  </a:t>
            </a:r>
            <a:endParaRPr lang="it-IT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6908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it-IT" dirty="0" smtClean="0"/>
              <a:t>Regole tecniche 3 dic. 2014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INDIVIDUAZIONE UNIVOCA 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di MITTENTE e DESTINATARIO</a:t>
            </a:r>
          </a:p>
          <a:p>
            <a:r>
              <a:rPr lang="it-IT" dirty="0" smtClean="0"/>
              <a:t>Cognome</a:t>
            </a:r>
          </a:p>
          <a:p>
            <a:r>
              <a:rPr lang="it-IT" dirty="0" smtClean="0"/>
              <a:t>Nome</a:t>
            </a:r>
          </a:p>
          <a:p>
            <a:r>
              <a:rPr lang="it-IT" dirty="0" smtClean="0"/>
              <a:t>Codice fiscale</a:t>
            </a:r>
          </a:p>
          <a:p>
            <a:pPr>
              <a:buNone/>
            </a:pPr>
            <a:r>
              <a:rPr lang="it-IT" dirty="0" smtClean="0"/>
              <a:t>Facile per le persone, </a:t>
            </a:r>
          </a:p>
          <a:p>
            <a:pPr>
              <a:buNone/>
            </a:pPr>
            <a:r>
              <a:rPr lang="it-IT" dirty="0" smtClean="0"/>
              <a:t>più difficile per le istituzioni</a:t>
            </a:r>
          </a:p>
          <a:p>
            <a:pPr>
              <a:buNone/>
            </a:pPr>
            <a:r>
              <a:rPr lang="it-IT" dirty="0" smtClean="0"/>
              <a:t>COMUNQUE SEMPRE </a:t>
            </a:r>
            <a:r>
              <a:rPr lang="it-IT" b="1" dirty="0" smtClean="0"/>
              <a:t>operazione critica</a:t>
            </a:r>
            <a:endParaRPr lang="it-IT" b="1" dirty="0"/>
          </a:p>
        </p:txBody>
      </p:sp>
      <p:pic>
        <p:nvPicPr>
          <p:cNvPr id="4" name="Immagine 3" descr="Difficolta-di-socializzazione_diaporama_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357430"/>
            <a:ext cx="2562230" cy="29584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72547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oggetto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357850"/>
          </a:xfrm>
        </p:spPr>
        <p:txBody>
          <a:bodyPr>
            <a:normAutofit/>
          </a:bodyPr>
          <a:lstStyle/>
          <a:p>
            <a:r>
              <a:rPr lang="it-IT" dirty="0" smtClean="0"/>
              <a:t>Il sistema della registratura è più difficile rispetto a quello della copiatura integrale del documento</a:t>
            </a:r>
          </a:p>
          <a:p>
            <a:r>
              <a:rPr lang="it-IT" dirty="0" smtClean="0"/>
              <a:t>Bisogna </a:t>
            </a:r>
          </a:p>
          <a:p>
            <a:pPr lvl="1"/>
            <a:r>
              <a:rPr lang="it-IT" dirty="0" smtClean="0"/>
              <a:t>capire correttamente il messaggio del documento </a:t>
            </a:r>
          </a:p>
          <a:p>
            <a:pPr lvl="1"/>
            <a:r>
              <a:rPr lang="it-IT" dirty="0" smtClean="0"/>
              <a:t>estrarre le informazioni essenziali </a:t>
            </a:r>
          </a:p>
          <a:p>
            <a:r>
              <a:rPr lang="it-IT" dirty="0" smtClean="0"/>
              <a:t>analisi + sintesi</a:t>
            </a:r>
          </a:p>
          <a:p>
            <a:pPr lvl="1">
              <a:buNone/>
            </a:pPr>
            <a:r>
              <a:rPr lang="it-IT" sz="3200" dirty="0" smtClean="0"/>
              <a:t> = il maggior numero di informazioni possibili con il minor numero di parole </a:t>
            </a:r>
            <a:r>
              <a:rPr lang="it-IT" sz="3200" b="1" dirty="0" smtClean="0"/>
              <a:t>(+ con -)</a:t>
            </a:r>
          </a:p>
          <a:p>
            <a:pPr lvl="1">
              <a:buNone/>
            </a:pPr>
            <a:r>
              <a:rPr lang="it-IT" sz="3200" b="1" dirty="0" smtClean="0"/>
              <a:t>           Esaustività sostitutiva &lt; libri </a:t>
            </a:r>
            <a:r>
              <a:rPr lang="it-IT" sz="3200" b="1" dirty="0" err="1" smtClean="0"/>
              <a:t>iurium</a:t>
            </a:r>
            <a:r>
              <a:rPr lang="it-IT" sz="3200" b="1" dirty="0" smtClean="0"/>
              <a:t>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357158" y="5715016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72362" cy="928694"/>
          </a:xfrm>
        </p:spPr>
        <p:txBody>
          <a:bodyPr>
            <a:normAutofit/>
          </a:bodyPr>
          <a:lstStyle/>
          <a:p>
            <a:r>
              <a:rPr lang="it-IT" dirty="0" smtClean="0"/>
              <a:t>5 W + 1 H: del giornalismo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14480" y="1643050"/>
            <a:ext cx="2357454" cy="4483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sz="3200" dirty="0" err="1" smtClean="0"/>
              <a:t>Who</a:t>
            </a:r>
            <a:r>
              <a:rPr lang="it-IT" sz="3200" dirty="0" smtClean="0"/>
              <a:t>?</a:t>
            </a:r>
          </a:p>
          <a:p>
            <a:r>
              <a:rPr lang="it-IT" sz="3200" dirty="0" err="1" smtClean="0"/>
              <a:t>What</a:t>
            </a:r>
            <a:r>
              <a:rPr lang="it-IT" sz="3200" dirty="0" smtClean="0"/>
              <a:t>?</a:t>
            </a:r>
          </a:p>
          <a:p>
            <a:r>
              <a:rPr lang="it-IT" sz="3200" dirty="0" err="1" smtClean="0"/>
              <a:t>Where</a:t>
            </a:r>
            <a:r>
              <a:rPr lang="it-IT" sz="3200" dirty="0" smtClean="0"/>
              <a:t>?</a:t>
            </a:r>
          </a:p>
          <a:p>
            <a:r>
              <a:rPr lang="it-IT" sz="3200" dirty="0" err="1" smtClean="0"/>
              <a:t>When</a:t>
            </a:r>
            <a:r>
              <a:rPr lang="it-IT" sz="3200" dirty="0" smtClean="0"/>
              <a:t>?</a:t>
            </a:r>
          </a:p>
          <a:p>
            <a:r>
              <a:rPr lang="it-IT" sz="3200" dirty="0" err="1" smtClean="0"/>
              <a:t>Why</a:t>
            </a:r>
            <a:r>
              <a:rPr lang="it-IT" sz="3200" dirty="0" smtClean="0"/>
              <a:t>?</a:t>
            </a:r>
          </a:p>
          <a:p>
            <a:endParaRPr lang="it-IT" sz="3200" dirty="0" smtClean="0"/>
          </a:p>
          <a:p>
            <a:r>
              <a:rPr lang="it-IT" sz="3200" dirty="0" err="1" smtClean="0"/>
              <a:t>How</a:t>
            </a:r>
            <a:r>
              <a:rPr lang="it-IT" sz="3200" dirty="0" smtClean="0"/>
              <a:t>?</a:t>
            </a:r>
            <a:endParaRPr lang="it-IT" sz="32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2066" y="1643050"/>
            <a:ext cx="2357454" cy="44831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sz="3200" dirty="0" smtClean="0"/>
              <a:t>Chi ?</a:t>
            </a:r>
          </a:p>
          <a:p>
            <a:r>
              <a:rPr lang="it-IT" sz="3200" dirty="0" smtClean="0"/>
              <a:t>Che cosa?</a:t>
            </a:r>
          </a:p>
          <a:p>
            <a:r>
              <a:rPr lang="it-IT" sz="3200" dirty="0" smtClean="0"/>
              <a:t>Dove?</a:t>
            </a:r>
          </a:p>
          <a:p>
            <a:r>
              <a:rPr lang="it-IT" sz="3200" dirty="0" smtClean="0"/>
              <a:t>Quando?</a:t>
            </a:r>
          </a:p>
          <a:p>
            <a:r>
              <a:rPr lang="it-IT" sz="3200" dirty="0" smtClean="0"/>
              <a:t>Perché?</a:t>
            </a:r>
          </a:p>
          <a:p>
            <a:endParaRPr lang="it-IT" sz="3200" dirty="0" smtClean="0"/>
          </a:p>
          <a:p>
            <a:r>
              <a:rPr lang="it-IT" sz="3200" dirty="0" smtClean="0"/>
              <a:t> Come ?</a:t>
            </a:r>
            <a:endParaRPr lang="it-IT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868346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allegati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000528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Aneddoto: “</a:t>
            </a:r>
            <a:r>
              <a:rPr lang="it-IT" dirty="0" err="1" smtClean="0"/>
              <a:t>sovrintendentizia</a:t>
            </a:r>
            <a:r>
              <a:rPr lang="it-IT" dirty="0" smtClean="0"/>
              <a:t>” con indicato «Allegati: vari»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Che meraviglia!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357686" y="357166"/>
            <a:ext cx="4429156" cy="6286544"/>
          </a:xfrm>
        </p:spPr>
        <p:txBody>
          <a:bodyPr>
            <a:normAutofit/>
          </a:bodyPr>
          <a:lstStyle/>
          <a:p>
            <a:r>
              <a:rPr lang="it-IT" dirty="0" smtClean="0"/>
              <a:t>Nell’allegato quasi sempre c’è la sostanza dell’atto</a:t>
            </a:r>
          </a:p>
          <a:p>
            <a:r>
              <a:rPr lang="it-IT" dirty="0" smtClean="0"/>
              <a:t>Se non c’è una descrizione puntuale, possibilità di introdurre </a:t>
            </a:r>
            <a:r>
              <a:rPr lang="it-IT" b="1" dirty="0" smtClean="0"/>
              <a:t>falsi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Necessità di descrizione puntuale non ristretta all’indicazione numerica</a:t>
            </a:r>
            <a:endParaRPr lang="it-IT" dirty="0" smtClean="0"/>
          </a:p>
          <a:p>
            <a:r>
              <a:rPr lang="it-IT" dirty="0" smtClean="0"/>
              <a:t>Agevolati da </a:t>
            </a:r>
          </a:p>
          <a:p>
            <a:pPr lvl="1"/>
            <a:r>
              <a:rPr lang="it-IT" dirty="0" smtClean="0"/>
              <a:t>definizioni amministrative</a:t>
            </a:r>
          </a:p>
          <a:p>
            <a:pPr lvl="1"/>
            <a:r>
              <a:rPr lang="it-IT" dirty="0" smtClean="0"/>
              <a:t>tecnologie</a:t>
            </a:r>
            <a:endParaRPr lang="it-IT" dirty="0"/>
          </a:p>
        </p:txBody>
      </p:sp>
      <p:pic>
        <p:nvPicPr>
          <p:cNvPr id="4" name="Immagine 3" descr="248794d8-6bc2-48d9-bff4-51ad8f104972_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4620"/>
            <a:ext cx="2928958" cy="2928958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6786578" y="27146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74638"/>
            <a:ext cx="5554662" cy="11430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0000"/>
                </a:solidFill>
                <a:latin typeface="Garamond" pitchFamily="18" charset="0"/>
              </a:rPr>
              <a:t>Registro di emergenza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497888" cy="4391025"/>
          </a:xfrm>
        </p:spPr>
        <p:txBody>
          <a:bodyPr/>
          <a:lstStyle/>
          <a:p>
            <a:pPr algn="just" eaLnBrk="1" hangingPunct="1"/>
            <a:r>
              <a:rPr lang="it-IT" sz="2800" smtClean="0">
                <a:latin typeface="Garamond" pitchFamily="18" charset="0"/>
              </a:rPr>
              <a:t>Art. 63 «Il responsabile del servizio per la tenuta del protocollo informatico, della gestione dei flussi documen-tali e degli archivi autorizza lo svolgimento anche manuale delle operazioni di registrazione di protocollo su uno o più registri di </a:t>
            </a:r>
            <a:r>
              <a:rPr lang="it-IT" sz="2800" b="1" smtClean="0">
                <a:latin typeface="Garamond" pitchFamily="18" charset="0"/>
              </a:rPr>
              <a:t>emergenza</a:t>
            </a:r>
            <a:r>
              <a:rPr lang="it-IT" sz="2800" smtClean="0">
                <a:latin typeface="Garamond" pitchFamily="18" charset="0"/>
              </a:rPr>
              <a:t>, ogni qualvolta per cause tecniche non sia possibile utilizzare la normale procedura informatica. Sul registro di emergenza sono riportate la causa, la data e l’ora di inizio dell’interruzione nonché la data e l’ora del ripristino della funzionalità del sistema» ./.</a:t>
            </a:r>
          </a:p>
        </p:txBody>
      </p:sp>
      <p:pic>
        <p:nvPicPr>
          <p:cNvPr id="29700" name="Picture 4" descr="j0211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063"/>
            <a:ext cx="30972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33413"/>
          </a:xfrm>
          <a:solidFill>
            <a:srgbClr val="FDF0A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>
                <a:latin typeface="Garamond" pitchFamily="18" charset="0"/>
              </a:rPr>
              <a:t>Sempre sull’emergenza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97887" cy="52562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2. Qualora l’impossibilità di utilizzare la procedura informatica si prolunghi oltre ventiquattro ore, per cause di eccezionale gravità, il responsabile per la tenuta del protocollo può autorizzare l’uso del </a:t>
            </a:r>
            <a:r>
              <a:rPr lang="it-IT" b="1" smtClean="0">
                <a:solidFill>
                  <a:schemeClr val="hlink"/>
                </a:solidFill>
                <a:latin typeface="Garamond" pitchFamily="18" charset="0"/>
              </a:rPr>
              <a:t>registro di emergenza</a:t>
            </a:r>
            <a:r>
              <a:rPr lang="it-IT" smtClean="0">
                <a:latin typeface="Garamond" pitchFamily="18" charset="0"/>
              </a:rPr>
              <a:t> per periodi successivi di non più di una settimana. Sul registro di emergenza vanno riportati gli estremi del provvedimento di autorizzazione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3. Per ogni giornata di registrazione di emergenza è riportato sul registro di emergenza il </a:t>
            </a:r>
            <a:r>
              <a:rPr lang="it-IT" b="1" smtClean="0">
                <a:solidFill>
                  <a:schemeClr val="hlink"/>
                </a:solidFill>
                <a:latin typeface="Garamond" pitchFamily="18" charset="0"/>
              </a:rPr>
              <a:t>numero totale di operazioni</a:t>
            </a:r>
            <a:r>
              <a:rPr lang="it-IT" smtClean="0">
                <a:latin typeface="Garamond" pitchFamily="18" charset="0"/>
              </a:rPr>
              <a:t> registrate manualmente ./.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52525"/>
          </a:xfrm>
        </p:spPr>
        <p:txBody>
          <a:bodyPr>
            <a:normAutofit fontScale="90000"/>
          </a:bodyPr>
          <a:lstStyle/>
          <a:p>
            <a:r>
              <a:rPr lang="it-IT" sz="5400" b="1">
                <a:solidFill>
                  <a:srgbClr val="A50021"/>
                </a:solidFill>
                <a:latin typeface="Garamond" pitchFamily="18" charset="0"/>
              </a:rPr>
              <a:t>Normativa di riferimento</a:t>
            </a:r>
            <a:r>
              <a:rPr lang="it-IT" sz="2800" b="1">
                <a:solidFill>
                  <a:srgbClr val="A50021"/>
                </a:solidFill>
                <a:latin typeface="Garamond" pitchFamily="18" charset="0"/>
              </a:rPr>
              <a:t/>
            </a:r>
            <a:br>
              <a:rPr lang="it-IT" sz="2800" b="1">
                <a:solidFill>
                  <a:srgbClr val="A50021"/>
                </a:solidFill>
                <a:latin typeface="Garamond" pitchFamily="18" charset="0"/>
              </a:rPr>
            </a:br>
            <a:endParaRPr lang="it-IT" sz="3200" b="1">
              <a:solidFill>
                <a:srgbClr val="A50021"/>
              </a:solidFill>
              <a:latin typeface="Garamond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1500174"/>
            <a:ext cx="5818201" cy="5097476"/>
          </a:xfrm>
        </p:spPr>
        <p:txBody>
          <a:bodyPr/>
          <a:lstStyle/>
          <a:p>
            <a:pPr>
              <a:buFontTx/>
              <a:buChar char="-"/>
            </a:pP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L. 241/1990 </a:t>
            </a:r>
            <a:r>
              <a:rPr lang="it-IT" b="1" dirty="0" smtClean="0">
                <a:solidFill>
                  <a:srgbClr val="9966FF"/>
                </a:solidFill>
                <a:latin typeface="Garamond" pitchFamily="18" charset="0"/>
              </a:rPr>
              <a:t>e succ. modif. DPCM </a:t>
            </a: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28 ott. 1999 (</a:t>
            </a:r>
            <a:r>
              <a:rPr lang="it-IT" b="1" dirty="0" err="1">
                <a:solidFill>
                  <a:srgbClr val="9966FF"/>
                </a:solidFill>
                <a:latin typeface="Garamond" pitchFamily="18" charset="0"/>
              </a:rPr>
              <a:t>D’Alema</a:t>
            </a: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DPCM 31 ott. 2000 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DPR 445/2000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D. </a:t>
            </a:r>
            <a:r>
              <a:rPr lang="it-IT" b="1" dirty="0" err="1">
                <a:solidFill>
                  <a:srgbClr val="9966FF"/>
                </a:solidFill>
                <a:latin typeface="Garamond" pitchFamily="18" charset="0"/>
              </a:rPr>
              <a:t>lgs</a:t>
            </a: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. 196/2003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D. </a:t>
            </a:r>
            <a:r>
              <a:rPr lang="it-IT" b="1" dirty="0" err="1">
                <a:solidFill>
                  <a:srgbClr val="9966FF"/>
                </a:solidFill>
                <a:latin typeface="Garamond" pitchFamily="18" charset="0"/>
              </a:rPr>
              <a:t>lgs</a:t>
            </a: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. </a:t>
            </a:r>
            <a:r>
              <a:rPr lang="it-IT" b="1" dirty="0" smtClean="0">
                <a:solidFill>
                  <a:srgbClr val="9966FF"/>
                </a:solidFill>
                <a:latin typeface="Garamond" pitchFamily="18" charset="0"/>
              </a:rPr>
              <a:t>42/2004 e succ. modif.</a:t>
            </a:r>
            <a:endParaRPr lang="it-IT" b="1" dirty="0">
              <a:solidFill>
                <a:srgbClr val="9966FF"/>
              </a:solidFill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D. </a:t>
            </a:r>
            <a:r>
              <a:rPr lang="it-IT" b="1" dirty="0" err="1">
                <a:solidFill>
                  <a:srgbClr val="9966FF"/>
                </a:solidFill>
                <a:latin typeface="Garamond" pitchFamily="18" charset="0"/>
              </a:rPr>
              <a:t>lgs</a:t>
            </a:r>
            <a:r>
              <a:rPr lang="it-IT" b="1" dirty="0">
                <a:solidFill>
                  <a:srgbClr val="9966FF"/>
                </a:solidFill>
                <a:latin typeface="Garamond" pitchFamily="18" charset="0"/>
              </a:rPr>
              <a:t>. </a:t>
            </a:r>
            <a:r>
              <a:rPr lang="it-IT" b="1" dirty="0" smtClean="0">
                <a:solidFill>
                  <a:srgbClr val="9966FF"/>
                </a:solidFill>
                <a:latin typeface="Garamond" pitchFamily="18" charset="0"/>
              </a:rPr>
              <a:t>82/2005 e succ. modif.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9966FF"/>
                </a:solidFill>
                <a:latin typeface="Garamond" pitchFamily="18" charset="0"/>
              </a:rPr>
              <a:t>DPCM 3 dic. 2013 e 5 allegati</a:t>
            </a:r>
            <a:endParaRPr lang="it-IT" b="1" dirty="0">
              <a:solidFill>
                <a:srgbClr val="9966FF"/>
              </a:solidFill>
              <a:latin typeface="Garamond" pitchFamily="18" charset="0"/>
            </a:endParaRPr>
          </a:p>
          <a:p>
            <a:pPr>
              <a:buFontTx/>
              <a:buNone/>
            </a:pPr>
            <a:endParaRPr lang="it-IT" b="1" dirty="0">
              <a:solidFill>
                <a:srgbClr val="9966FF"/>
              </a:solidFill>
              <a:latin typeface="Garamond" pitchFamily="18" charset="0"/>
            </a:endParaRPr>
          </a:p>
        </p:txBody>
      </p:sp>
      <p:pic>
        <p:nvPicPr>
          <p:cNvPr id="15364" name="Picture 4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4888"/>
            <a:ext cx="2519363" cy="3313112"/>
          </a:xfrm>
          <a:prstGeom prst="rect">
            <a:avLst/>
          </a:prstGeom>
          <a:noFill/>
        </p:spPr>
      </p:pic>
      <p:pic>
        <p:nvPicPr>
          <p:cNvPr id="15365" name="Picture 5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2411413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smtClean="0">
                <a:solidFill>
                  <a:srgbClr val="A50021"/>
                </a:solidFill>
                <a:latin typeface="Garamond" pitchFamily="18" charset="0"/>
              </a:rPr>
              <a:t>Dopo l’emergenza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472112"/>
          </a:xfrm>
          <a:solidFill>
            <a:srgbClr val="FDF0A1"/>
          </a:solidFill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it-IT" sz="2800" smtClean="0">
                <a:latin typeface="Garamond" pitchFamily="18" charset="0"/>
              </a:rPr>
              <a:t>La sequenza numerica utilizzata su un registro di emer-genza, anche a seguito di successive interruzioni, deve comunque garantire l’</a:t>
            </a:r>
            <a:r>
              <a:rPr lang="it-IT" sz="2800" b="1" smtClean="0">
                <a:latin typeface="Garamond" pitchFamily="18" charset="0"/>
              </a:rPr>
              <a:t>identificazione univoca</a:t>
            </a:r>
            <a:r>
              <a:rPr lang="it-IT" sz="2800" smtClean="0">
                <a:latin typeface="Garamond" pitchFamily="18" charset="0"/>
              </a:rPr>
              <a:t> dei do-cumenti registrati nell’ambito del sistema documentario dell’area organizzativa omogenea.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it-IT" sz="2800" smtClean="0">
                <a:latin typeface="Garamond" pitchFamily="18" charset="0"/>
              </a:rPr>
              <a:t>Le informazioni relative ai documenti protocollati in emergenza sono inserite nel sistema informatico, uti-lizzando un’apposita funzione di recupero dei dati, senza ritardo al ripristino delle funzionalità del sistema. Durante la fase di ripristino, a ciascun documento registrato in emergenza viene attribuito un </a:t>
            </a:r>
            <a:r>
              <a:rPr lang="it-IT" sz="2800" b="1" smtClean="0">
                <a:latin typeface="Garamond" pitchFamily="18" charset="0"/>
              </a:rPr>
              <a:t>numero di protocollo del sistema informatico ordinario</a:t>
            </a:r>
            <a:r>
              <a:rPr lang="it-IT" sz="2800" smtClean="0">
                <a:latin typeface="Garamond" pitchFamily="18" charset="0"/>
              </a:rPr>
              <a:t>, che provvede a mantenere stabilmente la correlazione con il numero utilizzato in emergenza.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77813"/>
            <a:ext cx="7680325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sz="4000" smtClean="0">
                <a:latin typeface="Garamond" pitchFamily="18" charset="0"/>
              </a:rPr>
              <a:t/>
            </a:r>
            <a:br>
              <a:rPr lang="it-IT" sz="4000" smtClean="0">
                <a:latin typeface="Garamond" pitchFamily="18" charset="0"/>
              </a:rPr>
            </a:br>
            <a:r>
              <a:rPr lang="it-IT" sz="4000" smtClean="0">
                <a:latin typeface="Garamond" pitchFamily="18" charset="0"/>
              </a:rPr>
              <a:t>La l. 241/90 (generalista) può essere letta in chiave archivistica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280400" cy="4579937"/>
          </a:xfrm>
          <a:solidFill>
            <a:srgbClr val="FFE579"/>
          </a:solidFill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         Concetti di: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economicità</a:t>
            </a:r>
            <a:r>
              <a:rPr lang="it-IT" smtClean="0">
                <a:latin typeface="Garamond" pitchFamily="18" charset="0"/>
              </a:rPr>
              <a:t>,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efficacia</a:t>
            </a:r>
            <a:r>
              <a:rPr lang="it-IT" smtClean="0">
                <a:latin typeface="Garamond" pitchFamily="18" charset="0"/>
              </a:rPr>
              <a:t> e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pubblicità</a:t>
            </a:r>
            <a:r>
              <a:rPr lang="it-IT" smtClean="0">
                <a:latin typeface="Garamond" pitchFamily="18" charset="0"/>
              </a:rPr>
              <a:t> [trasparenza]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          Tempi predeterminati del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procedimento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     la pubblica amministrazione deve procedere su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binari predefiniti</a:t>
            </a:r>
            <a:r>
              <a:rPr lang="it-IT" smtClean="0">
                <a:latin typeface="Garamond" pitchFamily="18" charset="0"/>
              </a:rPr>
              <a:t>,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certi</a:t>
            </a:r>
            <a:r>
              <a:rPr lang="it-IT" smtClean="0">
                <a:latin typeface="Garamond" pitchFamily="18" charset="0"/>
              </a:rPr>
              <a:t> e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comunicati</a:t>
            </a:r>
            <a:r>
              <a:rPr lang="it-IT" smtClean="0">
                <a:latin typeface="Garamond" pitchFamily="18" charset="0"/>
              </a:rPr>
              <a:t> al cittadino, onde evitare prevaricazioni e arbitri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 &gt; </a:t>
            </a:r>
            <a:r>
              <a:rPr lang="it-IT" b="1" smtClean="0">
                <a:latin typeface="Garamond" pitchFamily="18" charset="0"/>
              </a:rPr>
              <a:t>Necessità di disporre di uno strumento                                                                                    giuridico che attesti la data certa di inizio di un procedimento (protocollazione)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it-IT" smtClean="0">
              <a:latin typeface="Garamond" pitchFamily="18" charset="0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250825" y="21336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A50021"/>
              </a:solidFill>
            </a:endParaRP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250825" y="3068638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92163"/>
          </a:xfrm>
          <a:solidFill>
            <a:srgbClr val="FFE579"/>
          </a:solidFill>
        </p:spPr>
        <p:txBody>
          <a:bodyPr/>
          <a:lstStyle/>
          <a:p>
            <a:pPr eaLnBrk="1" hangingPunct="1"/>
            <a:r>
              <a:rPr lang="it-IT" smtClean="0">
                <a:latin typeface="Garamond" pitchFamily="18" charset="0"/>
              </a:rPr>
              <a:t>Nella maggioranza dei casi è possibile:</a:t>
            </a:r>
            <a:endParaRPr lang="it-IT" smtClean="0">
              <a:solidFill>
                <a:srgbClr val="9933FF"/>
              </a:solidFill>
              <a:latin typeface="Garamond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640762" cy="4895850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>
                <a:latin typeface="Garamond" pitchFamily="18" charset="0"/>
              </a:rPr>
              <a:t>determinare quali </a:t>
            </a:r>
            <a:r>
              <a:rPr lang="it-IT" b="1" smtClean="0">
                <a:latin typeface="Garamond" pitchFamily="18" charset="0"/>
              </a:rPr>
              <a:t>tipi di documenti</a:t>
            </a:r>
            <a:r>
              <a:rPr lang="it-IT" smtClean="0">
                <a:latin typeface="Garamond" pitchFamily="18" charset="0"/>
              </a:rPr>
              <a:t> è necessario produrre per portare a termine un procedimento</a:t>
            </a:r>
          </a:p>
          <a:p>
            <a:pPr eaLnBrk="1" hangingPunct="1"/>
            <a:r>
              <a:rPr lang="it-IT" smtClean="0">
                <a:latin typeface="Garamond" pitchFamily="18" charset="0"/>
              </a:rPr>
              <a:t> fissare </a:t>
            </a:r>
            <a:r>
              <a:rPr lang="it-IT" b="1" smtClean="0">
                <a:latin typeface="Garamond" pitchFamily="18" charset="0"/>
              </a:rPr>
              <a:t>regole</a:t>
            </a:r>
            <a:r>
              <a:rPr lang="it-IT" smtClean="0">
                <a:latin typeface="Garamond" pitchFamily="18" charset="0"/>
              </a:rPr>
              <a:t> e </a:t>
            </a:r>
            <a:r>
              <a:rPr lang="it-IT" b="1" smtClean="0">
                <a:latin typeface="Garamond" pitchFamily="18" charset="0"/>
              </a:rPr>
              <a:t>procedure</a:t>
            </a:r>
            <a:r>
              <a:rPr lang="it-IT" smtClean="0">
                <a:latin typeface="Garamond" pitchFamily="18" charset="0"/>
              </a:rPr>
              <a:t> 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mtClean="0">
                <a:latin typeface="Garamond" pitchFamily="18" charset="0"/>
              </a:rPr>
              <a:t>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soddisfazione dell’utenza</a:t>
            </a:r>
            <a:r>
              <a:rPr lang="it-IT" smtClean="0">
                <a:solidFill>
                  <a:srgbClr val="A50021"/>
                </a:solidFill>
                <a:latin typeface="Garamond" pitchFamily="18" charset="0"/>
              </a:rPr>
              <a:t> 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 itinerari formativi per il personale</a:t>
            </a:r>
          </a:p>
          <a:p>
            <a:pPr eaLnBrk="1" hangingPunct="1"/>
            <a:r>
              <a:rPr lang="it-IT" smtClean="0">
                <a:latin typeface="Garamond" pitchFamily="18" charset="0"/>
              </a:rPr>
              <a:t> “pensarsi/ripensarsi addosso” </a:t>
            </a:r>
          </a:p>
          <a:p>
            <a:pPr lvl="1" eaLnBrk="1" hangingPunct="1">
              <a:buClr>
                <a:srgbClr val="9933FF"/>
              </a:buClr>
              <a:buFont typeface="Wingdings" pitchFamily="2" charset="2"/>
              <a:buChar char="Ø"/>
            </a:pPr>
            <a:r>
              <a:rPr lang="it-IT" b="1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organizzare meglio l’attività </a:t>
            </a:r>
          </a:p>
          <a:p>
            <a:pPr lvl="1" eaLnBrk="1" hangingPunct="1">
              <a:buClr>
                <a:srgbClr val="9933FF"/>
              </a:buClr>
              <a:buFont typeface="Wingdings" pitchFamily="2" charset="2"/>
              <a:buChar char="Ø"/>
            </a:pP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 razionalizzare flussi di lavoro e impiego di risorse</a:t>
            </a:r>
          </a:p>
          <a:p>
            <a:pPr lvl="1" eaLnBrk="1" hangingPunct="1">
              <a:buClr>
                <a:srgbClr val="9933FF"/>
              </a:buClr>
              <a:buFont typeface="Wingdings" pitchFamily="2" charset="2"/>
              <a:buChar char="Ø"/>
            </a:pPr>
            <a:r>
              <a:rPr lang="it-IT" smtClean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semplificazione</a:t>
            </a:r>
            <a:r>
              <a:rPr lang="it-IT" smtClean="0">
                <a:solidFill>
                  <a:schemeClr val="hlink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148263" y="1125538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it-IT" b="1" smtClean="0">
                <a:solidFill>
                  <a:srgbClr val="A50021"/>
                </a:solidFill>
                <a:latin typeface="Garamond" pitchFamily="18" charset="0"/>
              </a:rPr>
              <a:t>inoltre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569325" cy="5122862"/>
          </a:xfrm>
          <a:solidFill>
            <a:srgbClr val="FFFFCC"/>
          </a:solidFill>
        </p:spPr>
        <p:txBody>
          <a:bodyPr/>
          <a:lstStyle/>
          <a:p>
            <a:pPr eaLnBrk="1" hangingPunct="1"/>
            <a:r>
              <a:rPr lang="it-IT" sz="3600" smtClean="0">
                <a:latin typeface="Garamond" pitchFamily="18" charset="0"/>
              </a:rPr>
              <a:t>il procedimento deve concludersi con l’adozione di un </a:t>
            </a:r>
            <a:r>
              <a:rPr lang="it-IT" sz="3600" b="1" smtClean="0">
                <a:solidFill>
                  <a:srgbClr val="A50021"/>
                </a:solidFill>
                <a:latin typeface="Garamond" pitchFamily="18" charset="0"/>
              </a:rPr>
              <a:t>provvedimento espresso (funzione dei documenti e dell’archivio)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3600" smtClean="0">
                <a:latin typeface="Garamond" pitchFamily="18" charset="0"/>
              </a:rPr>
              <a:t>I  </a:t>
            </a:r>
            <a:r>
              <a:rPr lang="it-IT" sz="3600" b="1" smtClean="0">
                <a:solidFill>
                  <a:srgbClr val="A50021"/>
                </a:solidFill>
                <a:latin typeface="Garamond" pitchFamily="18" charset="0"/>
              </a:rPr>
              <a:t>documenti</a:t>
            </a:r>
            <a:r>
              <a:rPr lang="it-IT" sz="3600" smtClean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sz="3600" b="1" smtClean="0">
                <a:solidFill>
                  <a:srgbClr val="A50021"/>
                </a:solidFill>
                <a:latin typeface="Garamond" pitchFamily="18" charset="0"/>
              </a:rPr>
              <a:t>scritti</a:t>
            </a:r>
            <a:r>
              <a:rPr lang="it-IT" sz="3600" b="1" smtClean="0">
                <a:solidFill>
                  <a:srgbClr val="00CC99"/>
                </a:solidFill>
                <a:latin typeface="Garamond" pitchFamily="18" charset="0"/>
              </a:rPr>
              <a:t> </a:t>
            </a:r>
            <a:r>
              <a:rPr lang="it-IT" sz="3600" smtClean="0">
                <a:latin typeface="Garamond" pitchFamily="18" charset="0"/>
              </a:rPr>
              <a:t>(anche quelli digitali), per avere valenza giuridico-probatoria,  devono rispondere a determinate </a:t>
            </a:r>
            <a:r>
              <a:rPr lang="it-IT" sz="3600" b="1" smtClean="0">
                <a:solidFill>
                  <a:srgbClr val="A50021"/>
                </a:solidFill>
                <a:latin typeface="Garamond" pitchFamily="18" charset="0"/>
              </a:rPr>
              <a:t>caratteristiche formali</a:t>
            </a:r>
            <a:r>
              <a:rPr lang="it-IT" sz="3600" smtClean="0">
                <a:latin typeface="Garamond" pitchFamily="18" charset="0"/>
              </a:rPr>
              <a:t> 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ü"/>
            </a:pPr>
            <a:r>
              <a:rPr lang="it-IT" sz="3600" smtClean="0">
                <a:latin typeface="Garamond" pitchFamily="18" charset="0"/>
              </a:rPr>
              <a:t>La forma scritta è garanzia di </a:t>
            </a:r>
            <a:r>
              <a:rPr lang="it-IT" sz="3600" b="1" smtClean="0">
                <a:solidFill>
                  <a:srgbClr val="A50021"/>
                </a:solidFill>
                <a:latin typeface="Garamond" pitchFamily="18" charset="0"/>
              </a:rPr>
              <a:t>trasparenza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843213" y="2492375"/>
            <a:ext cx="73025" cy="73025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572000" y="1628775"/>
            <a:ext cx="71438" cy="1444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276600" y="981075"/>
            <a:ext cx="1223963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851275" y="1557338"/>
            <a:ext cx="73025" cy="3587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500563" y="2133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787900" y="2492375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787900" y="2492375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19138"/>
          </a:xfrm>
          <a:solidFill>
            <a:srgbClr val="EAEAEA"/>
          </a:solidFill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A50021"/>
                </a:solidFill>
                <a:latin typeface="Garamond" pitchFamily="18" charset="0"/>
              </a:rPr>
              <a:t>Altre esigenze soddisfatte dal protocollo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062912" cy="46831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it-IT" sz="2800" smtClean="0">
                <a:latin typeface="Garamond" pitchFamily="18" charset="0"/>
              </a:rPr>
              <a:t>Facoltà, riconosciuta dalla legge agli aventi diritto, di </a:t>
            </a: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intervenire</a:t>
            </a:r>
            <a:r>
              <a:rPr lang="it-IT" sz="2800" smtClean="0">
                <a:latin typeface="Garamond" pitchFamily="18" charset="0"/>
              </a:rPr>
              <a:t> nel procedimento, di </a:t>
            </a: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prendere visione</a:t>
            </a:r>
            <a:r>
              <a:rPr lang="it-IT" sz="2800" smtClean="0">
                <a:latin typeface="Garamond" pitchFamily="18" charset="0"/>
              </a:rPr>
              <a:t> degli atti e di </a:t>
            </a: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presentare</a:t>
            </a:r>
            <a:r>
              <a:rPr lang="it-IT" sz="2800" smtClean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memorie e documenti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2800" smtClean="0">
                <a:latin typeface="Garamond" pitchFamily="18" charset="0"/>
              </a:rPr>
              <a:t>Possibilità per i cittadini di utilizzare l’</a:t>
            </a: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autocertificazione</a:t>
            </a:r>
            <a:r>
              <a:rPr lang="it-IT" sz="2800" smtClean="0">
                <a:latin typeface="Garamond" pitchFamily="18" charset="0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Acquisizione</a:t>
            </a:r>
            <a:r>
              <a:rPr lang="it-IT" sz="2800" smtClean="0">
                <a:latin typeface="Garamond" pitchFamily="18" charset="0"/>
              </a:rPr>
              <a:t>, in originale o in copia, da parte del RPA dei documenti, già in possesso della pubblica amministrazione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ü"/>
            </a:pPr>
            <a:r>
              <a:rPr lang="it-IT" sz="2800" b="1" smtClean="0">
                <a:solidFill>
                  <a:srgbClr val="A50021"/>
                </a:solidFill>
                <a:latin typeface="Garamond" pitchFamily="18" charset="0"/>
              </a:rPr>
              <a:t>Accertamento</a:t>
            </a:r>
            <a:r>
              <a:rPr lang="it-IT" sz="2800" smtClean="0">
                <a:latin typeface="Garamond" pitchFamily="18" charset="0"/>
              </a:rPr>
              <a:t> d’ufficio, da parte del RPA, dei fatti, stati e qualità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22275"/>
            <a:ext cx="2735263" cy="558800"/>
          </a:xfrm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>
                <a:solidFill>
                  <a:srgbClr val="A50021"/>
                </a:solidFill>
                <a:latin typeface="Garamond" pitchFamily="18" charset="0"/>
              </a:rPr>
              <a:t>inoltre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80400" cy="532923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3600" dirty="0" smtClean="0">
                <a:latin typeface="Garamond" pitchFamily="18" charset="0"/>
              </a:rPr>
              <a:t>Esigenze di 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comunicazione</a:t>
            </a:r>
            <a:r>
              <a:rPr lang="it-IT" sz="3600" dirty="0" smtClean="0">
                <a:latin typeface="Garamond" pitchFamily="18" charset="0"/>
              </a:rPr>
              <a:t> e 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pubblicità</a:t>
            </a:r>
            <a:r>
              <a:rPr lang="it-IT" sz="3600" dirty="0" smtClean="0">
                <a:latin typeface="Garamond" pitchFamily="18" charset="0"/>
              </a:rPr>
              <a:t> (con forme di comunicazione qualificate e solenni, ove richieste dalla legge)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3600" dirty="0" smtClean="0">
                <a:latin typeface="Garamond" pitchFamily="18" charset="0"/>
              </a:rPr>
              <a:t>Obbligo di motivare adeguatamente ogni provvedimento amministrativo: la motivazione deve indicare i 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presupposti</a:t>
            </a:r>
            <a:r>
              <a:rPr lang="it-IT" sz="3600" b="1" dirty="0" smtClean="0">
                <a:solidFill>
                  <a:srgbClr val="009999"/>
                </a:solidFill>
                <a:latin typeface="Garamond" pitchFamily="18" charset="0"/>
              </a:rPr>
              <a:t> 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di</a:t>
            </a:r>
            <a:r>
              <a:rPr lang="it-IT" sz="3600" dirty="0" smtClean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fatto</a:t>
            </a:r>
            <a:r>
              <a:rPr lang="it-IT" sz="3600" dirty="0" smtClean="0">
                <a:latin typeface="Garamond" pitchFamily="18" charset="0"/>
              </a:rPr>
              <a:t> e le </a:t>
            </a:r>
            <a:r>
              <a:rPr lang="it-IT" sz="3600" b="1" dirty="0" smtClean="0">
                <a:solidFill>
                  <a:srgbClr val="A50021"/>
                </a:solidFill>
                <a:latin typeface="Garamond" pitchFamily="18" charset="0"/>
              </a:rPr>
              <a:t>ragioni giuridiche</a:t>
            </a:r>
            <a:r>
              <a:rPr lang="it-IT" sz="3600" dirty="0" smtClean="0">
                <a:latin typeface="Garamond" pitchFamily="18" charset="0"/>
              </a:rPr>
              <a:t> che hanno determinato la decisione dell’amministrazione, in relazione alle risultanze dell’istruttoria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7143768" y="2285992"/>
            <a:ext cx="1357322" cy="500066"/>
          </a:xfrm>
          <a:prstGeom prst="rightArrow">
            <a:avLst>
              <a:gd name="adj1" fmla="val 3174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17596"/>
          </a:xfrm>
          <a:solidFill>
            <a:srgbClr val="FFFF00"/>
          </a:solidFill>
        </p:spPr>
        <p:txBody>
          <a:bodyPr/>
          <a:lstStyle/>
          <a:p>
            <a:r>
              <a:rPr lang="it-IT" dirty="0" smtClean="0"/>
              <a:t>Comunicazione e pubblicità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00618" cy="3186122"/>
          </a:xfrm>
          <a:ln>
            <a:solidFill>
              <a:srgbClr val="A73E3B"/>
            </a:solidFill>
          </a:ln>
        </p:spPr>
        <p:txBody>
          <a:bodyPr/>
          <a:lstStyle/>
          <a:p>
            <a:endParaRPr lang="it-IT" dirty="0" smtClean="0"/>
          </a:p>
          <a:p>
            <a:r>
              <a:rPr lang="it-IT" sz="3600" dirty="0" smtClean="0"/>
              <a:t>PEC</a:t>
            </a:r>
          </a:p>
          <a:p>
            <a:r>
              <a:rPr lang="it-IT" sz="3600" dirty="0" smtClean="0"/>
              <a:t>Albo on-line</a:t>
            </a:r>
          </a:p>
          <a:p>
            <a:r>
              <a:rPr lang="it-IT" sz="3600" dirty="0" smtClean="0"/>
              <a:t>Sito istituzionale</a:t>
            </a:r>
          </a:p>
          <a:p>
            <a:r>
              <a:rPr lang="it-IT" sz="3600" dirty="0" smtClean="0"/>
              <a:t>“Portali” </a:t>
            </a:r>
          </a:p>
          <a:p>
            <a:endParaRPr lang="it-IT" sz="36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00430" y="4357694"/>
            <a:ext cx="5186370" cy="1625593"/>
          </a:xfrm>
          <a:ln>
            <a:solidFill>
              <a:srgbClr val="A73E3B"/>
            </a:solidFill>
          </a:ln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4000" dirty="0" smtClean="0"/>
              <a:t>Vanno regolamentati</a:t>
            </a:r>
            <a:endParaRPr lang="it-IT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60350"/>
            <a:ext cx="7500958" cy="936625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it-IT" sz="5400" dirty="0">
                <a:solidFill>
                  <a:srgbClr val="A50021"/>
                </a:solidFill>
                <a:latin typeface="Garamond" pitchFamily="18" charset="0"/>
              </a:rPr>
              <a:t>Perché classificare?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329642" cy="4829196"/>
          </a:xfrm>
        </p:spPr>
        <p:txBody>
          <a:bodyPr/>
          <a:lstStyle/>
          <a:p>
            <a:pPr algn="just">
              <a:buFontTx/>
              <a:buNone/>
            </a:pPr>
            <a:r>
              <a:rPr lang="it-IT" sz="2800" dirty="0"/>
              <a:t>   </a:t>
            </a:r>
            <a:r>
              <a:rPr lang="it-IT" sz="3600" dirty="0">
                <a:latin typeface="Garamond" pitchFamily="18" charset="0"/>
              </a:rPr>
              <a:t>La registrazione a protocollo dà la sequenza cronologica dei documenti</a:t>
            </a:r>
          </a:p>
          <a:p>
            <a:pPr>
              <a:buFontTx/>
              <a:buNone/>
            </a:pPr>
            <a:r>
              <a:rPr lang="it-IT" dirty="0">
                <a:latin typeface="Garamond" pitchFamily="18" charset="0"/>
              </a:rPr>
              <a:t>                      </a:t>
            </a:r>
            <a:r>
              <a:rPr lang="it-IT" sz="3600" dirty="0">
                <a:latin typeface="Garamond" pitchFamily="18" charset="0"/>
              </a:rPr>
              <a:t>Ma </a:t>
            </a:r>
            <a:r>
              <a:rPr lang="it-IT" sz="3600" b="1" dirty="0">
                <a:solidFill>
                  <a:srgbClr val="A50021"/>
                </a:solidFill>
                <a:latin typeface="Garamond" pitchFamily="18" charset="0"/>
              </a:rPr>
              <a:t>è necessario</a:t>
            </a:r>
            <a:r>
              <a:rPr lang="it-IT" sz="3600" b="1" dirty="0">
                <a:solidFill>
                  <a:srgbClr val="D60093"/>
                </a:solidFill>
                <a:latin typeface="Garamond" pitchFamily="18" charset="0"/>
              </a:rPr>
              <a:t> </a:t>
            </a:r>
          </a:p>
          <a:p>
            <a:pPr>
              <a:buFontTx/>
              <a:buNone/>
            </a:pPr>
            <a:r>
              <a:rPr lang="it-IT" sz="3600" dirty="0">
                <a:solidFill>
                  <a:srgbClr val="D60093"/>
                </a:solidFill>
                <a:latin typeface="Garamond" pitchFamily="18" charset="0"/>
              </a:rPr>
              <a:t>                    </a:t>
            </a:r>
            <a:r>
              <a:rPr lang="it-IT" sz="3600" b="1" dirty="0">
                <a:solidFill>
                  <a:srgbClr val="A50021"/>
                </a:solidFill>
                <a:latin typeface="Garamond" pitchFamily="18" charset="0"/>
              </a:rPr>
              <a:t>organizzare logicamente</a:t>
            </a:r>
            <a:r>
              <a:rPr lang="it-IT" sz="3600" dirty="0">
                <a:solidFill>
                  <a:srgbClr val="D60093"/>
                </a:solidFill>
                <a:latin typeface="Garamond" pitchFamily="18" charset="0"/>
              </a:rPr>
              <a:t> </a:t>
            </a:r>
          </a:p>
          <a:p>
            <a:pPr>
              <a:buFontTx/>
              <a:buNone/>
            </a:pPr>
            <a:r>
              <a:rPr lang="it-IT" sz="3600" dirty="0">
                <a:latin typeface="Garamond" pitchFamily="18" charset="0"/>
              </a:rPr>
              <a:t>                    i documenti</a:t>
            </a:r>
          </a:p>
          <a:p>
            <a:pPr>
              <a:buFontTx/>
              <a:buNone/>
            </a:pPr>
            <a:r>
              <a:rPr lang="it-IT" sz="3600" dirty="0">
                <a:latin typeface="Garamond" pitchFamily="18" charset="0"/>
              </a:rPr>
              <a:t>                    </a:t>
            </a:r>
          </a:p>
          <a:p>
            <a:pPr>
              <a:buFontTx/>
              <a:buNone/>
            </a:pPr>
            <a:r>
              <a:rPr lang="it-IT" sz="3600" b="1" dirty="0">
                <a:latin typeface="Garamond" pitchFamily="18" charset="0"/>
                <a:cs typeface="Times New Roman" pitchFamily="18" charset="0"/>
              </a:rPr>
              <a:t>~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 file manager/</a:t>
            </a:r>
            <a:r>
              <a:rPr lang="it-IT" sz="3600" b="1" dirty="0">
                <a:solidFill>
                  <a:srgbClr val="A50021"/>
                </a:solidFill>
                <a:latin typeface="Garamond" pitchFamily="18" charset="0"/>
                <a:cs typeface="Times New Roman" pitchFamily="18" charset="0"/>
              </a:rPr>
              <a:t>albero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 delle directory</a:t>
            </a:r>
            <a:endParaRPr lang="it-IT" sz="3600" dirty="0">
              <a:latin typeface="Garamond" pitchFamily="18" charset="0"/>
            </a:endParaRPr>
          </a:p>
        </p:txBody>
      </p:sp>
      <p:sp>
        <p:nvSpPr>
          <p:cNvPr id="4100" name="tower"/>
          <p:cNvSpPr>
            <a:spLocks noEditPoints="1" noChangeArrowheads="1"/>
          </p:cNvSpPr>
          <p:nvPr/>
        </p:nvSpPr>
        <p:spPr bwMode="auto">
          <a:xfrm>
            <a:off x="1143000" y="342900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  <a:solidFill>
            <a:srgbClr val="EAEAEA"/>
          </a:solidFill>
        </p:spPr>
        <p:txBody>
          <a:bodyPr/>
          <a:lstStyle/>
          <a:p>
            <a:r>
              <a:rPr lang="it-IT" sz="4000" b="1">
                <a:solidFill>
                  <a:srgbClr val="A50021"/>
                </a:solidFill>
                <a:latin typeface="Garamond" pitchFamily="18" charset="0"/>
              </a:rPr>
              <a:t>Finalità della classificazione</a:t>
            </a:r>
            <a:r>
              <a:rPr lang="it-IT" sz="3900" b="1">
                <a:solidFill>
                  <a:srgbClr val="A50021"/>
                </a:solidFill>
                <a:latin typeface="Garamond" pitchFamily="18" charset="0"/>
              </a:rPr>
              <a:t> </a:t>
            </a:r>
            <a:br>
              <a:rPr lang="it-IT" sz="3900" b="1">
                <a:solidFill>
                  <a:srgbClr val="A50021"/>
                </a:solidFill>
                <a:latin typeface="Garamond" pitchFamily="18" charset="0"/>
              </a:rPr>
            </a:br>
            <a:r>
              <a:rPr lang="it-IT" sz="3900" b="1">
                <a:solidFill>
                  <a:srgbClr val="A50021"/>
                </a:solidFill>
                <a:latin typeface="Garamond" pitchFamily="18" charset="0"/>
              </a:rPr>
              <a:t>(Direttiva D’Alema)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640762" cy="504031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sz="3100">
                <a:latin typeface="Garamond" pitchFamily="18" charset="0"/>
              </a:rPr>
              <a:t>Definizione dei criteri di formazione e </a:t>
            </a:r>
            <a:r>
              <a:rPr lang="it-IT" sz="3100" b="1">
                <a:solidFill>
                  <a:srgbClr val="A50021"/>
                </a:solidFill>
                <a:latin typeface="Garamond" pitchFamily="18" charset="0"/>
              </a:rPr>
              <a:t>organizza-zione</a:t>
            </a:r>
            <a:r>
              <a:rPr lang="it-IT" sz="3100">
                <a:latin typeface="Garamond" pitchFamily="18" charset="0"/>
              </a:rPr>
              <a:t> dei fascicoli, dei dossier e delle serie dei do-cumenti tipologicamente simili (circolari, verbali, registri contabili, etc.)</a:t>
            </a:r>
          </a:p>
          <a:p>
            <a:pPr algn="just">
              <a:lnSpc>
                <a:spcPct val="90000"/>
              </a:lnSpc>
            </a:pPr>
            <a:r>
              <a:rPr lang="it-IT" sz="3100" b="1">
                <a:solidFill>
                  <a:srgbClr val="A50021"/>
                </a:solidFill>
                <a:latin typeface="Garamond" pitchFamily="18" charset="0"/>
              </a:rPr>
              <a:t>Reperimento</a:t>
            </a:r>
            <a:r>
              <a:rPr lang="it-IT" sz="3100">
                <a:latin typeface="Garamond" pitchFamily="18" charset="0"/>
              </a:rPr>
              <a:t> dei documenti in relazione all’insieme della produzione documentaria riferita ad una specifica attività o ad un procedimento ammini-strativo</a:t>
            </a:r>
          </a:p>
          <a:p>
            <a:pPr algn="just">
              <a:lnSpc>
                <a:spcPct val="90000"/>
              </a:lnSpc>
            </a:pPr>
            <a:r>
              <a:rPr lang="it-IT" sz="3100">
                <a:latin typeface="Garamond" pitchFamily="18" charset="0"/>
              </a:rPr>
              <a:t>Realizzazione delle operazioni di </a:t>
            </a:r>
            <a:r>
              <a:rPr lang="it-IT" sz="3100" b="1">
                <a:solidFill>
                  <a:srgbClr val="A50021"/>
                </a:solidFill>
                <a:latin typeface="Garamond" pitchFamily="18" charset="0"/>
              </a:rPr>
              <a:t>selezione</a:t>
            </a:r>
            <a:r>
              <a:rPr lang="it-IT" sz="3100">
                <a:latin typeface="Garamond" pitchFamily="18" charset="0"/>
              </a:rPr>
              <a:t> dei do-cumenti archivistici ai fini della loro </a:t>
            </a:r>
            <a:r>
              <a:rPr lang="it-IT" sz="3100" b="1">
                <a:solidFill>
                  <a:srgbClr val="A50021"/>
                </a:solidFill>
                <a:latin typeface="Garamond" pitchFamily="18" charset="0"/>
              </a:rPr>
              <a:t>conservazione</a:t>
            </a:r>
            <a:r>
              <a:rPr lang="it-IT" sz="3100">
                <a:latin typeface="Garamond" pitchFamily="18" charset="0"/>
              </a:rPr>
              <a:t> ovvero della loro </a:t>
            </a:r>
            <a:r>
              <a:rPr lang="it-IT" sz="3100" b="1">
                <a:solidFill>
                  <a:srgbClr val="A50021"/>
                </a:solidFill>
                <a:latin typeface="Garamond" pitchFamily="18" charset="0"/>
              </a:rPr>
              <a:t>distruzione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it-IT" sz="4800" b="1">
                <a:solidFill>
                  <a:srgbClr val="A50021"/>
                </a:solidFill>
                <a:latin typeface="Garamond" pitchFamily="18" charset="0"/>
              </a:rPr>
              <a:t>Attività di classificazione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/>
              <a:t>TUDA art. 52, comma f)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/>
              <a:t>«garantire la corretta </a:t>
            </a:r>
            <a:r>
              <a:rPr lang="it-IT" b="1">
                <a:solidFill>
                  <a:srgbClr val="A50021"/>
                </a:solidFill>
              </a:rPr>
              <a:t>organizzazione</a:t>
            </a:r>
            <a:r>
              <a:rPr lang="it-IT"/>
              <a:t> dei documenti nell’ambito del sistema di classificazione d’archivio adottato»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/>
              <a:t>TUDA art. 56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/>
              <a:t>   … le operazioni di classificazione costituiscono </a:t>
            </a:r>
            <a:r>
              <a:rPr lang="it-IT" b="1">
                <a:solidFill>
                  <a:srgbClr val="A50021"/>
                </a:solidFill>
              </a:rPr>
              <a:t>operazioni necessarie e sufficienti</a:t>
            </a:r>
            <a:r>
              <a:rPr lang="it-IT"/>
              <a:t> per la tenuta del sistema di gestione informatica dei documenti da parte delle pubbliche amministrazioni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  <a:solidFill>
            <a:srgbClr val="FDF0A1"/>
          </a:solidFill>
        </p:spPr>
        <p:txBody>
          <a:bodyPr/>
          <a:lstStyle/>
          <a:p>
            <a:r>
              <a:rPr lang="it-IT" sz="4000">
                <a:latin typeface="Garamond" pitchFamily="18" charset="0"/>
              </a:rPr>
              <a:t>Un importante riferimento normativo del passato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7632700" cy="2449512"/>
          </a:xfrm>
          <a:solidFill>
            <a:srgbClr val="EAEAEA"/>
          </a:solidFill>
        </p:spPr>
        <p:txBody>
          <a:bodyPr/>
          <a:lstStyle/>
          <a:p>
            <a:endParaRPr lang="it-IT" sz="2400">
              <a:latin typeface="Garamond" pitchFamily="18" charset="0"/>
            </a:endParaRPr>
          </a:p>
          <a:p>
            <a:r>
              <a:rPr lang="it-IT" sz="3200">
                <a:latin typeface="Garamond" pitchFamily="18" charset="0"/>
              </a:rPr>
              <a:t>R.D. 25 gennaio 1900, n. 35 «Approvazione del regolamento per gli uffici di registratura e di archivio delle Amministrazioni centrali»</a:t>
            </a:r>
          </a:p>
          <a:p>
            <a:pPr>
              <a:buFontTx/>
              <a:buNone/>
            </a:pPr>
            <a:endParaRPr lang="it-IT" sz="3200">
              <a:latin typeface="Garamond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8175" y="4652963"/>
            <a:ext cx="6778625" cy="1728787"/>
          </a:xfrm>
          <a:solidFill>
            <a:srgbClr val="FFCC00"/>
          </a:solidFill>
        </p:spPr>
        <p:txBody>
          <a:bodyPr/>
          <a:lstStyle/>
          <a:p>
            <a:endParaRPr lang="it-IT" sz="2400"/>
          </a:p>
          <a:p>
            <a:r>
              <a:rPr lang="it-IT" sz="3200"/>
              <a:t>Rilevanti messaggi ancora attuali, se debitamente “tradotti”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sz="5000" dirty="0" err="1">
                <a:latin typeface="Garamond" pitchFamily="18" charset="0"/>
              </a:rPr>
              <a:t>Titolario</a:t>
            </a:r>
            <a:r>
              <a:rPr lang="it-IT" sz="5000" dirty="0">
                <a:latin typeface="Garamond" pitchFamily="18" charset="0"/>
              </a:rPr>
              <a:t> di </a:t>
            </a:r>
            <a:r>
              <a:rPr lang="it-IT" sz="5000" b="1" dirty="0">
                <a:solidFill>
                  <a:srgbClr val="008000"/>
                </a:solidFill>
                <a:latin typeface="Garamond" pitchFamily="18" charset="0"/>
              </a:rPr>
              <a:t>classificazione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362950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800" dirty="0"/>
              <a:t>                </a:t>
            </a:r>
            <a:r>
              <a:rPr lang="it-IT" sz="2800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it-IT" sz="2800" dirty="0">
                <a:latin typeface="Garamond" pitchFamily="18" charset="0"/>
                <a:cs typeface="Times New Roman" pitchFamily="18" charset="0"/>
              </a:rPr>
              <a:t>    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Sistema </a:t>
            </a:r>
            <a:r>
              <a:rPr lang="it-IT" sz="36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precostituito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 di </a:t>
            </a:r>
            <a:r>
              <a:rPr lang="it-IT" sz="36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partizioni astratte</a:t>
            </a:r>
            <a:r>
              <a:rPr lang="it-IT" sz="3600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it-IT" sz="36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gerarchicamente ordinate</a:t>
            </a:r>
            <a:r>
              <a:rPr lang="it-IT" sz="3600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(dal generale al particolare), fissate sulla base dell’analisi delle </a:t>
            </a:r>
            <a:r>
              <a:rPr lang="it-IT" sz="36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funzioni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 dell’ente, al quale deve ricondursi la molteplicità dei documenti prodotti, per organizzarne la </a:t>
            </a:r>
            <a:r>
              <a:rPr lang="it-IT" sz="36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sedimentazione ordinata</a:t>
            </a:r>
            <a:r>
              <a:rPr lang="it-IT" sz="3600" dirty="0">
                <a:latin typeface="Garamond" pitchFamily="18" charset="0"/>
                <a:cs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3600" dirty="0"/>
          </a:p>
        </p:txBody>
      </p:sp>
      <p:pic>
        <p:nvPicPr>
          <p:cNvPr id="6148" name="Picture 4" descr="NA0144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1493838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  <a:solidFill>
            <a:srgbClr val="FAFAA4"/>
          </a:solidFill>
        </p:spPr>
        <p:txBody>
          <a:bodyPr/>
          <a:lstStyle/>
          <a:p>
            <a:r>
              <a:rPr lang="it-IT" sz="4800" b="1">
                <a:solidFill>
                  <a:srgbClr val="008080"/>
                </a:solidFill>
                <a:latin typeface="Garamond" pitchFamily="18" charset="0"/>
              </a:rPr>
              <a:t>Caratteristiche del titolario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00174"/>
            <a:ext cx="8643998" cy="5143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600" dirty="0" smtClean="0">
                <a:latin typeface="Garamond" pitchFamily="18" charset="0"/>
              </a:rPr>
              <a:t>Si sviluppa su </a:t>
            </a:r>
            <a:r>
              <a:rPr lang="it-IT" sz="3600" b="1" dirty="0" smtClean="0">
                <a:solidFill>
                  <a:schemeClr val="hlink"/>
                </a:solidFill>
                <a:latin typeface="Garamond" pitchFamily="18" charset="0"/>
              </a:rPr>
              <a:t>più livelli </a:t>
            </a:r>
            <a:r>
              <a:rPr lang="it-IT" sz="3600" dirty="0" smtClean="0">
                <a:latin typeface="Garamond" pitchFamily="18" charset="0"/>
              </a:rPr>
              <a:t>(struttura ad albero): titolo, classe, sottoclasse, categoria, sottocategoria (si raccomanda di attivarne al massimo 3)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600" dirty="0" smtClean="0">
                <a:latin typeface="Garamond" pitchFamily="18" charset="0"/>
              </a:rPr>
              <a:t>È </a:t>
            </a:r>
            <a:r>
              <a:rPr lang="it-IT" sz="3600" dirty="0">
                <a:latin typeface="Garamond" pitchFamily="18" charset="0"/>
              </a:rPr>
              <a:t>atto di organizzazione </a:t>
            </a:r>
            <a:r>
              <a:rPr lang="it-IT" sz="3600" dirty="0" smtClean="0">
                <a:latin typeface="Garamond" pitchFamily="18" charset="0"/>
              </a:rPr>
              <a:t>e strumento amministrativo-gestionale&gt; </a:t>
            </a:r>
            <a:r>
              <a:rPr lang="it-IT" sz="3500" b="1" dirty="0">
                <a:latin typeface="Garamond" pitchFamily="18" charset="0"/>
              </a:rPr>
              <a:t>va deliberato </a:t>
            </a:r>
            <a:r>
              <a:rPr lang="it-IT" sz="3500" dirty="0" smtClean="0">
                <a:latin typeface="Garamond" pitchFamily="18" charset="0"/>
              </a:rPr>
              <a:t>dall’organo </a:t>
            </a:r>
            <a:r>
              <a:rPr lang="it-IT" sz="3500" dirty="0">
                <a:latin typeface="Garamond" pitchFamily="18" charset="0"/>
              </a:rPr>
              <a:t>o ufficio preposto all’organizzazione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600" dirty="0" smtClean="0">
                <a:latin typeface="Garamond" pitchFamily="18" charset="0"/>
              </a:rPr>
              <a:t>È </a:t>
            </a:r>
            <a:r>
              <a:rPr lang="it-IT" sz="3600" dirty="0">
                <a:latin typeface="Garamond" pitchFamily="18" charset="0"/>
              </a:rPr>
              <a:t>ricavato dall’analisi delle </a:t>
            </a:r>
            <a:r>
              <a:rPr lang="it-IT" sz="3600" b="1" dirty="0" smtClean="0">
                <a:solidFill>
                  <a:schemeClr val="hlink"/>
                </a:solidFill>
                <a:latin typeface="Garamond" pitchFamily="18" charset="0"/>
              </a:rPr>
              <a:t>funzioni/attività</a:t>
            </a:r>
            <a:endParaRPr lang="it-IT" sz="3600" b="1" dirty="0">
              <a:solidFill>
                <a:schemeClr val="hlink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600" dirty="0">
                <a:latin typeface="Garamond" pitchFamily="18" charset="0"/>
              </a:rPr>
              <a:t>Ha carattere di </a:t>
            </a:r>
            <a:r>
              <a:rPr lang="it-IT" sz="3600" b="1" dirty="0" smtClean="0">
                <a:solidFill>
                  <a:schemeClr val="hlink"/>
                </a:solidFill>
                <a:latin typeface="Garamond" pitchFamily="18" charset="0"/>
              </a:rPr>
              <a:t>astrattezza: </a:t>
            </a:r>
            <a:r>
              <a:rPr lang="it-IT" sz="3600" dirty="0" smtClean="0">
                <a:latin typeface="Garamond" pitchFamily="18" charset="0"/>
              </a:rPr>
              <a:t>prevede quello che </a:t>
            </a:r>
            <a:r>
              <a:rPr lang="it-IT" sz="3600" dirty="0">
                <a:latin typeface="Garamond" pitchFamily="18" charset="0"/>
              </a:rPr>
              <a:t>può </a:t>
            </a:r>
            <a:r>
              <a:rPr lang="it-IT" sz="3600" dirty="0" smtClean="0">
                <a:latin typeface="Garamond" pitchFamily="18" charset="0"/>
              </a:rPr>
              <a:t>esserci &gt; va costruito prima, non dopo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600" dirty="0" smtClean="0">
                <a:latin typeface="Garamond" pitchFamily="18" charset="0"/>
              </a:rPr>
              <a:t>È </a:t>
            </a:r>
            <a:r>
              <a:rPr lang="it-IT" sz="3600" b="1" dirty="0" smtClean="0">
                <a:solidFill>
                  <a:schemeClr val="hlink"/>
                </a:solidFill>
                <a:latin typeface="Garamond" pitchFamily="18" charset="0"/>
              </a:rPr>
              <a:t>generale</a:t>
            </a:r>
            <a:r>
              <a:rPr lang="it-IT" sz="3600" dirty="0">
                <a:latin typeface="Garamond" pitchFamily="18" charset="0"/>
              </a:rPr>
              <a:t>, ma non </a:t>
            </a:r>
            <a:r>
              <a:rPr lang="it-IT" sz="3600" dirty="0" smtClean="0">
                <a:latin typeface="Garamond" pitchFamily="18" charset="0"/>
              </a:rPr>
              <a:t>generico: esigenze lessicali connesse alla tecnicità giuridica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it-IT" sz="3600" dirty="0" smtClean="0">
                <a:latin typeface="Garamond" pitchFamily="18" charset="0"/>
              </a:rPr>
              <a:t>Deve essere </a:t>
            </a:r>
            <a:r>
              <a:rPr lang="it-IT" sz="3600" b="1" dirty="0" smtClean="0">
                <a:solidFill>
                  <a:schemeClr val="hlink"/>
                </a:solidFill>
                <a:latin typeface="Garamond" pitchFamily="18" charset="0"/>
              </a:rPr>
              <a:t>omnicomprensivo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  <a:solidFill>
            <a:srgbClr val="FAFAA4"/>
          </a:solidFill>
        </p:spPr>
        <p:txBody>
          <a:bodyPr>
            <a:normAutofit fontScale="90000"/>
          </a:bodyPr>
          <a:lstStyle/>
          <a:p>
            <a:r>
              <a:rPr lang="it-IT" sz="4800" b="1">
                <a:solidFill>
                  <a:srgbClr val="008080"/>
                </a:solidFill>
                <a:latin typeface="Garamond" pitchFamily="18" charset="0"/>
              </a:rPr>
              <a:t>Sempre sul titolario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51837" cy="532923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it-IT" b="1" dirty="0" smtClean="0">
                <a:latin typeface="Garamond" pitchFamily="18" charset="0"/>
              </a:rPr>
              <a:t>Non può essere retroattivo: </a:t>
            </a:r>
            <a:r>
              <a:rPr lang="it-IT" dirty="0" smtClean="0">
                <a:latin typeface="Garamond" pitchFamily="18" charset="0"/>
              </a:rPr>
              <a:t>organizza il futuro, non il passato</a:t>
            </a:r>
            <a:r>
              <a:rPr lang="it-IT" b="1" dirty="0" smtClean="0">
                <a:latin typeface="Garamond" pitchFamily="18" charset="0"/>
              </a:rPr>
              <a:t> </a:t>
            </a:r>
          </a:p>
          <a:p>
            <a:pPr algn="just">
              <a:buNone/>
            </a:pPr>
            <a:r>
              <a:rPr lang="it-IT" dirty="0" smtClean="0">
                <a:latin typeface="Garamond" pitchFamily="18" charset="0"/>
              </a:rPr>
              <a:t>Deve essere stabile, ma </a:t>
            </a:r>
            <a:r>
              <a:rPr lang="it-IT" b="1" dirty="0" smtClean="0">
                <a:solidFill>
                  <a:schemeClr val="hlink"/>
                </a:solidFill>
                <a:latin typeface="Garamond" pitchFamily="18" charset="0"/>
              </a:rPr>
              <a:t>dinamico</a:t>
            </a:r>
            <a:r>
              <a:rPr lang="it-IT" b="1" dirty="0" smtClean="0">
                <a:solidFill>
                  <a:schemeClr val="folHlink"/>
                </a:solidFill>
                <a:latin typeface="Garamond" pitchFamily="18" charset="0"/>
              </a:rPr>
              <a:t> </a:t>
            </a:r>
            <a:r>
              <a:rPr lang="it-IT" dirty="0" smtClean="0">
                <a:latin typeface="Garamond" pitchFamily="18" charset="0"/>
              </a:rPr>
              <a:t>(quindi va modificato, sempre con atto di organizzazione, ogni volta che variano le funzioni dell’ente)</a:t>
            </a:r>
            <a:endParaRPr lang="it-IT" b="1" i="1" dirty="0" smtClean="0">
              <a:solidFill>
                <a:schemeClr val="folHlink"/>
              </a:solidFill>
              <a:latin typeface="Garamond" pitchFamily="18" charset="0"/>
            </a:endParaRPr>
          </a:p>
          <a:p>
            <a:pPr algn="just">
              <a:buFontTx/>
              <a:buNone/>
            </a:pPr>
            <a:endParaRPr lang="it-IT" dirty="0">
              <a:latin typeface="Garamond" pitchFamily="18" charset="0"/>
            </a:endParaRPr>
          </a:p>
          <a:p>
            <a:pPr algn="just">
              <a:buFontTx/>
              <a:buNone/>
            </a:pPr>
            <a:r>
              <a:rPr lang="it-IT" dirty="0" smtClean="0">
                <a:latin typeface="Garamond" pitchFamily="18" charset="0"/>
              </a:rPr>
              <a:t>NB </a:t>
            </a:r>
          </a:p>
          <a:p>
            <a:pPr algn="just">
              <a:buFontTx/>
              <a:buNone/>
            </a:pPr>
            <a:r>
              <a:rPr lang="it-IT" dirty="0" smtClean="0">
                <a:latin typeface="Garamond" pitchFamily="18" charset="0"/>
              </a:rPr>
              <a:t>la classificazione è </a:t>
            </a:r>
            <a:r>
              <a:rPr lang="it-IT" dirty="0">
                <a:latin typeface="Garamond" pitchFamily="18" charset="0"/>
              </a:rPr>
              <a:t>un’operazione </a:t>
            </a:r>
            <a:endParaRPr lang="it-IT" dirty="0" smtClean="0">
              <a:latin typeface="Garamond" pitchFamily="18" charset="0"/>
            </a:endParaRPr>
          </a:p>
          <a:p>
            <a:pPr algn="just">
              <a:buFontTx/>
              <a:buNone/>
            </a:pPr>
            <a:r>
              <a:rPr lang="it-IT" dirty="0" smtClean="0">
                <a:latin typeface="Garamond" pitchFamily="18" charset="0"/>
              </a:rPr>
              <a:t>di </a:t>
            </a:r>
            <a:r>
              <a:rPr lang="it-IT" b="1" i="1" dirty="0">
                <a:solidFill>
                  <a:schemeClr val="hlink"/>
                </a:solidFill>
                <a:latin typeface="Garamond" pitchFamily="18" charset="0"/>
              </a:rPr>
              <a:t>reductio ad </a:t>
            </a:r>
            <a:r>
              <a:rPr lang="it-IT" b="1" i="1" dirty="0" smtClean="0">
                <a:solidFill>
                  <a:schemeClr val="hlink"/>
                </a:solidFill>
                <a:latin typeface="Garamond" pitchFamily="18" charset="0"/>
              </a:rPr>
              <a:t>unum:  </a:t>
            </a:r>
            <a:r>
              <a:rPr lang="it-IT" dirty="0" smtClean="0">
                <a:latin typeface="Garamond" pitchFamily="18" charset="0"/>
              </a:rPr>
              <a:t>ricondurre ad unità significa riconoscere gli attributi condivisi da entità differenti</a:t>
            </a:r>
            <a:endParaRPr lang="it-IT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dirty="0">
                <a:solidFill>
                  <a:schemeClr val="hlink"/>
                </a:solidFill>
                <a:latin typeface="Garamond" pitchFamily="18" charset="0"/>
              </a:rPr>
              <a:t>Il </a:t>
            </a:r>
            <a:r>
              <a:rPr lang="it-IT" sz="5400" b="1" dirty="0" err="1">
                <a:solidFill>
                  <a:schemeClr val="hlink"/>
                </a:solidFill>
                <a:latin typeface="Garamond" pitchFamily="18" charset="0"/>
              </a:rPr>
              <a:t>titolario</a:t>
            </a:r>
            <a:r>
              <a:rPr lang="it-IT" sz="5400" b="1" dirty="0">
                <a:solidFill>
                  <a:schemeClr val="hlink"/>
                </a:solidFill>
                <a:latin typeface="Garamond" pitchFamily="18" charset="0"/>
              </a:rPr>
              <a:t> è </a:t>
            </a:r>
            <a:r>
              <a:rPr lang="it-IT" sz="5400" b="1" dirty="0" smtClean="0">
                <a:solidFill>
                  <a:schemeClr val="hlink"/>
                </a:solidFill>
                <a:latin typeface="Garamond" pitchFamily="18" charset="0"/>
              </a:rPr>
              <a:t>obbligatorio</a:t>
            </a:r>
            <a:endParaRPr lang="it-IT" sz="5400" b="1" dirty="0">
              <a:solidFill>
                <a:schemeClr val="hlink"/>
              </a:solidFill>
              <a:latin typeface="Garamond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329642" cy="4525963"/>
          </a:xfrm>
          <a:ln w="57150"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it-IT" sz="3600" dirty="0" smtClean="0">
                <a:latin typeface="Garamond" pitchFamily="18" charset="0"/>
              </a:rPr>
              <a:t>1) DPR </a:t>
            </a:r>
            <a:r>
              <a:rPr lang="it-IT" sz="3600" dirty="0">
                <a:latin typeface="Garamond" pitchFamily="18" charset="0"/>
              </a:rPr>
              <a:t>445/2000: art. 50</a:t>
            </a:r>
          </a:p>
          <a:p>
            <a:pPr>
              <a:buFontTx/>
              <a:buNone/>
            </a:pPr>
            <a:r>
              <a:rPr lang="it-IT" sz="3600" dirty="0">
                <a:latin typeface="Garamond" pitchFamily="18" charset="0"/>
              </a:rPr>
              <a:t> </a:t>
            </a:r>
            <a:r>
              <a:rPr lang="it-IT" sz="4000" dirty="0">
                <a:latin typeface="Garamond" pitchFamily="18" charset="0"/>
              </a:rPr>
              <a:t>Ciascuna amministrazione deve </a:t>
            </a:r>
            <a:r>
              <a:rPr lang="it-IT" sz="4000" dirty="0" smtClean="0">
                <a:latin typeface="Garamond" pitchFamily="18" charset="0"/>
              </a:rPr>
              <a:t>stabilire </a:t>
            </a:r>
            <a:r>
              <a:rPr lang="it-IT" sz="4000" dirty="0">
                <a:latin typeface="Garamond" pitchFamily="18" charset="0"/>
              </a:rPr>
              <a:t>un piano di </a:t>
            </a:r>
            <a:r>
              <a:rPr lang="it-IT" sz="4000" dirty="0" smtClean="0">
                <a:latin typeface="Garamond" pitchFamily="18" charset="0"/>
              </a:rPr>
              <a:t>classificazione</a:t>
            </a:r>
          </a:p>
          <a:p>
            <a:pPr>
              <a:buFontTx/>
              <a:buNone/>
            </a:pPr>
            <a:r>
              <a:rPr lang="it-IT" sz="4000" dirty="0" smtClean="0">
                <a:latin typeface="Garamond" pitchFamily="18" charset="0"/>
              </a:rPr>
              <a:t>2) Regole tecniche 3 dic. 2013, art. 5 comma m): “sistema di classificazione” integrato con il piano di selezione</a:t>
            </a:r>
            <a:endParaRPr lang="it-IT" sz="40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 smtClean="0"/>
              <a:t>Criticità della </a:t>
            </a:r>
            <a:r>
              <a:rPr lang="it-IT" dirty="0" smtClean="0"/>
              <a:t>classificazione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785926"/>
            <a:ext cx="8086724" cy="4311649"/>
          </a:xfrm>
        </p:spPr>
        <p:txBody>
          <a:bodyPr>
            <a:normAutofit/>
          </a:bodyPr>
          <a:lstStyle/>
          <a:p>
            <a:r>
              <a:rPr lang="it-IT" dirty="0" smtClean="0"/>
              <a:t>“giustificare” la necessità di classificare (aspetti amministrativi e anche tecnologici)</a:t>
            </a:r>
          </a:p>
          <a:p>
            <a:r>
              <a:rPr lang="it-IT" b="1" dirty="0" smtClean="0"/>
              <a:t>Come costruire </a:t>
            </a:r>
            <a:r>
              <a:rPr lang="it-IT" dirty="0" smtClean="0"/>
              <a:t>un </a:t>
            </a:r>
            <a:r>
              <a:rPr lang="it-IT" dirty="0" err="1" smtClean="0"/>
              <a:t>titolario</a:t>
            </a:r>
            <a:r>
              <a:rPr lang="it-IT" dirty="0" smtClean="0"/>
              <a:t> di classificazione?</a:t>
            </a:r>
          </a:p>
          <a:p>
            <a:pPr lvl="1"/>
            <a:r>
              <a:rPr lang="it-IT" dirty="0" smtClean="0"/>
              <a:t>Analisi delle attività e delle funzioni</a:t>
            </a:r>
          </a:p>
          <a:p>
            <a:pPr lvl="1"/>
            <a:r>
              <a:rPr lang="it-IT" dirty="0" smtClean="0"/>
              <a:t>Esigenze logiche stringenti (anche lessicali)</a:t>
            </a:r>
          </a:p>
          <a:p>
            <a:pPr lvl="1"/>
            <a:r>
              <a:rPr lang="it-IT" dirty="0" smtClean="0"/>
              <a:t>Semplicità che non significa semplicismo</a:t>
            </a:r>
          </a:p>
          <a:p>
            <a:r>
              <a:rPr lang="it-IT" dirty="0" smtClean="0"/>
              <a:t>Come addestrare all’uso del </a:t>
            </a:r>
            <a:r>
              <a:rPr lang="it-IT" dirty="0" err="1" smtClean="0"/>
              <a:t>titolario</a:t>
            </a: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Aspetti psicologici della classificazione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535785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L’operazione della </a:t>
            </a:r>
            <a:r>
              <a:rPr lang="it-IT" b="1" dirty="0" smtClean="0"/>
              <a:t>classificazione</a:t>
            </a:r>
            <a:r>
              <a:rPr lang="it-IT" dirty="0" smtClean="0"/>
              <a:t> è una forma di </a:t>
            </a:r>
            <a:r>
              <a:rPr lang="it-IT" b="1" dirty="0" smtClean="0"/>
              <a:t>dominio sulla realtà</a:t>
            </a:r>
            <a:r>
              <a:rPr lang="it-IT" dirty="0" smtClean="0"/>
              <a:t>, qualunque essa sia (naturale/artificiale, fisica/incorporea, etc.)</a:t>
            </a:r>
          </a:p>
          <a:p>
            <a:r>
              <a:rPr lang="it-IT" b="1" dirty="0" smtClean="0"/>
              <a:t>Classificare</a:t>
            </a:r>
            <a:r>
              <a:rPr lang="it-IT" dirty="0" smtClean="0"/>
              <a:t> significa costituire, </a:t>
            </a:r>
            <a:r>
              <a:rPr lang="it-IT" b="1" dirty="0" smtClean="0"/>
              <a:t>trovare certezze</a:t>
            </a:r>
            <a:r>
              <a:rPr lang="it-IT" dirty="0" smtClean="0"/>
              <a:t> (ruolo delle serie di telefilm)</a:t>
            </a:r>
          </a:p>
          <a:p>
            <a:r>
              <a:rPr lang="it-IT" dirty="0" smtClean="0"/>
              <a:t>Classificare significa essere sicuri di ritrovare qualcosa cui teniamo nel posto in cui lo abbiamo collocato, nel posto che gli abbiamo assegnato</a:t>
            </a:r>
          </a:p>
          <a:p>
            <a:r>
              <a:rPr lang="it-IT" dirty="0" smtClean="0"/>
              <a:t>La classificazione è </a:t>
            </a:r>
            <a:r>
              <a:rPr lang="it-IT" b="1" dirty="0" smtClean="0"/>
              <a:t>operazione trasversale</a:t>
            </a:r>
            <a:r>
              <a:rPr lang="it-IT" dirty="0" smtClean="0"/>
              <a:t> a tutte le discipline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“i calzini del principe Carlo”</a:t>
            </a:r>
            <a:endParaRPr lang="it-IT" dirty="0"/>
          </a:p>
        </p:txBody>
      </p:sp>
      <p:pic>
        <p:nvPicPr>
          <p:cNvPr id="4" name="Segnaposto contenuto 3" descr="armadio-ape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62826"/>
            <a:ext cx="7929618" cy="544981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433637"/>
          </a:xfrm>
        </p:spPr>
        <p:txBody>
          <a:bodyPr/>
          <a:lstStyle/>
          <a:p>
            <a:r>
              <a:rPr lang="it-IT" b="1">
                <a:solidFill>
                  <a:srgbClr val="A50021"/>
                </a:solidFill>
              </a:rPr>
              <a:t>Pensare è classificare</a:t>
            </a:r>
            <a:r>
              <a:rPr lang="it-IT"/>
              <a:t/>
            </a:r>
            <a:br>
              <a:rPr lang="it-IT"/>
            </a:br>
            <a:r>
              <a:rPr lang="it-IT"/>
              <a:t>Riccardo Ridi (2001): </a:t>
            </a:r>
            <a:r>
              <a:rPr lang="it-IT" sz="4000"/>
              <a:t>http://www.iskoi.org/doc/pensare.htm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00438"/>
            <a:ext cx="8229600" cy="2625725"/>
          </a:xfrm>
          <a:solidFill>
            <a:srgbClr val="EAEAEA"/>
          </a:solidFill>
        </p:spPr>
        <p:txBody>
          <a:bodyPr/>
          <a:lstStyle/>
          <a:p>
            <a:pPr>
              <a:buFontTx/>
              <a:buNone/>
            </a:pPr>
            <a:endParaRPr lang="it-IT" sz="3600" dirty="0"/>
          </a:p>
          <a:p>
            <a:pPr>
              <a:buFontTx/>
              <a:buNone/>
            </a:pPr>
            <a:r>
              <a:rPr lang="it-IT" sz="3600" dirty="0" smtClean="0"/>
              <a:t>   Riprende </a:t>
            </a:r>
            <a:r>
              <a:rPr lang="it-IT" sz="3600" dirty="0"/>
              <a:t>le riflessioni di George </a:t>
            </a:r>
            <a:r>
              <a:rPr lang="it-IT" sz="3600" dirty="0" err="1"/>
              <a:t>Perec</a:t>
            </a:r>
            <a:r>
              <a:rPr lang="it-IT" sz="3600" dirty="0"/>
              <a:t>, </a:t>
            </a:r>
            <a:r>
              <a:rPr lang="it-IT" sz="3600" i="1" dirty="0"/>
              <a:t>Pensare/classificare</a:t>
            </a:r>
            <a:r>
              <a:rPr lang="it-IT" sz="3600" dirty="0"/>
              <a:t> (1989)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572164" cy="58259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classificazione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Forma di </a:t>
            </a:r>
            <a:r>
              <a:rPr lang="it-IT" b="1" dirty="0" smtClean="0"/>
              <a:t>gestione delle informazioni /documenti</a:t>
            </a:r>
          </a:p>
          <a:p>
            <a:pPr lvl="1"/>
            <a:r>
              <a:rPr lang="it-IT" dirty="0" smtClean="0"/>
              <a:t>A monte: regola d’oro 1 : </a:t>
            </a:r>
            <a:r>
              <a:rPr lang="it-IT" dirty="0" err="1" smtClean="0"/>
              <a:t>1</a:t>
            </a:r>
            <a:r>
              <a:rPr lang="it-IT" dirty="0" smtClean="0"/>
              <a:t> &gt; 1 argomento/informazione : 1 documento</a:t>
            </a:r>
          </a:p>
          <a:p>
            <a:pPr>
              <a:buNone/>
            </a:pPr>
            <a:r>
              <a:rPr lang="it-IT" dirty="0" smtClean="0"/>
              <a:t>Forma di </a:t>
            </a:r>
            <a:r>
              <a:rPr lang="it-IT" b="1" dirty="0" smtClean="0"/>
              <a:t>gestione dell’informazione e della comunicazione </a:t>
            </a:r>
            <a:r>
              <a:rPr lang="it-IT" dirty="0" smtClean="0"/>
              <a:t>all’interno di un’organizzazione e da e per l’esterno</a:t>
            </a:r>
          </a:p>
          <a:p>
            <a:pPr lvl="1"/>
            <a:r>
              <a:rPr lang="it-IT" dirty="0" smtClean="0"/>
              <a:t>Problema di linguaggio &gt; standard e accordi</a:t>
            </a:r>
          </a:p>
          <a:p>
            <a:pPr>
              <a:buNone/>
            </a:pPr>
            <a:r>
              <a:rPr lang="it-IT" sz="3000" dirty="0" smtClean="0"/>
              <a:t>La </a:t>
            </a:r>
            <a:r>
              <a:rPr lang="it-IT" sz="3000" b="1" dirty="0" smtClean="0"/>
              <a:t>collocazione delle entità nei diversi contenitori </a:t>
            </a:r>
            <a:r>
              <a:rPr lang="it-IT" sz="3000" dirty="0" smtClean="0"/>
              <a:t>si basa (direttamente o indirettamente, ma in modo determinante) sulla individuazione di </a:t>
            </a:r>
            <a:r>
              <a:rPr lang="it-IT" sz="3000" b="1" dirty="0" smtClean="0"/>
              <a:t>differenze</a:t>
            </a:r>
            <a:r>
              <a:rPr lang="it-IT" sz="3000" dirty="0" smtClean="0"/>
              <a:t> di rilievo tra le entità stesse, cioè su processi di </a:t>
            </a:r>
            <a:r>
              <a:rPr lang="it-IT" sz="3000" b="1" dirty="0" smtClean="0"/>
              <a:t>distinzione</a:t>
            </a:r>
            <a:r>
              <a:rPr lang="it-IT" sz="3000" dirty="0" smtClean="0"/>
              <a:t> &gt; teoria degli insiemi/minimo comun denominatore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6215074" y="6000768"/>
            <a:ext cx="169278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8992" y="142852"/>
            <a:ext cx="5257808" cy="5715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Libro del genesi,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b="1" dirty="0" smtClean="0"/>
              <a:t>1</a:t>
            </a:r>
            <a:r>
              <a:rPr lang="it-IT" sz="2300" dirty="0" smtClean="0"/>
              <a:t> In principio Dio creò il cielo e la terra. </a:t>
            </a:r>
          </a:p>
          <a:p>
            <a:pPr>
              <a:buNone/>
            </a:pPr>
            <a:r>
              <a:rPr lang="it-IT" sz="2300" b="1" dirty="0" smtClean="0"/>
              <a:t>2</a:t>
            </a:r>
            <a:r>
              <a:rPr lang="it-IT" sz="2300" dirty="0" smtClean="0"/>
              <a:t> La terra era informe e deserta e le tenebre ricoprivano l'abisso e lo spirito di Dio aleggiava sulle acque.</a:t>
            </a:r>
          </a:p>
          <a:p>
            <a:pPr>
              <a:buNone/>
            </a:pPr>
            <a:r>
              <a:rPr lang="it-IT" sz="2300" b="1" dirty="0" smtClean="0"/>
              <a:t>3</a:t>
            </a:r>
            <a:r>
              <a:rPr lang="it-IT" sz="2300" dirty="0" smtClean="0"/>
              <a:t> Dio disse: «Sia la luce!». E la luce fu. </a:t>
            </a:r>
          </a:p>
          <a:p>
            <a:pPr>
              <a:buNone/>
            </a:pPr>
            <a:r>
              <a:rPr lang="it-IT" sz="2300" b="1" dirty="0" smtClean="0"/>
              <a:t>4</a:t>
            </a:r>
            <a:r>
              <a:rPr lang="it-IT" sz="2300" dirty="0" smtClean="0"/>
              <a:t> Dio vide che la luce era cosa buona e </a:t>
            </a:r>
            <a:r>
              <a:rPr lang="it-IT" sz="2300" b="1" dirty="0" smtClean="0"/>
              <a:t>separò la luce dalle tenebre </a:t>
            </a:r>
          </a:p>
          <a:p>
            <a:pPr>
              <a:buNone/>
            </a:pPr>
            <a:r>
              <a:rPr lang="it-IT" sz="2300" b="1" dirty="0" smtClean="0"/>
              <a:t>5</a:t>
            </a:r>
            <a:r>
              <a:rPr lang="it-IT" sz="2300" dirty="0" smtClean="0"/>
              <a:t> e </a:t>
            </a:r>
            <a:r>
              <a:rPr lang="it-IT" sz="2300" b="1" dirty="0" smtClean="0"/>
              <a:t>chiamò</a:t>
            </a:r>
            <a:r>
              <a:rPr lang="it-IT" sz="2300" dirty="0" smtClean="0"/>
              <a:t> la luce giorno e le tenebre notte. E fu sera e fu mattina: primo giorno.</a:t>
            </a:r>
          </a:p>
          <a:p>
            <a:pPr>
              <a:buNone/>
            </a:pPr>
            <a:r>
              <a:rPr lang="it-IT" sz="2300" b="1" dirty="0" smtClean="0"/>
              <a:t>6</a:t>
            </a:r>
            <a:r>
              <a:rPr lang="it-IT" sz="2300" dirty="0" smtClean="0"/>
              <a:t> Dio disse: «Sia il firmamento in mezzo alle acque per </a:t>
            </a:r>
            <a:r>
              <a:rPr lang="it-IT" sz="2300" b="1" dirty="0" smtClean="0"/>
              <a:t>separare</a:t>
            </a:r>
            <a:r>
              <a:rPr lang="it-IT" sz="2300" dirty="0" smtClean="0"/>
              <a:t> le acque dalle acque». </a:t>
            </a:r>
          </a:p>
          <a:p>
            <a:pPr>
              <a:buNone/>
            </a:pPr>
            <a:r>
              <a:rPr lang="it-IT" sz="2300" b="1" dirty="0" smtClean="0"/>
              <a:t>7</a:t>
            </a:r>
            <a:r>
              <a:rPr lang="it-IT" sz="2300" dirty="0" smtClean="0"/>
              <a:t> Dio fece il firmamento e </a:t>
            </a:r>
            <a:r>
              <a:rPr lang="it-IT" sz="2300" b="1" dirty="0" smtClean="0"/>
              <a:t>separò</a:t>
            </a:r>
            <a:r>
              <a:rPr lang="it-IT" sz="2300" dirty="0" smtClean="0"/>
              <a:t> le acque, che sono sotto il firmamento, dalle acque, che son sopra il firmamento. E così avvenne. </a:t>
            </a:r>
          </a:p>
          <a:p>
            <a:pPr>
              <a:buNone/>
            </a:pPr>
            <a:r>
              <a:rPr lang="it-IT" sz="2300" b="1" dirty="0" smtClean="0"/>
              <a:t>8</a:t>
            </a:r>
            <a:r>
              <a:rPr lang="it-IT" sz="2300" dirty="0" smtClean="0"/>
              <a:t> Dio </a:t>
            </a:r>
            <a:r>
              <a:rPr lang="it-IT" sz="2300" b="1" dirty="0" smtClean="0"/>
              <a:t>chiamò</a:t>
            </a:r>
            <a:r>
              <a:rPr lang="it-IT" sz="2300" dirty="0" smtClean="0"/>
              <a:t> il firmamento cielo. E fu sera e fu mattina: secondo giorno.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659562" cy="1296988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algn="l"/>
            <a:r>
              <a:rPr lang="it-IT" sz="4000">
                <a:solidFill>
                  <a:srgbClr val="A50021"/>
                </a:solidFill>
              </a:rPr>
              <a:t>Eredità metodologiche </a:t>
            </a:r>
            <a:br>
              <a:rPr lang="it-IT" sz="4000">
                <a:solidFill>
                  <a:srgbClr val="A50021"/>
                </a:solidFill>
              </a:rPr>
            </a:br>
            <a:r>
              <a:rPr lang="it-IT" sz="4000">
                <a:solidFill>
                  <a:srgbClr val="A50021"/>
                </a:solidFill>
              </a:rPr>
              <a:t>del RD 35/1900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91512" cy="4224358"/>
          </a:xfrm>
        </p:spPr>
        <p:txBody>
          <a:bodyPr/>
          <a:lstStyle/>
          <a:p>
            <a:r>
              <a:rPr lang="it-IT" dirty="0"/>
              <a:t>Divieto di alterazioni </a:t>
            </a:r>
            <a:r>
              <a:rPr lang="it-IT" dirty="0" smtClean="0"/>
              <a:t>volontarie</a:t>
            </a:r>
          </a:p>
          <a:p>
            <a:r>
              <a:rPr lang="it-IT" dirty="0" smtClean="0"/>
              <a:t>“tracciabilità” degli interventi</a:t>
            </a:r>
            <a:endParaRPr lang="it-IT" dirty="0"/>
          </a:p>
          <a:p>
            <a:r>
              <a:rPr lang="it-IT" dirty="0"/>
              <a:t>Documento principale e allegato</a:t>
            </a:r>
          </a:p>
          <a:p>
            <a:r>
              <a:rPr lang="it-IT" dirty="0"/>
              <a:t>Necessità della registrazione</a:t>
            </a:r>
          </a:p>
          <a:p>
            <a:r>
              <a:rPr lang="it-IT" dirty="0"/>
              <a:t>Concetto e definizione di fascicolo</a:t>
            </a:r>
          </a:p>
          <a:p>
            <a:r>
              <a:rPr lang="it-IT" dirty="0"/>
              <a:t>Concetto di smistamento</a:t>
            </a:r>
          </a:p>
          <a:p>
            <a:r>
              <a:rPr lang="it-IT" dirty="0"/>
              <a:t>Concetto di formalità del documento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b="1" dirty="0" smtClean="0"/>
              <a:t>9</a:t>
            </a:r>
            <a:r>
              <a:rPr lang="it-IT" dirty="0" smtClean="0"/>
              <a:t> Dio disse: «Le acque che sono sotto il cielo, </a:t>
            </a:r>
            <a:r>
              <a:rPr lang="it-IT" b="1" dirty="0" smtClean="0"/>
              <a:t>si raccolgano in un solo luogo </a:t>
            </a:r>
            <a:r>
              <a:rPr lang="it-IT" dirty="0" smtClean="0"/>
              <a:t>e appaia l'asciutto». E così avvenne. </a:t>
            </a:r>
          </a:p>
          <a:p>
            <a:pPr>
              <a:buNone/>
            </a:pPr>
            <a:r>
              <a:rPr lang="it-IT" b="1" dirty="0" smtClean="0"/>
              <a:t>10</a:t>
            </a:r>
            <a:r>
              <a:rPr lang="it-IT" dirty="0" smtClean="0"/>
              <a:t> Dio </a:t>
            </a:r>
            <a:r>
              <a:rPr lang="it-IT" b="1" dirty="0" smtClean="0"/>
              <a:t>chiamò</a:t>
            </a:r>
            <a:r>
              <a:rPr lang="it-IT" dirty="0" smtClean="0"/>
              <a:t> l'asciutto terra e la massa delle acque mare. E Dio vide che era cosa buona. </a:t>
            </a:r>
          </a:p>
          <a:p>
            <a:pPr>
              <a:buNone/>
            </a:pPr>
            <a:r>
              <a:rPr lang="it-IT" b="1" dirty="0" smtClean="0"/>
              <a:t>11</a:t>
            </a:r>
            <a:r>
              <a:rPr lang="it-IT" dirty="0" smtClean="0"/>
              <a:t> E Dio disse: «La terra produca germogli, erbe che producono seme e alberi da frutto, che facciano sulla terra frutto con il seme, </a:t>
            </a:r>
            <a:r>
              <a:rPr lang="it-IT" b="1" dirty="0" smtClean="0"/>
              <a:t>ciascuno secondo la sua specie</a:t>
            </a:r>
            <a:r>
              <a:rPr lang="it-IT" dirty="0" smtClean="0"/>
              <a:t>». E così avvenne: </a:t>
            </a:r>
          </a:p>
          <a:p>
            <a:pPr>
              <a:buNone/>
            </a:pPr>
            <a:r>
              <a:rPr lang="it-IT" b="1" dirty="0" smtClean="0"/>
              <a:t>12</a:t>
            </a:r>
            <a:r>
              <a:rPr lang="it-IT" dirty="0" smtClean="0"/>
              <a:t> la terra produsse germogli, erbe che producono seme, ciascuna secondo la propria specie e alberi che fanno ciascuno frutto con il seme, </a:t>
            </a:r>
            <a:r>
              <a:rPr lang="it-IT" b="1" dirty="0" smtClean="0"/>
              <a:t>secondo la propria specie</a:t>
            </a:r>
            <a:r>
              <a:rPr lang="it-IT" dirty="0" smtClean="0"/>
              <a:t>. Dio vide che era cosa buona. </a:t>
            </a:r>
          </a:p>
          <a:p>
            <a:pPr>
              <a:buNone/>
            </a:pPr>
            <a:r>
              <a:rPr lang="it-IT" b="1" dirty="0" smtClean="0"/>
              <a:t>13</a:t>
            </a:r>
            <a:r>
              <a:rPr lang="it-IT" dirty="0" smtClean="0"/>
              <a:t> E fu sera e fu mattina: terzo giorno.</a:t>
            </a:r>
            <a:endParaRPr lang="it-IT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100" b="1" dirty="0" smtClean="0"/>
              <a:t>14</a:t>
            </a:r>
            <a:r>
              <a:rPr lang="it-IT" sz="2100" dirty="0" smtClean="0"/>
              <a:t> Dio disse: «Ci siano luci nel firmamento del cielo, </a:t>
            </a:r>
            <a:r>
              <a:rPr lang="it-IT" sz="2100" b="1" dirty="0" smtClean="0"/>
              <a:t>per distinguere il giorno dalla notte</a:t>
            </a:r>
            <a:r>
              <a:rPr lang="it-IT" sz="2100" dirty="0" smtClean="0"/>
              <a:t>; servano da segni per le stagioni, per i giorni e per gli anni </a:t>
            </a:r>
          </a:p>
          <a:p>
            <a:pPr>
              <a:buNone/>
            </a:pPr>
            <a:r>
              <a:rPr lang="it-IT" sz="2100" b="1" dirty="0" smtClean="0"/>
              <a:t>15</a:t>
            </a:r>
            <a:r>
              <a:rPr lang="it-IT" sz="2100" dirty="0" smtClean="0"/>
              <a:t> e servano da luci nel firmamento del cielo per illuminare la terra». E così avvenne: </a:t>
            </a:r>
          </a:p>
          <a:p>
            <a:pPr>
              <a:buNone/>
            </a:pPr>
            <a:r>
              <a:rPr lang="it-IT" sz="2100" b="1" dirty="0" smtClean="0"/>
              <a:t>16</a:t>
            </a:r>
            <a:r>
              <a:rPr lang="it-IT" sz="2100" dirty="0" smtClean="0"/>
              <a:t> Dio fece le due luci grandi, la luce maggiore per regolare il giorno e la luce minore per regolare la notte, e le stelle. </a:t>
            </a:r>
          </a:p>
          <a:p>
            <a:pPr>
              <a:buNone/>
            </a:pPr>
            <a:r>
              <a:rPr lang="it-IT" sz="2100" b="1" dirty="0" smtClean="0"/>
              <a:t>17</a:t>
            </a:r>
            <a:r>
              <a:rPr lang="it-IT" sz="2100" dirty="0" smtClean="0"/>
              <a:t> Dio le pose nel firmamento del cielo per illuminare la terra </a:t>
            </a:r>
          </a:p>
          <a:p>
            <a:pPr>
              <a:buNone/>
            </a:pPr>
            <a:r>
              <a:rPr lang="it-IT" sz="2100" b="1" dirty="0" smtClean="0"/>
              <a:t>18</a:t>
            </a:r>
            <a:r>
              <a:rPr lang="it-IT" sz="2100" dirty="0" smtClean="0"/>
              <a:t> e per regolare giorno e notte e </a:t>
            </a:r>
            <a:r>
              <a:rPr lang="it-IT" sz="2100" b="1" dirty="0" smtClean="0"/>
              <a:t>per separare la luce dalle tenebre</a:t>
            </a:r>
            <a:r>
              <a:rPr lang="it-IT" sz="2100" dirty="0" smtClean="0"/>
              <a:t>. E Dio vide che era cosa buona. </a:t>
            </a:r>
          </a:p>
          <a:p>
            <a:pPr>
              <a:buNone/>
            </a:pPr>
            <a:r>
              <a:rPr lang="it-IT" sz="2100" b="1" dirty="0" smtClean="0"/>
              <a:t>19</a:t>
            </a:r>
            <a:r>
              <a:rPr lang="it-IT" sz="2100" dirty="0" smtClean="0"/>
              <a:t> E fu sera e fu mattina: quarto giorno.</a:t>
            </a:r>
          </a:p>
          <a:p>
            <a:pPr>
              <a:buNone/>
            </a:pPr>
            <a:r>
              <a:rPr lang="it-IT" sz="2100" b="1" dirty="0" smtClean="0"/>
              <a:t>20</a:t>
            </a:r>
            <a:r>
              <a:rPr lang="it-IT" sz="2100" dirty="0" smtClean="0"/>
              <a:t> Dio disse: «Le acque brulichino di esseri viventi e uccelli volino sopra la terra, davanti al firmamento del cielo». </a:t>
            </a:r>
          </a:p>
          <a:p>
            <a:pPr>
              <a:buNone/>
            </a:pPr>
            <a:r>
              <a:rPr lang="it-IT" sz="2100" b="1" dirty="0" smtClean="0"/>
              <a:t>21</a:t>
            </a:r>
            <a:r>
              <a:rPr lang="it-IT" sz="2100" dirty="0" smtClean="0"/>
              <a:t> Dio creò i grandi mostri marini e tutti gli esseri viventi che guizzano e brulicano nelle acque, </a:t>
            </a:r>
            <a:r>
              <a:rPr lang="it-IT" sz="2100" b="1" dirty="0" smtClean="0"/>
              <a:t>secondo la loro specie</a:t>
            </a:r>
            <a:r>
              <a:rPr lang="it-IT" sz="2100" dirty="0" smtClean="0"/>
              <a:t>, e tutti gli uccelli alati secondo la loro specie. E Dio vide che era cosa buona. </a:t>
            </a:r>
          </a:p>
          <a:p>
            <a:pPr>
              <a:buNone/>
            </a:pPr>
            <a:r>
              <a:rPr lang="it-IT" sz="2100" b="1" dirty="0" smtClean="0"/>
              <a:t>22</a:t>
            </a:r>
            <a:r>
              <a:rPr lang="it-IT" sz="2100" dirty="0" smtClean="0"/>
              <a:t> Dio li benedisse: «Siate fecondi e moltiplicatevi e riempite le acque dei mari; gli uccelli si moltiplichino sulla terra». </a:t>
            </a:r>
          </a:p>
          <a:p>
            <a:pPr>
              <a:buNone/>
            </a:pPr>
            <a:r>
              <a:rPr lang="it-IT" sz="2100" b="1" dirty="0" smtClean="0"/>
              <a:t>23</a:t>
            </a:r>
            <a:r>
              <a:rPr lang="it-IT" sz="2100" dirty="0" smtClean="0"/>
              <a:t> E fu sera e fu mattina: quinto giorno.</a:t>
            </a:r>
            <a:br>
              <a:rPr lang="it-IT" sz="2100" dirty="0" smtClean="0"/>
            </a:br>
            <a:endParaRPr lang="it-IT" sz="21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5008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b="1" dirty="0" smtClean="0"/>
              <a:t>24</a:t>
            </a:r>
            <a:r>
              <a:rPr lang="it-IT" sz="2800" dirty="0" smtClean="0"/>
              <a:t> Dio disse: «La terra produca esseri viventi </a:t>
            </a:r>
            <a:r>
              <a:rPr lang="it-IT" sz="2800" b="1" dirty="0" smtClean="0"/>
              <a:t>secondo la loro specie</a:t>
            </a:r>
            <a:r>
              <a:rPr lang="it-IT" sz="2800" dirty="0" smtClean="0"/>
              <a:t>: bestiame, rettili e bestie selvatiche secondo la loro specie». E così avvenne: </a:t>
            </a:r>
          </a:p>
          <a:p>
            <a:pPr>
              <a:buNone/>
            </a:pPr>
            <a:r>
              <a:rPr lang="it-IT" sz="2800" b="1" dirty="0" smtClean="0"/>
              <a:t>25</a:t>
            </a:r>
            <a:r>
              <a:rPr lang="it-IT" sz="2800" dirty="0" smtClean="0"/>
              <a:t> Dio fece le bestie selvatiche secondo la loro specie e il bestiame secondo la propria specie e tutti i rettili del suolo </a:t>
            </a:r>
            <a:r>
              <a:rPr lang="it-IT" sz="2800" b="1" dirty="0" smtClean="0"/>
              <a:t>secondo la loro specie</a:t>
            </a:r>
            <a:r>
              <a:rPr lang="it-IT" sz="2800" dirty="0" smtClean="0"/>
              <a:t>. E Dio vide che era cosa buona. </a:t>
            </a:r>
          </a:p>
          <a:p>
            <a:pPr>
              <a:buNone/>
            </a:pPr>
            <a:r>
              <a:rPr lang="it-IT" sz="2800" b="1" dirty="0" smtClean="0"/>
              <a:t>26</a:t>
            </a:r>
            <a:r>
              <a:rPr lang="it-IT" sz="2800" dirty="0" smtClean="0"/>
              <a:t> E Dio disse: «Facciamo l'uomo a nostra immagine, a nostra somiglianza, e domini sui pesci del mare e sugli uccelli del cielo, sul bestiame, su tutte le bestie selvatiche e su tutti i rettili che strisciano sulla terra».</a:t>
            </a:r>
          </a:p>
          <a:p>
            <a:pPr>
              <a:buNone/>
            </a:pPr>
            <a:r>
              <a:rPr lang="it-IT" sz="2800" b="1" dirty="0" smtClean="0"/>
              <a:t>27</a:t>
            </a:r>
            <a:r>
              <a:rPr lang="it-IT" sz="2800" dirty="0" smtClean="0"/>
              <a:t> Dio creò l'uomo a sua immagine; a immagine di Dio lo creò; </a:t>
            </a:r>
            <a:r>
              <a:rPr lang="it-IT" sz="2800" b="1" dirty="0" smtClean="0"/>
              <a:t>maschio e femmina li creò</a:t>
            </a:r>
            <a:r>
              <a:rPr lang="it-IT" sz="2800" dirty="0" smtClean="0"/>
              <a:t>.</a:t>
            </a:r>
          </a:p>
          <a:p>
            <a:pPr>
              <a:buNone/>
            </a:pPr>
            <a:r>
              <a:rPr lang="it-IT" sz="2800" b="1" dirty="0" smtClean="0"/>
              <a:t>28</a:t>
            </a:r>
            <a:r>
              <a:rPr lang="it-IT" sz="2800" dirty="0" smtClean="0"/>
              <a:t> - </a:t>
            </a:r>
            <a:r>
              <a:rPr lang="it-IT" sz="2800" b="1" dirty="0" smtClean="0"/>
              <a:t>32</a:t>
            </a:r>
            <a:r>
              <a:rPr lang="it-IT" sz="2800" dirty="0" smtClean="0"/>
              <a:t> etc. etc. fino al sesto giorno.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Ordinare quasi </a:t>
            </a:r>
            <a:r>
              <a:rPr lang="it-IT" dirty="0" err="1" smtClean="0"/>
              <a:t>divinum</a:t>
            </a:r>
            <a:r>
              <a:rPr lang="it-IT" dirty="0" smtClean="0"/>
              <a:t> est (Baldassarre Bonifacio)</a:t>
            </a:r>
            <a:endParaRPr lang="it-IT" dirty="0"/>
          </a:p>
        </p:txBody>
      </p:sp>
      <p:pic>
        <p:nvPicPr>
          <p:cNvPr id="4" name="Segnaposto contenuto 3" descr="Vaticano-Stanza%20dell'incendio%20di%20Borgo_Dio%20creatore%20e%20angel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742" y="3221182"/>
            <a:ext cx="4701572" cy="3342350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00052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900" dirty="0" smtClean="0"/>
              <a:t>Che cosa fa Dio?</a:t>
            </a:r>
          </a:p>
          <a:p>
            <a:pPr>
              <a:buNone/>
            </a:pPr>
            <a:r>
              <a:rPr lang="it-IT" sz="2900" dirty="0" smtClean="0"/>
              <a:t>Bella lezione di metodo</a:t>
            </a:r>
          </a:p>
          <a:p>
            <a:r>
              <a:rPr lang="it-IT" sz="2900" b="1" dirty="0" smtClean="0"/>
              <a:t>Separa</a:t>
            </a:r>
            <a:r>
              <a:rPr lang="it-IT" sz="2900" dirty="0" smtClean="0"/>
              <a:t>, distingue in base ad elementi discriminanti</a:t>
            </a:r>
          </a:p>
          <a:p>
            <a:r>
              <a:rPr lang="it-IT" sz="2900" b="1" dirty="0" smtClean="0"/>
              <a:t>Assegna</a:t>
            </a:r>
            <a:r>
              <a:rPr lang="it-IT" sz="2900" dirty="0" smtClean="0"/>
              <a:t> un nome a ciascuna tipologia di cosa o essere: identificativo univoco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Fare un piano di classificazione </a:t>
            </a:r>
            <a:br>
              <a:rPr lang="it-IT" dirty="0" smtClean="0"/>
            </a:br>
            <a:r>
              <a:rPr lang="it-IT" dirty="0" smtClean="0"/>
              <a:t>è operazione lunga e faticosa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In archivistica si usano </a:t>
            </a:r>
            <a:r>
              <a:rPr lang="it-IT" b="1" dirty="0" smtClean="0"/>
              <a:t>classificazioni ad albero</a:t>
            </a:r>
            <a:r>
              <a:rPr lang="it-IT" dirty="0" smtClean="0"/>
              <a:t> o </a:t>
            </a:r>
            <a:r>
              <a:rPr lang="it-IT" b="1" dirty="0" smtClean="0"/>
              <a:t>tassonomie </a:t>
            </a:r>
            <a:r>
              <a:rPr lang="it-IT" dirty="0" smtClean="0"/>
              <a:t>(dal generale al particolare)</a:t>
            </a:r>
          </a:p>
          <a:p>
            <a:pPr>
              <a:buNone/>
            </a:pPr>
            <a:r>
              <a:rPr lang="it-IT" dirty="0" smtClean="0"/>
              <a:t>Il che significa che bisogna ripartire l’insieme dei documenti in sottoinsiemi e ciascun sottoinsieme in ulteriori sotto-sottoinsiemi, ciascuno dei quali raccoglie entità che presentano valori uguali o simili per qualche attributo considerato importante e significativo (elemento condiviso da tutti)</a:t>
            </a:r>
          </a:p>
          <a:p>
            <a:endParaRPr lang="it-IT" dirty="0"/>
          </a:p>
        </p:txBody>
      </p:sp>
      <p:pic>
        <p:nvPicPr>
          <p:cNvPr id="4" name="Picture 4" descr="NA0144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493838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66FF99"/>
          </a:solidFill>
        </p:spPr>
        <p:txBody>
          <a:bodyPr/>
          <a:lstStyle/>
          <a:p>
            <a:r>
              <a:rPr lang="it-IT" dirty="0" smtClean="0"/>
              <a:t>Criteri generali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/>
              <a:t>1° livello </a:t>
            </a:r>
            <a:r>
              <a:rPr lang="it-IT" sz="3600" b="1" dirty="0" smtClean="0"/>
              <a:t>TITOLO</a:t>
            </a:r>
            <a:r>
              <a:rPr lang="it-IT" sz="3600" dirty="0" smtClean="0"/>
              <a:t> (macro-aree di attività)</a:t>
            </a:r>
          </a:p>
          <a:p>
            <a:pPr lvl="1">
              <a:buNone/>
            </a:pPr>
            <a:r>
              <a:rPr lang="it-IT" sz="3600" dirty="0" smtClean="0"/>
              <a:t>2° livello </a:t>
            </a:r>
            <a:r>
              <a:rPr lang="it-IT" sz="3600" b="1" dirty="0" smtClean="0"/>
              <a:t>CLASSE</a:t>
            </a:r>
            <a:r>
              <a:rPr lang="it-IT" sz="3600" dirty="0" smtClean="0"/>
              <a:t> (attività)</a:t>
            </a:r>
          </a:p>
          <a:p>
            <a:pPr lvl="2">
              <a:buNone/>
            </a:pPr>
            <a:r>
              <a:rPr lang="it-IT" sz="3600" dirty="0" smtClean="0"/>
              <a:t>3° livello </a:t>
            </a:r>
            <a:r>
              <a:rPr lang="it-IT" sz="3600" b="1" dirty="0" smtClean="0"/>
              <a:t>SOTTOCLASSE</a:t>
            </a:r>
          </a:p>
          <a:p>
            <a:pPr>
              <a:buNone/>
            </a:pPr>
            <a:r>
              <a:rPr lang="it-IT" sz="4400" dirty="0" smtClean="0"/>
              <a:t>Per la denominazione di ciascun livello: </a:t>
            </a:r>
          </a:p>
          <a:p>
            <a:r>
              <a:rPr lang="it-IT" sz="3900" dirty="0" smtClean="0"/>
              <a:t>Precisione (nomina </a:t>
            </a:r>
            <a:r>
              <a:rPr lang="it-IT" sz="3900" dirty="0" err="1" smtClean="0"/>
              <a:t>iuris</a:t>
            </a:r>
            <a:r>
              <a:rPr lang="it-IT" sz="3900" dirty="0" smtClean="0"/>
              <a:t>)</a:t>
            </a:r>
          </a:p>
          <a:p>
            <a:r>
              <a:rPr lang="it-IT" sz="3900" dirty="0" smtClean="0"/>
              <a:t>Univocità (non denominazioni uguali)</a:t>
            </a:r>
          </a:p>
          <a:p>
            <a:pPr lvl="2">
              <a:buNone/>
            </a:pPr>
            <a:endParaRPr lang="it-IT" sz="3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  <a:solidFill>
            <a:srgbClr val="F4DAFE"/>
          </a:solidFill>
        </p:spPr>
        <p:txBody>
          <a:bodyPr/>
          <a:lstStyle/>
          <a:p>
            <a:r>
              <a:rPr lang="it-IT" dirty="0" smtClean="0"/>
              <a:t>Altra criticità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>
            <a:normAutofit/>
          </a:bodyPr>
          <a:lstStyle/>
          <a:p>
            <a:r>
              <a:rPr lang="it-IT" dirty="0" smtClean="0"/>
              <a:t>Difficoltà di slegare la classificazione dall’iden-tificazione con l’ufficio competente anziché con la </a:t>
            </a:r>
            <a:r>
              <a:rPr lang="it-IT" b="1" dirty="0" smtClean="0"/>
              <a:t>funzione</a:t>
            </a:r>
            <a:r>
              <a:rPr lang="it-IT" dirty="0" smtClean="0"/>
              <a:t> alla quale ricondurre l’oggetto del documento</a:t>
            </a:r>
          </a:p>
          <a:p>
            <a:r>
              <a:rPr lang="it-IT" dirty="0" smtClean="0"/>
              <a:t>Necessità di </a:t>
            </a:r>
            <a:r>
              <a:rPr lang="it-IT" b="1" dirty="0" smtClean="0"/>
              <a:t>sradicare l’uso di “spartirsi il </a:t>
            </a:r>
            <a:r>
              <a:rPr lang="it-IT" b="1" dirty="0" err="1" smtClean="0"/>
              <a:t>titolario</a:t>
            </a:r>
            <a:r>
              <a:rPr lang="it-IT" b="1" dirty="0" smtClean="0"/>
              <a:t> tra uffici</a:t>
            </a:r>
            <a:r>
              <a:rPr lang="it-IT" dirty="0" smtClean="0"/>
              <a:t>, quasi fosse una torta (un titolo &gt; un ufficio)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TortaAllaCremaDiNocciole_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4357694"/>
            <a:ext cx="2588857" cy="229412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9"/>
            <a:ext cx="9144000" cy="78581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5400" dirty="0" smtClean="0">
                <a:solidFill>
                  <a:srgbClr val="FF5050"/>
                </a:solidFill>
                <a:latin typeface="Garamond" pitchFamily="18" charset="0"/>
              </a:rPr>
              <a:t/>
            </a:r>
            <a:br>
              <a:rPr lang="it-IT" sz="5400" dirty="0" smtClean="0">
                <a:solidFill>
                  <a:srgbClr val="FF5050"/>
                </a:solidFill>
                <a:latin typeface="Garamond" pitchFamily="18" charset="0"/>
              </a:rPr>
            </a:br>
            <a:r>
              <a:rPr lang="it-IT" sz="4800" dirty="0" smtClean="0">
                <a:solidFill>
                  <a:srgbClr val="CC0000"/>
                </a:solidFill>
                <a:latin typeface="Garamond" pitchFamily="18" charset="0"/>
              </a:rPr>
              <a:t>Il fascicolo: questo sconosciuto!</a:t>
            </a:r>
            <a:br>
              <a:rPr lang="it-IT" sz="4800" dirty="0" smtClean="0">
                <a:solidFill>
                  <a:srgbClr val="CC0000"/>
                </a:solidFill>
                <a:latin typeface="Garamond" pitchFamily="18" charset="0"/>
              </a:rPr>
            </a:br>
            <a:r>
              <a:rPr lang="it-IT" sz="5400" dirty="0" smtClean="0">
                <a:solidFill>
                  <a:srgbClr val="FF5050"/>
                </a:solidFill>
                <a:latin typeface="Garamond" pitchFamily="18" charset="0"/>
              </a:rPr>
              <a:t>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91513" cy="530227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600" dirty="0" smtClean="0">
                <a:latin typeface="Garamond" pitchFamily="18" charset="0"/>
              </a:rPr>
              <a:t>       la dottrina archivistica  insiste sul fatto che l’attività di fascicolazione è </a:t>
            </a:r>
            <a:r>
              <a:rPr lang="it-IT" sz="3600" b="1" dirty="0" smtClean="0">
                <a:latin typeface="Garamond" pitchFamily="18" charset="0"/>
              </a:rPr>
              <a:t>momento strategico </a:t>
            </a:r>
            <a:r>
              <a:rPr lang="it-IT" sz="3600" dirty="0" smtClean="0">
                <a:latin typeface="Garamond" pitchFamily="18" charset="0"/>
              </a:rPr>
              <a:t>all’interno della gestione dell’ar-chivio corrente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600" dirty="0" smtClean="0">
                <a:latin typeface="Garamond" pitchFamily="18" charset="0"/>
              </a:rPr>
              <a:t>        ma nella pratica quotidiana il personale addetto a tale attività ha di solito scarsi </a:t>
            </a:r>
            <a:r>
              <a:rPr lang="it-IT" sz="3600" b="1" dirty="0" smtClean="0">
                <a:latin typeface="Garamond" pitchFamily="18" charset="0"/>
              </a:rPr>
              <a:t>strumenti metodologici </a:t>
            </a:r>
            <a:r>
              <a:rPr lang="it-IT" sz="3600" dirty="0" smtClean="0">
                <a:latin typeface="Garamond" pitchFamily="18" charset="0"/>
              </a:rPr>
              <a:t>per espletare al meglio tale attività</a:t>
            </a:r>
            <a:r>
              <a:rPr lang="it-IT" sz="3400" dirty="0" smtClean="0">
                <a:latin typeface="Garamond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400" dirty="0" smtClean="0">
                <a:latin typeface="Garamond" pitchFamily="18" charset="0"/>
              </a:rPr>
              <a:t>In passato, con il cartaceo, ci si arrangiava come possibile: con il </a:t>
            </a:r>
            <a:r>
              <a:rPr lang="it-IT" sz="3400" b="1" dirty="0" smtClean="0">
                <a:latin typeface="Garamond" pitchFamily="18" charset="0"/>
              </a:rPr>
              <a:t>digitale</a:t>
            </a:r>
            <a:r>
              <a:rPr lang="it-IT" sz="3400" dirty="0" smtClean="0">
                <a:latin typeface="Garamond" pitchFamily="18" charset="0"/>
              </a:rPr>
              <a:t> devono scattare </a:t>
            </a:r>
            <a:r>
              <a:rPr lang="it-IT" sz="3400" b="1" dirty="0" smtClean="0">
                <a:latin typeface="Garamond" pitchFamily="18" charset="0"/>
              </a:rPr>
              <a:t>logiche serrate e organizzazione condivisa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50825" y="1341438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CC0000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85720" y="3286124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6491287" cy="922337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4800" smtClean="0">
                <a:latin typeface="Garamond" pitchFamily="18" charset="0"/>
              </a:rPr>
              <a:t>Stefano Pigliapoco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12875"/>
            <a:ext cx="7561262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4400" dirty="0" smtClean="0">
                <a:latin typeface="Garamond" pitchFamily="18" charset="0"/>
              </a:rPr>
              <a:t>Fin dal 1996 sottolineava che la fascicolazione è un’attività strategica per la gestione documentale e per la corretta stratificazione dell’archivio</a:t>
            </a:r>
          </a:p>
          <a:p>
            <a:pPr eaLnBrk="1" hangingPunct="1">
              <a:lnSpc>
                <a:spcPct val="90000"/>
              </a:lnSpc>
            </a:pPr>
            <a:r>
              <a:rPr lang="it-IT" sz="4400" b="1" dirty="0" smtClean="0">
                <a:latin typeface="Garamond" pitchFamily="18" charset="0"/>
              </a:rPr>
              <a:t>Anche per un uso razionale e proficuo dell’archivio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188913"/>
            <a:ext cx="4330700" cy="719137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0000"/>
                </a:solidFill>
                <a:latin typeface="Garamond" pitchFamily="18" charset="0"/>
              </a:rPr>
              <a:t>Perché?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362950" cy="48799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dirty="0" smtClean="0"/>
              <a:t>Stretta connessione tra attività amministrativa e documentazione archivistica: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L’attività amministrativa si esplica attraverso i documenti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I documenti, se opportunamente gestiti e usati, possono influenzare l’attività amministrativa</a:t>
            </a:r>
          </a:p>
          <a:p>
            <a:pPr lvl="2" eaLnBrk="1" hangingPunct="1">
              <a:lnSpc>
                <a:spcPct val="90000"/>
              </a:lnSpc>
            </a:pPr>
            <a:r>
              <a:rPr lang="it-IT" sz="2800" dirty="0" smtClean="0"/>
              <a:t>Rileggere in chiave archivistica la l. 241/90</a:t>
            </a:r>
          </a:p>
          <a:p>
            <a:pPr lvl="2" eaLnBrk="1" hangingPunct="1">
              <a:lnSpc>
                <a:spcPct val="90000"/>
              </a:lnSpc>
            </a:pPr>
            <a:r>
              <a:rPr lang="it-IT" sz="2800" dirty="0" smtClean="0"/>
              <a:t>Tenere presenti i principi di ISO 15489</a:t>
            </a:r>
          </a:p>
          <a:p>
            <a:pPr lvl="2" eaLnBrk="1" hangingPunct="1">
              <a:lnSpc>
                <a:spcPct val="90000"/>
              </a:lnSpc>
            </a:pPr>
            <a:r>
              <a:rPr lang="it-IT" sz="2800" dirty="0" smtClean="0"/>
              <a:t>Regole tecniche 3 dic. 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A50021"/>
                </a:solidFill>
              </a:rPr>
              <a:t>Strategie di ricerca accolte </a:t>
            </a:r>
            <a:br>
              <a:rPr lang="it-IT" b="1" dirty="0" smtClean="0">
                <a:solidFill>
                  <a:srgbClr val="A50021"/>
                </a:solidFill>
              </a:rPr>
            </a:br>
            <a:r>
              <a:rPr lang="it-IT" b="1" dirty="0" smtClean="0">
                <a:solidFill>
                  <a:srgbClr val="A50021"/>
                </a:solidFill>
              </a:rPr>
              <a:t>dalla recente normativa</a:t>
            </a:r>
            <a:endParaRPr lang="it-IT" b="1" dirty="0">
              <a:solidFill>
                <a:srgbClr val="A5002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EAEAEA"/>
          </a:solidFill>
        </p:spPr>
        <p:txBody>
          <a:bodyPr/>
          <a:lstStyle/>
          <a:p>
            <a:r>
              <a:rPr lang="it-IT" dirty="0"/>
              <a:t>Riprendere le metodologie degli ultimi due </a:t>
            </a:r>
            <a:r>
              <a:rPr lang="it-IT" dirty="0" smtClean="0"/>
              <a:t>secoli (registratura)</a:t>
            </a:r>
            <a:endParaRPr lang="it-IT" dirty="0"/>
          </a:p>
          <a:p>
            <a:r>
              <a:rPr lang="it-IT" dirty="0"/>
              <a:t>Analizzare la loro persistente validità organizzativa e gestionale</a:t>
            </a:r>
          </a:p>
          <a:p>
            <a:r>
              <a:rPr lang="it-IT" dirty="0"/>
              <a:t>Applicarle nel contesto digitale</a:t>
            </a:r>
          </a:p>
          <a:p>
            <a:r>
              <a:rPr lang="it-IT" dirty="0"/>
              <a:t>Osservare la normativa vigente</a:t>
            </a:r>
          </a:p>
          <a:p>
            <a:r>
              <a:rPr lang="it-IT" dirty="0"/>
              <a:t>Tenere presenti le esigenze del soggetto produttore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CC0000"/>
                </a:solidFill>
                <a:latin typeface="Lucida Calligraphy" pitchFamily="66" charset="0"/>
              </a:rPr>
              <a:t>Ma che cos’è un fascicolo?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4784725"/>
          </a:xfrm>
          <a:solidFill>
            <a:srgbClr val="EAEAEA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smtClean="0"/>
              <a:t>aggregazione di documenti archivistici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 (complesso/ insieme): l’aggregazione tra unità è determinata dalla condivisione di un elemento unificante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mtClean="0"/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/>
              <a:t>unità elementare dell’archivio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elemento di una rete di relazioni reciproche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it-IT" smtClean="0"/>
              <a:t>Archivio non come somma, ma come complesso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188913"/>
            <a:ext cx="5194300" cy="719137"/>
          </a:xfrm>
          <a:solidFill>
            <a:srgbClr val="FDF0A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Paola Carucci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91512" cy="5545137"/>
          </a:xfrm>
        </p:spPr>
        <p:txBody>
          <a:bodyPr/>
          <a:lstStyle/>
          <a:p>
            <a:pPr eaLnBrk="1" hangingPunct="1"/>
            <a:r>
              <a:rPr lang="it-IT" smtClean="0">
                <a:latin typeface="Garamond" pitchFamily="18" charset="0"/>
              </a:rPr>
              <a:t>Il fascicolo è costituito dai </a:t>
            </a:r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documenti</a:t>
            </a:r>
            <a:r>
              <a:rPr lang="it-IT" smtClean="0">
                <a:latin typeface="Garamond" pitchFamily="18" charset="0"/>
              </a:rPr>
              <a:t> relativi a una determinata pratica, collocati, all’interno di una </a:t>
            </a:r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camicia</a:t>
            </a:r>
            <a:r>
              <a:rPr lang="it-IT" smtClean="0">
                <a:latin typeface="Garamond" pitchFamily="18" charset="0"/>
              </a:rPr>
              <a:t> (o copertina) in </a:t>
            </a:r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ordine cronolo-gico</a:t>
            </a:r>
            <a:r>
              <a:rPr lang="it-IT" smtClean="0">
                <a:latin typeface="Garamond" pitchFamily="18" charset="0"/>
              </a:rPr>
              <a:t>. Il fascicolo costituisce l’unità di base, indivisibile, di un archivio (…)</a:t>
            </a:r>
          </a:p>
          <a:p>
            <a:pPr eaLnBrk="1" hangingPunct="1">
              <a:buFontTx/>
              <a:buNone/>
            </a:pPr>
            <a:r>
              <a:rPr lang="it-IT" smtClean="0">
                <a:latin typeface="Garamond" pitchFamily="18" charset="0"/>
              </a:rPr>
              <a:t>e aggiunge:</a:t>
            </a:r>
          </a:p>
          <a:p>
            <a:pPr eaLnBrk="1" hangingPunct="1"/>
            <a:r>
              <a:rPr lang="it-IT" smtClean="0">
                <a:latin typeface="Garamond" pitchFamily="18" charset="0"/>
              </a:rPr>
              <a:t>I documenti sono collocati, all’interno del fascicolo, secondo l’ordine di archiviazione (...) Se il documento ha degli allegati, questi debbono rimanere uniti al documento cui si riferiscono.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274638"/>
            <a:ext cx="5051425" cy="706437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C0000"/>
                </a:solidFill>
                <a:latin typeface="Garamond" pitchFamily="18" charset="0"/>
              </a:rPr>
              <a:t>ancora Carucci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064500" cy="489585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</a:rPr>
              <a:t>Camicia</a:t>
            </a:r>
            <a:r>
              <a:rPr lang="it-IT" smtClean="0"/>
              <a:t>: «fa parte integrante del fascicolo e anche quando è rovinata non deve essere distrutta in sede di ordinamento</a:t>
            </a:r>
            <a:r>
              <a:rPr lang="it-IT" i="1" smtClean="0"/>
              <a:t>» </a:t>
            </a:r>
            <a:r>
              <a:rPr lang="it-IT" smtClean="0"/>
              <a:t>e non deve essere alterata con aggiunte posteriori di numeri o altro</a:t>
            </a:r>
          </a:p>
          <a:p>
            <a:pPr eaLnBrk="1" hangingPunct="1"/>
            <a:r>
              <a:rPr lang="it-IT" smtClean="0"/>
              <a:t> precisa che «sulla camicia del fascicolo di un archivio ben organizzato» è riportata la classificazione e</a:t>
            </a:r>
            <a:r>
              <a:rPr lang="it-IT" b="1" smtClean="0"/>
              <a:t> </a:t>
            </a:r>
            <a:r>
              <a:rPr lang="it-IT" smtClean="0"/>
              <a:t>l’indicazione del titolo del fascicolo </a:t>
            </a:r>
            <a:endParaRPr lang="it-IT" sz="360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it-IT" sz="360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88913"/>
            <a:ext cx="5554662" cy="777875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ancora Carucci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80400" cy="518318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smtClean="0"/>
              <a:t>Al fascicolo può essere attribuito un numero progressivo che lo individua nell’ambito della categoria (numero di </a:t>
            </a:r>
            <a:r>
              <a:rPr lang="it-IT" b="1" smtClean="0">
                <a:solidFill>
                  <a:srgbClr val="CC0000"/>
                </a:solidFill>
              </a:rPr>
              <a:t>repertorio del fascicolo</a:t>
            </a:r>
            <a:r>
              <a:rPr lang="it-IT" smtClean="0"/>
              <a:t>, detto anche numero di posizione).  </a:t>
            </a:r>
          </a:p>
          <a:p>
            <a:pPr eaLnBrk="1" hangingPunct="1"/>
            <a:r>
              <a:rPr lang="it-IT" smtClean="0"/>
              <a:t>I fascicoli possono trovarsi all’interno della partizione senza numero, ma in </a:t>
            </a:r>
            <a:r>
              <a:rPr lang="it-IT" b="1" smtClean="0">
                <a:solidFill>
                  <a:srgbClr val="CC0000"/>
                </a:solidFill>
              </a:rPr>
              <a:t>ordine alfabetico</a:t>
            </a:r>
            <a:r>
              <a:rPr lang="it-IT" smtClean="0"/>
              <a:t> (nomi di persona, di luogo, di ente) o anche secondo un numero di matricola.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188913"/>
            <a:ext cx="3754437" cy="777875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Pratica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8137525" cy="5256212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>
                <a:latin typeface="Garamond" pitchFamily="18" charset="0"/>
              </a:rPr>
              <a:t>    </a:t>
            </a:r>
            <a:r>
              <a:rPr lang="it-IT" sz="3600" smtClean="0"/>
              <a:t>complesso delle azioni che si propongono la realizzazione dell’utile e del bene morale</a:t>
            </a:r>
          </a:p>
          <a:p>
            <a:pPr eaLnBrk="1" hangingPunct="1">
              <a:buFontTx/>
              <a:buNone/>
            </a:pPr>
            <a:r>
              <a:rPr lang="it-IT" sz="3600" smtClean="0"/>
              <a:t>   attività rivolta a operare, eseguire o effettuare concretamente</a:t>
            </a:r>
          </a:p>
          <a:p>
            <a:pPr eaLnBrk="1" hangingPunct="1">
              <a:buFontTx/>
              <a:buNone/>
            </a:pPr>
            <a:r>
              <a:rPr lang="it-IT" sz="3600" smtClean="0"/>
              <a:t>   trattative necessarie per conseguire uno scopo o raggiungere un risultato; </a:t>
            </a:r>
            <a:r>
              <a:rPr lang="it-IT" sz="3600" b="1" smtClean="0"/>
              <a:t>insieme di documenti relativi a un determinato affare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0" y="1412875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DF0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0" y="3141663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DF0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0" y="4365625"/>
            <a:ext cx="976313" cy="485775"/>
          </a:xfrm>
          <a:custGeom>
            <a:avLst/>
            <a:gdLst>
              <a:gd name="T0" fmla="*/ 33096784 w 21600"/>
              <a:gd name="T1" fmla="*/ 0 h 21600"/>
              <a:gd name="T2" fmla="*/ 0 w 21600"/>
              <a:gd name="T3" fmla="*/ 5462449 h 21600"/>
              <a:gd name="T4" fmla="*/ 33096784 w 21600"/>
              <a:gd name="T5" fmla="*/ 10924876 h 21600"/>
              <a:gd name="T6" fmla="*/ 44129027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DF0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274638"/>
            <a:ext cx="5184775" cy="922337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CC0000"/>
                </a:solidFill>
                <a:latin typeface="Garamond" pitchFamily="18" charset="0"/>
              </a:rPr>
              <a:t>Pratica/Posizione</a:t>
            </a:r>
            <a:r>
              <a:rPr lang="it-IT" sz="4000" smtClean="0">
                <a:latin typeface="Garamond" pitchFamily="18" charset="0"/>
              </a:rPr>
              <a:t>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424862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3600" smtClean="0"/>
              <a:t>  Negli uffici pubblici e negli studi privati si dice così quella serie di atti o fogli radunati entro una copertina, o busta, rigettando le voci buone di </a:t>
            </a:r>
            <a:r>
              <a:rPr lang="it-IT" sz="3600" i="1" smtClean="0"/>
              <a:t>filza, </a:t>
            </a:r>
            <a:r>
              <a:rPr lang="it-IT" sz="3600" smtClean="0"/>
              <a:t>di </a:t>
            </a:r>
            <a:r>
              <a:rPr lang="it-IT" sz="3600" i="1" smtClean="0"/>
              <a:t>inserto, </a:t>
            </a:r>
            <a:r>
              <a:rPr lang="it-IT" sz="3600" smtClean="0"/>
              <a:t>e sia anche </a:t>
            </a:r>
            <a:r>
              <a:rPr lang="it-IT" sz="3600" i="1" smtClean="0"/>
              <a:t>fascicolo.</a:t>
            </a:r>
            <a:r>
              <a:rPr lang="it-IT" sz="3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399088" cy="777875"/>
          </a:xfrm>
          <a:solidFill>
            <a:srgbClr val="FDF0A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800" b="1" smtClean="0">
                <a:solidFill>
                  <a:srgbClr val="CC0000"/>
                </a:solidFill>
                <a:latin typeface="Garamond" pitchFamily="18" charset="0"/>
              </a:rPr>
              <a:t>Raffaele De Felice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135937" cy="4752975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mtClean="0"/>
              <a:t>«nella sua accezione generale il termine [affare] è indicativo di qualcosa da fare o da compiere o che interessa»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/>
              <a:t>Precisa: «nel linguaggio amministrativo e archivistico il termine è indicativo dell’insieme degli atti e documenti posti in essere durante la trattazione di uno speciale “oggetto”, iniziato da un organismo della pubblica amministrazione nell’ambito delle proprie competenze»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4608512" cy="865188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4500" b="1" smtClean="0">
                <a:solidFill>
                  <a:srgbClr val="CC0000"/>
                </a:solidFill>
                <a:latin typeface="Garamond" pitchFamily="18" charset="0"/>
              </a:rPr>
              <a:t>ancora De Felice</a:t>
            </a:r>
            <a:endParaRPr lang="it-IT" b="1" smtClean="0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93063" cy="4248150"/>
          </a:xfrm>
        </p:spPr>
        <p:txBody>
          <a:bodyPr/>
          <a:lstStyle/>
          <a:p>
            <a:pPr marL="609600" indent="-609600" algn="just" eaLnBrk="1" hangingPunct="1">
              <a:buFontTx/>
              <a:buNone/>
            </a:pPr>
            <a:endParaRPr lang="it-IT" sz="1400" smtClean="0">
              <a:latin typeface="Garamond" pitchFamily="18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it-IT" smtClean="0"/>
              <a:t>«Materialmente tutta la documentazione di un “affare”, raccolta in una camicia di carta forte (copertina o cartella) forma il fascicolo; pertanto il termine “affare” viene spesso usato come sinonimo di </a:t>
            </a:r>
            <a:r>
              <a:rPr lang="it-IT" i="1" smtClean="0"/>
              <a:t>fascicolo, incartamento, pratica</a:t>
            </a:r>
            <a:r>
              <a:rPr lang="it-IT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497888" cy="8636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C0000"/>
                </a:solidFill>
                <a:latin typeface="Garamond" pitchFamily="18" charset="0"/>
              </a:rPr>
              <a:t>Attività amministrativa - fascicolo</a:t>
            </a:r>
            <a:r>
              <a:rPr lang="it-IT" sz="4000" smtClean="0">
                <a:latin typeface="Garamond" pitchFamily="18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017713"/>
            <a:ext cx="7200900" cy="4075112"/>
          </a:xfrm>
          <a:solidFill>
            <a:srgbClr val="FDF0A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endParaRPr lang="it-IT" smtClean="0"/>
          </a:p>
          <a:p>
            <a:pPr marL="533400" indent="-533400" eaLnBrk="1" hangingPunct="1">
              <a:buFontTx/>
              <a:buNone/>
            </a:pPr>
            <a:r>
              <a:rPr lang="it-IT" smtClean="0"/>
              <a:t>     Esiste un rapporto di causa-effetto tra la conduzione di un affare concreto e il fascicolo, il quale a sua volta è strumento, oltre che residuo, dell’azione amministrativa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75" y="260350"/>
            <a:ext cx="4968875" cy="936625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5400" smtClean="0">
                <a:latin typeface="Garamond" pitchFamily="18" charset="0"/>
              </a:rPr>
              <a:t>procedimento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80400" cy="52292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it-IT" sz="400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it-IT" sz="4000" smtClean="0">
                <a:latin typeface="Garamond" pitchFamily="18" charset="0"/>
              </a:rPr>
              <a:t>   «maniera di condurre un’operazione o di risolvere un problema»</a:t>
            </a:r>
            <a:r>
              <a:rPr lang="it-IT" smtClean="0"/>
              <a:t> </a:t>
            </a:r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>
              <a:buFontTx/>
              <a:buNone/>
            </a:pPr>
            <a:endParaRPr lang="it-IT" sz="1400" smtClean="0"/>
          </a:p>
          <a:p>
            <a:pPr eaLnBrk="1" hangingPunct="1">
              <a:buFontTx/>
              <a:buNone/>
            </a:pPr>
            <a:r>
              <a:rPr lang="it-IT" smtClean="0"/>
              <a:t>            descrive il modello ideale ed astratto di come una pubblica amministrazione deve condurre un affare concreto </a:t>
            </a:r>
          </a:p>
          <a:p>
            <a:pPr algn="r" eaLnBrk="1" hangingPunct="1">
              <a:buFontTx/>
              <a:buNone/>
            </a:pPr>
            <a:r>
              <a:rPr lang="it-IT" smtClean="0"/>
              <a:t>proporzione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28596" y="4214818"/>
            <a:ext cx="976312" cy="485775"/>
          </a:xfrm>
          <a:custGeom>
            <a:avLst/>
            <a:gdLst>
              <a:gd name="T0" fmla="*/ 33096705 w 21600"/>
              <a:gd name="T1" fmla="*/ 0 h 21600"/>
              <a:gd name="T2" fmla="*/ 0 w 21600"/>
              <a:gd name="T3" fmla="*/ 5462449 h 21600"/>
              <a:gd name="T4" fmla="*/ 33096705 w 21600"/>
              <a:gd name="T5" fmla="*/ 10924876 h 21600"/>
              <a:gd name="T6" fmla="*/ 44128936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DF0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292725" y="5805488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/>
          </a:bodyPr>
          <a:lstStyle/>
          <a:p>
            <a:r>
              <a:rPr lang="it-IT" dirty="0" smtClean="0"/>
              <a:t>Attività obbligatorie per legge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8596" y="3143248"/>
            <a:ext cx="6929486" cy="32147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b="1" dirty="0" smtClean="0"/>
              <a:t>Registrazione</a:t>
            </a:r>
            <a:r>
              <a:rPr lang="it-IT" dirty="0" smtClean="0"/>
              <a:t> (</a:t>
            </a:r>
            <a:r>
              <a:rPr lang="it-IT" dirty="0" err="1" smtClean="0"/>
              <a:t>capturing</a:t>
            </a:r>
            <a:r>
              <a:rPr lang="it-IT" dirty="0" smtClean="0"/>
              <a:t> nel sistema)</a:t>
            </a:r>
          </a:p>
          <a:p>
            <a:r>
              <a:rPr lang="it-IT" b="1" dirty="0" smtClean="0"/>
              <a:t>Classificazione</a:t>
            </a:r>
          </a:p>
          <a:p>
            <a:r>
              <a:rPr lang="it-IT" b="1" dirty="0" smtClean="0"/>
              <a:t>Gestione</a:t>
            </a:r>
          </a:p>
          <a:p>
            <a:r>
              <a:rPr lang="it-IT" b="1" dirty="0" smtClean="0"/>
              <a:t>Conservazione </a:t>
            </a:r>
            <a:r>
              <a:rPr lang="it-IT" b="1" dirty="0" smtClean="0"/>
              <a:t> </a:t>
            </a:r>
            <a:endParaRPr lang="it-IT" b="1" dirty="0" smtClean="0"/>
          </a:p>
          <a:p>
            <a:pPr>
              <a:buNone/>
            </a:pPr>
            <a:r>
              <a:rPr lang="it-IT" dirty="0" smtClean="0"/>
              <a:t>INVITO METODOLOGICO: pensare sempre a che cosa servono in modo da effettuarle in modo critico e non meramente esecutivo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643042" y="1500175"/>
            <a:ext cx="7215238" cy="14287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Individuate e studiate anche dalla teoria archivistica come necessarie</a:t>
            </a:r>
          </a:p>
          <a:p>
            <a:r>
              <a:rPr lang="it-IT" dirty="0" smtClean="0"/>
              <a:t>Trattate anche dagli standard internazionali</a:t>
            </a:r>
            <a:endParaRPr lang="it-IT" dirty="0"/>
          </a:p>
        </p:txBody>
      </p:sp>
      <p:sp>
        <p:nvSpPr>
          <p:cNvPr id="5" name="Freccia circolare a destra 4"/>
          <p:cNvSpPr/>
          <p:nvPr/>
        </p:nvSpPr>
        <p:spPr>
          <a:xfrm>
            <a:off x="642910" y="142873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668337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Procedimento : Affare = Titolario : Fascicolo</a:t>
            </a:r>
            <a:r>
              <a:rPr lang="it-IT" sz="3400" smtClean="0">
                <a:latin typeface="Garamond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400675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1" smtClean="0">
                <a:solidFill>
                  <a:srgbClr val="800000"/>
                </a:solidFill>
              </a:rPr>
              <a:t>l’elenco dei procedimenti</a:t>
            </a:r>
            <a:r>
              <a:rPr lang="it-IT" sz="2800" smtClean="0"/>
              <a:t> prevede le fasi attraverso le quali una pubblica amministrazione deve passare per condurre una certa tipologia di affari e i tempi massimi necessari per concluderli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il </a:t>
            </a:r>
            <a:r>
              <a:rPr lang="it-IT" sz="2800" b="1" smtClean="0">
                <a:solidFill>
                  <a:srgbClr val="800000"/>
                </a:solidFill>
              </a:rPr>
              <a:t>singolo affare</a:t>
            </a:r>
            <a:r>
              <a:rPr lang="it-IT" sz="2800" smtClean="0"/>
              <a:t> è l’insieme delle azioni amministrative concrete compiute per risolvere un problema e raggiungere un risultato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il </a:t>
            </a:r>
            <a:r>
              <a:rPr lang="it-IT" sz="2800" b="1" smtClean="0">
                <a:solidFill>
                  <a:srgbClr val="800000"/>
                </a:solidFill>
              </a:rPr>
              <a:t>titolario</a:t>
            </a:r>
            <a:r>
              <a:rPr lang="it-IT" sz="2800" smtClean="0"/>
              <a:t> prevede quello che una pubblica amministrazione può produrre in campo documentale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il </a:t>
            </a:r>
            <a:r>
              <a:rPr lang="it-IT" sz="2800" b="1" smtClean="0">
                <a:solidFill>
                  <a:srgbClr val="800000"/>
                </a:solidFill>
              </a:rPr>
              <a:t>fascicolo</a:t>
            </a:r>
            <a:r>
              <a:rPr lang="it-IT" sz="2800" smtClean="0"/>
              <a:t> fotografa quello che una pubblica amministrazione effettivamente ha prodotto nel corso della sua attività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435600" y="2997200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867400" y="3141663"/>
            <a:ext cx="217488" cy="287337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292725" y="2997200"/>
            <a:ext cx="914400" cy="914400"/>
          </a:xfrm>
          <a:prstGeom prst="lightningBol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867400" y="908050"/>
            <a:ext cx="1368425" cy="2520950"/>
          </a:xfrm>
          <a:prstGeom prst="lightningBol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372225" y="1412875"/>
            <a:ext cx="914400" cy="914400"/>
          </a:xfrm>
          <a:prstGeom prst="lightningBol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619250" y="8366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547813" y="765175"/>
            <a:ext cx="914400" cy="914400"/>
          </a:xfrm>
          <a:prstGeom prst="lightningBol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410200" cy="777875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fascicolo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18487" cy="4568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smtClean="0"/>
          </a:p>
          <a:p>
            <a:pPr eaLnBrk="1" hangingPunct="1">
              <a:buFontTx/>
              <a:buNone/>
            </a:pPr>
            <a:r>
              <a:rPr lang="it-IT" smtClean="0"/>
              <a:t>il fascicolo, cioè il concreto prodotto archivistico, si riferisce all’affare, che talvolta può (ma non necessariamente deve) coincidere con un procedimento, mentre altre volte comprende più procedimenti o sub-procedimenti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5338762" cy="720725"/>
          </a:xfrm>
          <a:solidFill>
            <a:srgbClr val="FDF0A1"/>
          </a:solidFill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CC0000"/>
                </a:solidFill>
                <a:latin typeface="Garamond" pitchFamily="18" charset="0"/>
              </a:rPr>
              <a:t>RD 35 del 1900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559800" cy="5327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it-IT" sz="3600" smtClean="0">
                <a:latin typeface="Garamond" pitchFamily="18" charset="0"/>
              </a:rPr>
              <a:t>Capo VI - </a:t>
            </a:r>
            <a:r>
              <a:rPr lang="it-IT" sz="3600" i="1" smtClean="0">
                <a:latin typeface="Garamond" pitchFamily="18" charset="0"/>
              </a:rPr>
              <a:t>Formazione dei fascicoli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it-IT" sz="1400" i="1" smtClean="0">
              <a:latin typeface="Garamond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it-IT" sz="3400" smtClean="0">
                <a:latin typeface="Garamond" pitchFamily="18" charset="0"/>
              </a:rPr>
              <a:t>Art. 34 - Gli atti registrati e classificati sono mandati subito all’archivio per la formazione del fascicolo.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Chiamasi fascicolo</a:t>
            </a:r>
            <a:r>
              <a:rPr lang="it-IT" sz="3400" smtClean="0">
                <a:latin typeface="Garamond" pitchFamily="18" charset="0"/>
              </a:rPr>
              <a:t> la riunione ordinata per data o per numero degli atti ricevuti e spediti pel medisimo affare.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it-IT" sz="3400" smtClean="0">
                <a:latin typeface="Garamond" pitchFamily="18" charset="0"/>
              </a:rPr>
              <a:t>Art. 35 - Ogni fascicolo ha una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coperta</a:t>
            </a:r>
            <a:r>
              <a:rPr lang="it-IT" sz="3400" smtClean="0">
                <a:latin typeface="Garamond" pitchFamily="18" charset="0"/>
              </a:rPr>
              <a:t> di carta forte, di colore diverso per le diverse classi, alta centimetri 36, larga 28 ed ha un numero d’ordine che rende fissa la sua posizione in archivio.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362950" cy="5976938"/>
          </a:xfrm>
          <a:solidFill>
            <a:srgbClr val="FEF5C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3400" smtClean="0">
                <a:latin typeface="Garamond" pitchFamily="18" charset="0"/>
              </a:rPr>
              <a:t>Art. 36 - Il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numero d’ordine</a:t>
            </a:r>
            <a:r>
              <a:rPr lang="it-IT" sz="3400" smtClean="0">
                <a:latin typeface="Garamond" pitchFamily="18" charset="0"/>
              </a:rPr>
              <a:t> dei fascicoli è dato dal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repertorio</a:t>
            </a:r>
            <a:r>
              <a:rPr lang="it-IT" sz="3400" smtClean="0">
                <a:latin typeface="Garamond" pitchFamily="18" charset="0"/>
              </a:rPr>
              <a:t>, cioè dall’elenco dei fascicoli via via formati, per ogni classe, dal medesimo titolo di archivio (modello D). Ogni fascicolo nuovo assume il numero seguente a quello dell’ultimo fascicolo indicato. Nei protocolli per affari il numero della prima registrazione è necessariamente il numero del fascicolo.</a:t>
            </a:r>
          </a:p>
          <a:p>
            <a:pPr eaLnBrk="1" hangingPunct="1">
              <a:buFontTx/>
              <a:buNone/>
            </a:pPr>
            <a:r>
              <a:rPr lang="it-IT" sz="3400" smtClean="0">
                <a:latin typeface="Garamond" pitchFamily="18" charset="0"/>
              </a:rPr>
              <a:t>Art. 37 - Se l’atto è il primo di un affare, si formerà con esso un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fascicolo nuovo</a:t>
            </a:r>
            <a:r>
              <a:rPr lang="it-IT" sz="3400" smtClean="0">
                <a:latin typeface="Garamond" pitchFamily="18" charset="0"/>
              </a:rPr>
              <a:t>: se ebbe precedenti si unirà al fascicolo che lo contiene.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71479"/>
            <a:ext cx="8536016" cy="5554683"/>
          </a:xfrm>
          <a:solidFill>
            <a:srgbClr val="FEF5C2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it-IT" sz="34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3400" dirty="0" smtClean="0">
                <a:latin typeface="Garamond" pitchFamily="18" charset="0"/>
              </a:rPr>
              <a:t>Art. 38 - Sulla copertina del fascicolo, oltre alle indicazioni richieste dalla </a:t>
            </a:r>
            <a:r>
              <a:rPr lang="it-IT" sz="3400" dirty="0" err="1" smtClean="0">
                <a:latin typeface="Garamond" pitchFamily="18" charset="0"/>
              </a:rPr>
              <a:t>formola</a:t>
            </a:r>
            <a:r>
              <a:rPr lang="it-IT" sz="3400" dirty="0" smtClean="0">
                <a:latin typeface="Garamond" pitchFamily="18" charset="0"/>
              </a:rPr>
              <a:t> (modello E), si noteranno gli atti che vi saranno inseriti, riferendo, di ciascuno, la data, l’ufficio e il numero di registrazione.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3400" dirty="0" smtClean="0">
                <a:latin typeface="Garamond" pitchFamily="18" charset="0"/>
              </a:rPr>
              <a:t>Art. 39 - Se il fascicolo fosse fuori d’archivio, sarà cura dell’archivista di cercarlo e di aggiungervi gli atti arrivati: se avesse data anteriore all’anno corrente, sarà portato fra quelli dell’anno, ricordandone il trasferimento sul repertorio e contro l’ultima registrazione in protocollo colle parole: "</a:t>
            </a:r>
            <a:r>
              <a:rPr lang="it-IT" sz="3400" i="1" dirty="0" smtClean="0">
                <a:latin typeface="Garamond" pitchFamily="18" charset="0"/>
              </a:rPr>
              <a:t>passato al N</a:t>
            </a:r>
            <a:r>
              <a:rPr lang="it-IT" sz="3400" dirty="0" smtClean="0">
                <a:latin typeface="Garamond" pitchFamily="18" charset="0"/>
              </a:rPr>
              <a:t>......... dell’anno ........".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3400" dirty="0" smtClean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435975" cy="6192837"/>
          </a:xfrm>
          <a:solidFill>
            <a:srgbClr val="FEF5C2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Art. 40 - Negli </a:t>
            </a:r>
            <a:r>
              <a:rPr lang="it-IT" b="1" dirty="0" smtClean="0">
                <a:solidFill>
                  <a:srgbClr val="CC0000"/>
                </a:solidFill>
                <a:latin typeface="Garamond" pitchFamily="18" charset="0"/>
              </a:rPr>
              <a:t>affari che si dicono di personale</a:t>
            </a:r>
            <a:r>
              <a:rPr lang="it-IT" dirty="0" smtClean="0">
                <a:latin typeface="Garamond" pitchFamily="18" charset="0"/>
              </a:rPr>
              <a:t>, ogni persona ha un fascicolo che dura quanto la persona, e la segue negli eventuali passaggi suoi da una ad altra amministrazione.</a:t>
            </a:r>
          </a:p>
          <a:p>
            <a:pPr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Art. 41 - I fogli saranno collocati nei fascicoli in guisa che il più recente si </a:t>
            </a:r>
            <a:r>
              <a:rPr lang="it-IT" dirty="0" err="1" smtClean="0">
                <a:latin typeface="Garamond" pitchFamily="18" charset="0"/>
              </a:rPr>
              <a:t>vegga</a:t>
            </a:r>
            <a:r>
              <a:rPr lang="it-IT" dirty="0" smtClean="0">
                <a:latin typeface="Garamond" pitchFamily="18" charset="0"/>
              </a:rPr>
              <a:t> primo: saranno </a:t>
            </a:r>
            <a:r>
              <a:rPr lang="it-IT" b="1" dirty="0" smtClean="0">
                <a:solidFill>
                  <a:srgbClr val="CC0000"/>
                </a:solidFill>
                <a:latin typeface="Garamond" pitchFamily="18" charset="0"/>
              </a:rPr>
              <a:t>ripartiti</a:t>
            </a:r>
            <a:r>
              <a:rPr lang="it-IT" dirty="0" smtClean="0">
                <a:latin typeface="Garamond" pitchFamily="18" charset="0"/>
              </a:rPr>
              <a:t> in più fascicoli ogni qualvolta la quantità ne renda incomodo l’uso o </a:t>
            </a:r>
            <a:r>
              <a:rPr lang="it-IT" dirty="0" err="1" smtClean="0">
                <a:latin typeface="Garamond" pitchFamily="18" charset="0"/>
              </a:rPr>
              <a:t>nuoccia</a:t>
            </a:r>
            <a:r>
              <a:rPr lang="it-IT" dirty="0" smtClean="0">
                <a:latin typeface="Garamond" pitchFamily="18" charset="0"/>
              </a:rPr>
              <a:t> alla buona conservazione.</a:t>
            </a:r>
          </a:p>
          <a:p>
            <a:pPr eaLnBrk="1" hangingPunct="1">
              <a:buFontTx/>
              <a:buNone/>
            </a:pPr>
            <a:r>
              <a:rPr lang="it-IT" dirty="0" smtClean="0">
                <a:latin typeface="Garamond" pitchFamily="18" charset="0"/>
              </a:rPr>
              <a:t>Art. 42 - Una o due volte al giorno, in ore stabilite, gli atti registrati, divisi nelle classi rispettive, sono trasmessi, coi loro fascicoli, i capi degli uffici.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74638"/>
            <a:ext cx="3683000" cy="1066800"/>
          </a:xfrm>
          <a:solidFill>
            <a:srgbClr val="FDEE91"/>
          </a:solidFill>
        </p:spPr>
        <p:txBody>
          <a:bodyPr/>
          <a:lstStyle/>
          <a:p>
            <a:pPr eaLnBrk="1" hangingPunct="1"/>
            <a:r>
              <a:rPr lang="it-IT" smtClean="0"/>
              <a:t>camicia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2332038"/>
            <a:ext cx="4033837" cy="4525962"/>
          </a:xfrm>
        </p:spPr>
        <p:txBody>
          <a:bodyPr/>
          <a:lstStyle/>
          <a:p>
            <a:pPr eaLnBrk="1" hangingPunct="1"/>
            <a:r>
              <a:rPr lang="it-IT" smtClean="0"/>
              <a:t>non solo contenitore fisico, </a:t>
            </a:r>
          </a:p>
          <a:p>
            <a:pPr eaLnBrk="1" hangingPunct="1"/>
            <a:r>
              <a:rPr lang="it-IT" smtClean="0"/>
              <a:t>ma anche strumento organizzativo </a:t>
            </a:r>
          </a:p>
          <a:p>
            <a:pPr eaLnBrk="1" hangingPunct="1"/>
            <a:r>
              <a:rPr lang="it-IT" smtClean="0"/>
              <a:t>e mezzo di corredo</a:t>
            </a:r>
          </a:p>
        </p:txBody>
      </p:sp>
      <p:pic>
        <p:nvPicPr>
          <p:cNvPr id="22532" name="Picture 4" descr="camicia 18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188913"/>
            <a:ext cx="4537075" cy="792162"/>
          </a:xfrm>
          <a:solidFill>
            <a:srgbClr val="FDEE91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DPR 445/2000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135937" cy="460851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3500" b="1" smtClean="0">
                <a:solidFill>
                  <a:srgbClr val="CC0000"/>
                </a:solidFill>
                <a:latin typeface="Garamond" pitchFamily="18" charset="0"/>
              </a:rPr>
              <a:t>Non</a:t>
            </a:r>
            <a:r>
              <a:rPr lang="it-IT" sz="3500" smtClean="0">
                <a:latin typeface="Garamond" pitchFamily="18" charset="0"/>
              </a:rPr>
              <a:t> fornisce una definizione di fascicolo</a:t>
            </a:r>
          </a:p>
          <a:p>
            <a:pPr eaLnBrk="1" hangingPunct="1">
              <a:buFontTx/>
              <a:buNone/>
            </a:pPr>
            <a:r>
              <a:rPr lang="it-IT" sz="3500" b="1" smtClean="0">
                <a:solidFill>
                  <a:srgbClr val="CC0000"/>
                </a:solidFill>
                <a:latin typeface="Garamond" pitchFamily="18" charset="0"/>
              </a:rPr>
              <a:t>Non</a:t>
            </a:r>
            <a:r>
              <a:rPr lang="it-IT" sz="3500" smtClean="0">
                <a:latin typeface="Garamond" pitchFamily="18" charset="0"/>
              </a:rPr>
              <a:t> dice come costituire i fascicoli</a:t>
            </a:r>
          </a:p>
          <a:p>
            <a:pPr eaLnBrk="1" hangingPunct="1">
              <a:buFontTx/>
              <a:buNone/>
            </a:pPr>
            <a:r>
              <a:rPr lang="it-IT" sz="3500" b="1" smtClean="0">
                <a:solidFill>
                  <a:srgbClr val="CC0000"/>
                </a:solidFill>
                <a:latin typeface="Garamond" pitchFamily="18" charset="0"/>
              </a:rPr>
              <a:t>Non</a:t>
            </a:r>
            <a:r>
              <a:rPr lang="it-IT" sz="3500" smtClean="0">
                <a:latin typeface="Garamond" pitchFamily="18" charset="0"/>
              </a:rPr>
              <a:t> dice che tipi di fascicoli costituire</a:t>
            </a:r>
          </a:p>
          <a:p>
            <a:pPr eaLnBrk="1" hangingPunct="1">
              <a:buFontTx/>
              <a:buNone/>
            </a:pPr>
            <a:endParaRPr lang="it-IT" sz="3500" smtClean="0">
              <a:latin typeface="Garamond" pitchFamily="18" charset="0"/>
            </a:endParaRPr>
          </a:p>
          <a:p>
            <a:pPr eaLnBrk="1" hangingPunct="1">
              <a:buFontTx/>
              <a:buNone/>
            </a:pPr>
            <a:r>
              <a:rPr lang="it-IT" sz="3500" b="1" smtClean="0">
                <a:solidFill>
                  <a:srgbClr val="CC0000"/>
                </a:solidFill>
                <a:latin typeface="Garamond" pitchFamily="18" charset="0"/>
              </a:rPr>
              <a:t>Ma dà per scontato</a:t>
            </a:r>
            <a:r>
              <a:rPr lang="it-IT" sz="3500" smtClean="0">
                <a:latin typeface="Garamond" pitchFamily="18" charset="0"/>
              </a:rPr>
              <a:t> che i fascicoli si debbano costituire e che essi siano collegati al piano di classificazione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148263" y="1125538"/>
            <a:ext cx="914400" cy="914400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6130925" cy="792162"/>
          </a:xfrm>
          <a:solidFill>
            <a:srgbClr val="FDEE91"/>
          </a:solidFill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  <a:latin typeface="Garamond" pitchFamily="18" charset="0"/>
              </a:rPr>
              <a:t>DPR 445/2000, art. 67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5256212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it-IT" sz="2800" smtClean="0">
                <a:latin typeface="Garamond" pitchFamily="18" charset="0"/>
              </a:rPr>
              <a:t> </a:t>
            </a:r>
            <a:r>
              <a:rPr lang="it-IT" sz="2800" i="1" smtClean="0"/>
              <a:t>Trasferimento dei documenti all’archivio di deposito </a:t>
            </a:r>
            <a:endParaRPr lang="it-IT" sz="28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Almeno una volta ogni anno il responsabile del servizio per la gestione dei flussi documentali e degli archivi provvede a trasferire </a:t>
            </a:r>
            <a:r>
              <a:rPr lang="it-IT" sz="2800" b="1" smtClean="0">
                <a:solidFill>
                  <a:srgbClr val="CC0000"/>
                </a:solidFill>
              </a:rPr>
              <a:t>fascicoli</a:t>
            </a:r>
            <a:r>
              <a:rPr lang="it-IT" sz="2800" smtClean="0"/>
              <a:t> e serie documentarie relativi a procedimenti conclusi in un apposito archivio di deposito costituito presso ciascuna amministrazione.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it-IT" sz="2800" smtClean="0"/>
              <a:t>Il trasferimento deve essere attuato </a:t>
            </a:r>
            <a:r>
              <a:rPr lang="it-IT" sz="2800" b="1" smtClean="0">
                <a:solidFill>
                  <a:srgbClr val="CC0000"/>
                </a:solidFill>
              </a:rPr>
              <a:t>rispettando l’organizzazione</a:t>
            </a:r>
            <a:r>
              <a:rPr lang="it-IT" sz="2800" smtClean="0"/>
              <a:t> che i fascicoli e le serie avevano nell’archivio corrente.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3. Il responsabile del servizio per la gestione dei flussi documentali e degli archivi deve formare e conservare un </a:t>
            </a:r>
            <a:r>
              <a:rPr lang="it-IT" sz="2800" b="1" smtClean="0">
                <a:solidFill>
                  <a:srgbClr val="CC0000"/>
                </a:solidFill>
              </a:rPr>
              <a:t>elenco dei fascicoli</a:t>
            </a:r>
            <a:r>
              <a:rPr lang="it-IT" sz="2800" smtClean="0"/>
              <a:t> e delle serie trasferite nell’archivio di deposito. </a:t>
            </a:r>
            <a:endParaRPr lang="it-IT" sz="2800" b="1" smtClean="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2843213" y="2492375"/>
            <a:ext cx="73025" cy="73025"/>
          </a:xfrm>
          <a:prstGeom prst="smileyFace">
            <a:avLst>
              <a:gd name="adj" fmla="val 46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572000" y="1628775"/>
            <a:ext cx="71438" cy="1444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276600" y="981075"/>
            <a:ext cx="1223963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851275" y="1557338"/>
            <a:ext cx="73025" cy="3587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4500563" y="2133600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4787900" y="2492375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787900" y="2492375"/>
            <a:ext cx="9144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561263" cy="647700"/>
          </a:xfrm>
          <a:solidFill>
            <a:srgbClr val="FDEE9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smtClean="0">
                <a:solidFill>
                  <a:srgbClr val="CC0000"/>
                </a:solidFill>
                <a:latin typeface="Garamond" pitchFamily="18" charset="0"/>
              </a:rPr>
              <a:t>anche art. 65 del DPR 445/2000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42350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i="1" dirty="0" smtClean="0">
                <a:latin typeface="Garamond" pitchFamily="18" charset="0"/>
              </a:rPr>
              <a:t>Requisiti del sistema per la gestione dei flussi documentali </a:t>
            </a:r>
            <a:endParaRPr lang="it-IT" sz="2800" dirty="0" smtClean="0"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Oltre a possedere i requisiti indicati all'articolo 52 [tra cui: c)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fornire informazioni sul collegamento esistente tra ciascun documento ricevuto dall'amministrazione e i documenti dalla stessa formati nell'adozione dei provvedimenti finali;], </a:t>
            </a:r>
            <a:r>
              <a:rPr lang="it-IT" sz="2800" dirty="0" smtClean="0">
                <a:latin typeface="Garamond" pitchFamily="18" charset="0"/>
              </a:rPr>
              <a:t>il sistema per la gestione dei flussi documentali deve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a) fornire informazioni sul legame esistente tra ciascun documento registrato, il </a:t>
            </a:r>
            <a:r>
              <a:rPr lang="it-IT" sz="2800" b="1" dirty="0" smtClean="0">
                <a:solidFill>
                  <a:srgbClr val="CC0000"/>
                </a:solidFill>
                <a:latin typeface="Garamond" pitchFamily="18" charset="0"/>
              </a:rPr>
              <a:t>fascicolo</a:t>
            </a:r>
            <a:r>
              <a:rPr lang="it-IT" sz="2800" dirty="0" smtClean="0">
                <a:latin typeface="Garamond" pitchFamily="18" charset="0"/>
              </a:rPr>
              <a:t> ed il singolo procedimento cui esso è associato;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b) consentire il rapido reperimento delle informazioni riguardanti i </a:t>
            </a:r>
            <a:r>
              <a:rPr lang="it-IT" sz="2800" b="1" dirty="0" smtClean="0">
                <a:solidFill>
                  <a:srgbClr val="CC0000"/>
                </a:solidFill>
                <a:latin typeface="Garamond" pitchFamily="18" charset="0"/>
              </a:rPr>
              <a:t>fascicoli</a:t>
            </a:r>
            <a:r>
              <a:rPr lang="it-IT" sz="2800" dirty="0" smtClean="0">
                <a:latin typeface="Garamond" pitchFamily="18" charset="0"/>
              </a:rPr>
              <a:t>, il procedimento ed il relativo responsabile, nonché la gestione delle fasi del procedimento;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Etc. ….</a:t>
            </a:r>
            <a:endParaRPr lang="it-IT" sz="26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  <a:solidFill>
            <a:srgbClr val="DDDDDD"/>
          </a:solidFill>
        </p:spPr>
        <p:txBody>
          <a:bodyPr>
            <a:normAutofit/>
          </a:bodyPr>
          <a:lstStyle/>
          <a:p>
            <a:pPr eaLnBrk="1" hangingPunct="1"/>
            <a:r>
              <a:rPr lang="it-IT" b="1" dirty="0" smtClean="0">
                <a:solidFill>
                  <a:srgbClr val="A50021"/>
                </a:solidFill>
                <a:latin typeface="Garamond" pitchFamily="18" charset="0"/>
              </a:rPr>
              <a:t>Registrazione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69325" cy="4968875"/>
          </a:xfrm>
          <a:solidFill>
            <a:srgbClr val="FDF0A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b="1" dirty="0" smtClean="0">
                <a:solidFill>
                  <a:srgbClr val="A50021"/>
                </a:solidFill>
                <a:latin typeface="Garamond" pitchFamily="18" charset="0"/>
              </a:rPr>
              <a:t>Sul “registro” di protocollo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b="1" dirty="0" smtClean="0">
                <a:solidFill>
                  <a:srgbClr val="A50021"/>
                </a:solidFill>
                <a:latin typeface="Garamond" pitchFamily="18" charset="0"/>
              </a:rPr>
              <a:t>Su altri “registri” (repertori)</a:t>
            </a:r>
          </a:p>
          <a:p>
            <a:pPr>
              <a:lnSpc>
                <a:spcPct val="90000"/>
              </a:lnSpc>
              <a:buNone/>
            </a:pPr>
            <a:r>
              <a:rPr lang="it-IT" dirty="0" smtClean="0">
                <a:latin typeface="Garamond" pitchFamily="18" charset="0"/>
              </a:rPr>
              <a:t>= </a:t>
            </a:r>
            <a:r>
              <a:rPr lang="it-IT" b="1" dirty="0" smtClean="0">
                <a:latin typeface="Garamond" pitchFamily="18" charset="0"/>
              </a:rPr>
              <a:t>memorizzazione</a:t>
            </a:r>
            <a:r>
              <a:rPr lang="it-IT" dirty="0" smtClean="0">
                <a:latin typeface="Garamond" pitchFamily="18" charset="0"/>
              </a:rPr>
              <a:t> delle informazioni essenziali del singolo documento </a:t>
            </a:r>
            <a:r>
              <a:rPr lang="it-IT" b="1" dirty="0" smtClean="0">
                <a:solidFill>
                  <a:srgbClr val="A50021"/>
                </a:solidFill>
                <a:latin typeface="Garamond" pitchFamily="18" charset="0"/>
              </a:rPr>
              <a:t>in grado di individuarlo in modo univoco</a:t>
            </a:r>
            <a:r>
              <a:rPr lang="it-IT" dirty="0" smtClean="0">
                <a:latin typeface="Garamond" pitchFamily="18" charset="0"/>
              </a:rPr>
              <a:t> e di poterlo sostituire in caso di perdita accidentale o volontaria</a:t>
            </a:r>
          </a:p>
          <a:p>
            <a:pPr>
              <a:lnSpc>
                <a:spcPct val="90000"/>
              </a:lnSpc>
              <a:buNone/>
            </a:pPr>
            <a:r>
              <a:rPr lang="it-IT" dirty="0" smtClean="0">
                <a:latin typeface="Garamond" pitchFamily="18" charset="0"/>
              </a:rPr>
              <a:t>Serve ad attestare in modo inoppugnabile che:</a:t>
            </a:r>
          </a:p>
          <a:p>
            <a:pPr>
              <a:lnSpc>
                <a:spcPct val="90000"/>
              </a:lnSpc>
              <a:buNone/>
            </a:pPr>
            <a:r>
              <a:rPr lang="it-IT" dirty="0" smtClean="0">
                <a:latin typeface="Garamond" pitchFamily="18" charset="0"/>
              </a:rPr>
              <a:t>1) quello specifico documento è presente nel sistema</a:t>
            </a:r>
          </a:p>
          <a:p>
            <a:pPr>
              <a:lnSpc>
                <a:spcPct val="90000"/>
              </a:lnSpc>
              <a:buNone/>
            </a:pPr>
            <a:r>
              <a:rPr lang="it-IT" dirty="0" smtClean="0">
                <a:latin typeface="Garamond" pitchFamily="18" charset="0"/>
              </a:rPr>
              <a:t>2) è entrato a una data determinata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439862"/>
          </a:xfrm>
          <a:solidFill>
            <a:srgbClr val="FCF37C"/>
          </a:solidFill>
        </p:spPr>
        <p:txBody>
          <a:bodyPr/>
          <a:lstStyle/>
          <a:p>
            <a:pPr eaLnBrk="1" hangingPunct="1"/>
            <a:r>
              <a:rPr lang="it-IT" sz="3600" smtClean="0"/>
              <a:t>Codice dell’Amministrazione Digitale </a:t>
            </a:r>
            <a:br>
              <a:rPr lang="it-IT" sz="3600" smtClean="0"/>
            </a:br>
            <a:r>
              <a:rPr lang="it-IT" sz="3200" smtClean="0"/>
              <a:t>art. 41 - </a:t>
            </a:r>
            <a:r>
              <a:rPr lang="it-IT" sz="3200" i="1" smtClean="0"/>
              <a:t>Procedimento e fascicolo informatico</a:t>
            </a:r>
            <a:endParaRPr lang="it-IT" sz="350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857375"/>
            <a:ext cx="8501062" cy="4500563"/>
          </a:xfrm>
        </p:spPr>
        <p:txBody>
          <a:bodyPr/>
          <a:lstStyle/>
          <a:p>
            <a:pPr indent="0">
              <a:buFontTx/>
              <a:buNone/>
            </a:pPr>
            <a:r>
              <a:rPr lang="it-IT" sz="2800" smtClean="0"/>
              <a:t>2. </a:t>
            </a:r>
            <a:r>
              <a:rPr lang="it-IT" sz="2800" b="1" smtClean="0"/>
              <a:t>La pubblica amministrazione titolare del procedimento raccoglie in un fascicolo informatico gli atti, i documenti e i dati del procedimento medesimo da chiunque formati</a:t>
            </a:r>
            <a:r>
              <a:rPr lang="it-IT" sz="2800" smtClean="0"/>
              <a:t>; all'atto della comunicazione dell'avvio del procedimento ai sensi dell'articolo 8 della legge 7 agosto 1990, n. 241 , comunica agli interessati le modalità per esercitare in via telematica i diritti di cui all'articolo 10 della citata legge 7 agosto 1990, n. 241.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>
          <a:xfrm>
            <a:off x="3857625" y="274638"/>
            <a:ext cx="4829175" cy="582612"/>
          </a:xfrm>
        </p:spPr>
        <p:txBody>
          <a:bodyPr>
            <a:normAutofit fontScale="90000"/>
          </a:bodyPr>
          <a:lstStyle/>
          <a:p>
            <a:r>
              <a:rPr lang="it-IT" smtClean="0"/>
              <a:t>Comma 2-bis</a:t>
            </a:r>
          </a:p>
        </p:txBody>
      </p:sp>
      <p:sp>
        <p:nvSpPr>
          <p:cNvPr id="56323" name="Segnaposto contenuto 2"/>
          <p:cNvSpPr>
            <a:spLocks noGrp="1"/>
          </p:cNvSpPr>
          <p:nvPr>
            <p:ph idx="1"/>
          </p:nvPr>
        </p:nvSpPr>
        <p:spPr>
          <a:xfrm>
            <a:off x="285750" y="1000125"/>
            <a:ext cx="8501063" cy="5214938"/>
          </a:xfrm>
          <a:solidFill>
            <a:srgbClr val="FDEE91"/>
          </a:solidFill>
        </p:spPr>
        <p:txBody>
          <a:bodyPr/>
          <a:lstStyle/>
          <a:p>
            <a:pPr indent="0">
              <a:buFontTx/>
              <a:buNone/>
            </a:pPr>
            <a:r>
              <a:rPr lang="it-IT" sz="2400" smtClean="0"/>
              <a:t>Il fascicolo informatico è realizzato garantendo la possibilità di essere direttamente consultato ed alimentato da tutte le amministrazioni coinvolte nel procedimento. </a:t>
            </a:r>
            <a:r>
              <a:rPr lang="it-IT" sz="2400" b="1" smtClean="0"/>
              <a:t>Le regole per la costituzione, l'identificazione e l'utilizzo del fascicolo sono conformi ai principi di una corretta gestione documentale </a:t>
            </a:r>
            <a:r>
              <a:rPr lang="it-IT" sz="2400" smtClean="0"/>
              <a:t>ed alla disciplina della formazione, gestione, conservazione e trasmissione del documento informatico, ivi comprese le regole concernenti il protocollo informatico ed il sistema pubblico di connettività, e comunque rispettano i criteri dell'interoperabilità e della cooperazione applicativa; regole tecniche specifiche possono essere dettate ai sensi dell’art- 71. di concerto con il Ministro della funzione pubblica.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>
          <a:xfrm>
            <a:off x="3786188" y="274638"/>
            <a:ext cx="4900612" cy="939800"/>
          </a:xfrm>
        </p:spPr>
        <p:txBody>
          <a:bodyPr/>
          <a:lstStyle/>
          <a:p>
            <a:r>
              <a:rPr lang="it-IT" smtClean="0"/>
              <a:t>Comma 2-ter</a:t>
            </a:r>
          </a:p>
        </p:txBody>
      </p:sp>
      <p:sp>
        <p:nvSpPr>
          <p:cNvPr id="57347" name="Segnaposto contenuto 2"/>
          <p:cNvSpPr>
            <a:spLocks noGrp="1"/>
          </p:cNvSpPr>
          <p:nvPr>
            <p:ph idx="1"/>
          </p:nvPr>
        </p:nvSpPr>
        <p:spPr>
          <a:xfrm>
            <a:off x="428625" y="1214438"/>
            <a:ext cx="8258175" cy="4911725"/>
          </a:xfrm>
          <a:solidFill>
            <a:srgbClr val="FDEE91"/>
          </a:solidFill>
        </p:spPr>
        <p:txBody>
          <a:bodyPr/>
          <a:lstStyle/>
          <a:p>
            <a:pPr>
              <a:buFontTx/>
              <a:buNone/>
            </a:pPr>
            <a:r>
              <a:rPr lang="it-IT" sz="2800" b="1" smtClean="0"/>
              <a:t>Il fascicolo informatico reca l'indicazione: </a:t>
            </a:r>
          </a:p>
          <a:p>
            <a:pPr>
              <a:buFontTx/>
              <a:buNone/>
            </a:pPr>
            <a:r>
              <a:rPr lang="it-IT" sz="2800" i="1" smtClean="0"/>
              <a:t>a) </a:t>
            </a:r>
            <a:r>
              <a:rPr lang="it-IT" sz="2800" smtClean="0"/>
              <a:t>dell'amministrazione titolare del procedimento, che cura la costituzione e la gestione del fascicolo medesimo;</a:t>
            </a:r>
          </a:p>
          <a:p>
            <a:pPr>
              <a:buFontTx/>
              <a:buNone/>
            </a:pPr>
            <a:r>
              <a:rPr lang="it-IT" sz="2800" i="1" smtClean="0"/>
              <a:t>b) </a:t>
            </a:r>
            <a:r>
              <a:rPr lang="it-IT" sz="2800" smtClean="0"/>
              <a:t>delle altre amministrazioni partecipanti;</a:t>
            </a:r>
          </a:p>
          <a:p>
            <a:pPr>
              <a:buFontTx/>
              <a:buNone/>
            </a:pPr>
            <a:r>
              <a:rPr lang="it-IT" sz="2800" i="1" smtClean="0"/>
              <a:t>c) </a:t>
            </a:r>
            <a:r>
              <a:rPr lang="it-IT" sz="2800" smtClean="0"/>
              <a:t>del responsabile del procedimento;</a:t>
            </a:r>
          </a:p>
          <a:p>
            <a:pPr>
              <a:buFontTx/>
              <a:buNone/>
            </a:pPr>
            <a:r>
              <a:rPr lang="it-IT" sz="2800" i="1" smtClean="0"/>
              <a:t>d) </a:t>
            </a:r>
            <a:r>
              <a:rPr lang="it-IT" sz="2800" smtClean="0"/>
              <a:t>dell'oggetto del procedimento;</a:t>
            </a:r>
          </a:p>
          <a:p>
            <a:pPr>
              <a:buFontTx/>
              <a:buNone/>
            </a:pPr>
            <a:r>
              <a:rPr lang="it-IT" sz="2800" i="1" smtClean="0"/>
              <a:t>e) </a:t>
            </a:r>
            <a:r>
              <a:rPr lang="it-IT" sz="2800" smtClean="0"/>
              <a:t>dell'elenco dei documenti contenuti, salvo quanto disposto dal comma 2-quater;</a:t>
            </a:r>
            <a:endParaRPr lang="it-IT" smtClean="0"/>
          </a:p>
          <a:p>
            <a:pPr>
              <a:buFontTx/>
              <a:buNone/>
            </a:pPr>
            <a:r>
              <a:rPr lang="it-IT" sz="2800" i="1" smtClean="0"/>
              <a:t>e-bis) </a:t>
            </a:r>
            <a:r>
              <a:rPr lang="it-IT" sz="2800" smtClean="0"/>
              <a:t>dell'</a:t>
            </a:r>
            <a:r>
              <a:rPr lang="it-IT" sz="2800" b="1" smtClean="0"/>
              <a:t>identificativo</a:t>
            </a:r>
            <a:r>
              <a:rPr lang="it-IT" sz="2800" smtClean="0"/>
              <a:t> del fascicolo medesimo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/>
          </p:nvPr>
        </p:nvSpPr>
        <p:spPr>
          <a:xfrm>
            <a:off x="2786063" y="274638"/>
            <a:ext cx="5900737" cy="868362"/>
          </a:xfrm>
        </p:spPr>
        <p:txBody>
          <a:bodyPr/>
          <a:lstStyle/>
          <a:p>
            <a:r>
              <a:rPr lang="it-IT" smtClean="0"/>
              <a:t>Comma 2-quater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63" y="1285875"/>
            <a:ext cx="8186737" cy="4840288"/>
          </a:xfrm>
          <a:solidFill>
            <a:srgbClr val="FDEE91"/>
          </a:solidFill>
        </p:spPr>
        <p:txBody>
          <a:bodyPr/>
          <a:lstStyle/>
          <a:p>
            <a:pPr indent="0">
              <a:buFontTx/>
              <a:buNone/>
              <a:defRPr/>
            </a:pPr>
            <a:r>
              <a:rPr lang="it-IT" sz="2800" dirty="0" smtClean="0"/>
              <a:t>Il fascicolo informatico può contenere aree a cui hanno </a:t>
            </a:r>
            <a:r>
              <a:rPr lang="it-IT" sz="2800" b="1" dirty="0" smtClean="0"/>
              <a:t>accesso</a:t>
            </a:r>
            <a:r>
              <a:rPr lang="it-IT" sz="2800" dirty="0" smtClean="0"/>
              <a:t> solo l'amministrazione titolare e gli altri soggetti da essa individuati; esso è formato in modo da garantire la corretta </a:t>
            </a:r>
            <a:r>
              <a:rPr lang="it-IT" sz="2800" b="1" dirty="0" smtClean="0"/>
              <a:t>collocazione</a:t>
            </a:r>
            <a:r>
              <a:rPr lang="it-IT" sz="2800" dirty="0" smtClean="0"/>
              <a:t>, la facile </a:t>
            </a:r>
            <a:r>
              <a:rPr lang="it-IT" sz="2800" b="1" dirty="0" smtClean="0"/>
              <a:t>reperibilità</a:t>
            </a:r>
            <a:r>
              <a:rPr lang="it-IT" sz="2800" dirty="0" smtClean="0"/>
              <a:t> e la </a:t>
            </a:r>
            <a:r>
              <a:rPr lang="it-IT" sz="2800" b="1" dirty="0" err="1" smtClean="0"/>
              <a:t>collegabilità</a:t>
            </a:r>
            <a:r>
              <a:rPr lang="it-IT" sz="2800" dirty="0" smtClean="0"/>
              <a:t>, in relazione al contenuto ed alle finalità, dei singoli documenti; è inoltre costituito in modo da garantire l'esercizio in via telematica dei diritti previsti dalla citata legge n. 241 del 1990.</a:t>
            </a: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r>
              <a:rPr lang="it-IT" smtClean="0"/>
              <a:t>Conclusione operativa  metodologicamente fondata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1"/>
          </p:nvPr>
        </p:nvSpPr>
        <p:spPr>
          <a:xfrm>
            <a:off x="285750" y="1928813"/>
            <a:ext cx="8401050" cy="4197350"/>
          </a:xfrm>
        </p:spPr>
        <p:txBody>
          <a:bodyPr/>
          <a:lstStyle/>
          <a:p>
            <a:r>
              <a:rPr lang="it-IT" dirty="0" smtClean="0"/>
              <a:t>Il fascicolo va </a:t>
            </a:r>
            <a:r>
              <a:rPr lang="it-IT" b="1" dirty="0" smtClean="0"/>
              <a:t>organizzato e gestito </a:t>
            </a:r>
            <a:r>
              <a:rPr lang="it-IT" dirty="0" smtClean="0"/>
              <a:t>avvalendosi degli strumenti informatici e telematici disponibili</a:t>
            </a:r>
          </a:p>
          <a:p>
            <a:r>
              <a:rPr lang="it-IT" b="1" dirty="0" smtClean="0"/>
              <a:t>Bisogna lavorare! </a:t>
            </a:r>
          </a:p>
          <a:p>
            <a:endParaRPr lang="it-IT" dirty="0" smtClean="0"/>
          </a:p>
        </p:txBody>
      </p:sp>
      <p:pic>
        <p:nvPicPr>
          <p:cNvPr id="59397" name="Immagine 4" descr="129488805454S57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37957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77875"/>
          </a:xfrm>
          <a:solidFill>
            <a:srgbClr val="FCF37C"/>
          </a:solidFill>
        </p:spPr>
        <p:txBody>
          <a:bodyPr/>
          <a:lstStyle/>
          <a:p>
            <a:pPr eaLnBrk="1" hangingPunct="1"/>
            <a:r>
              <a:rPr lang="it-IT" smtClean="0"/>
              <a:t>Punti oscuri e cattive pratiche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472487" cy="5454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            </a:t>
            </a:r>
            <a:r>
              <a:rPr lang="it-IT" smtClean="0"/>
              <a:t>I fascicoli vengono costituiti, ma</a:t>
            </a:r>
            <a:r>
              <a:rPr lang="it-IT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in modo approssimativo e improvvisato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senza una vera progettazione di sistema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senza raccordo con il sistema di gestione documentale </a:t>
            </a:r>
          </a:p>
          <a:p>
            <a:pPr lvl="1" eaLnBrk="1" hangingPunct="1">
              <a:lnSpc>
                <a:spcPct val="80000"/>
              </a:lnSpc>
            </a:pPr>
            <a:r>
              <a:rPr lang="it-IT" smtClean="0"/>
              <a:t>disancorati dal titolario di classificazione &gt; </a:t>
            </a:r>
          </a:p>
          <a:p>
            <a:pPr lvl="3" eaLnBrk="1" hangingPunct="1">
              <a:lnSpc>
                <a:spcPct val="80000"/>
              </a:lnSpc>
              <a:buFontTx/>
              <a:buNone/>
            </a:pPr>
            <a:r>
              <a:rPr lang="it-IT" sz="2800" smtClean="0"/>
              <a:t>piano di sviluppo in fascicoli del titolario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mtClean="0"/>
              <a:t>in assenza di un censimento dei procedimenti degno di questo nome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senza un’autentica coscienza della funzione della costituzione delle aggregazione documentali per il miglioramento della qualità della attività amministrativa al servizio del cittadino </a:t>
            </a:r>
          </a:p>
        </p:txBody>
      </p:sp>
      <p:sp>
        <p:nvSpPr>
          <p:cNvPr id="60421" name="AutoShape 4"/>
          <p:cNvSpPr>
            <a:spLocks noChangeArrowheads="1"/>
          </p:cNvSpPr>
          <p:nvPr/>
        </p:nvSpPr>
        <p:spPr bwMode="auto">
          <a:xfrm>
            <a:off x="0" y="1142984"/>
            <a:ext cx="976313" cy="485775"/>
          </a:xfrm>
          <a:custGeom>
            <a:avLst/>
            <a:gdLst>
              <a:gd name="T0" fmla="*/ 1495963732 w 21600"/>
              <a:gd name="T1" fmla="*/ 0 h 21600"/>
              <a:gd name="T2" fmla="*/ 0 w 21600"/>
              <a:gd name="T3" fmla="*/ 122848180 h 21600"/>
              <a:gd name="T4" fmla="*/ 1495963732 w 21600"/>
              <a:gd name="T5" fmla="*/ 245695820 h 21600"/>
              <a:gd name="T6" fmla="*/ 1994617585 w 21600"/>
              <a:gd name="T7" fmla="*/ 1228481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19137"/>
          </a:xfrm>
          <a:solidFill>
            <a:srgbClr val="FCF37C"/>
          </a:solidFill>
        </p:spPr>
        <p:txBody>
          <a:bodyPr/>
          <a:lstStyle/>
          <a:p>
            <a:pPr eaLnBrk="1" hangingPunct="1"/>
            <a:r>
              <a:rPr lang="it-IT" sz="4000" smtClean="0"/>
              <a:t>In un sistema coesistono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62962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Aggregazioni di documenti riuniti sulla base dell’</a:t>
            </a:r>
            <a:r>
              <a:rPr lang="it-IT" b="1" smtClean="0">
                <a:solidFill>
                  <a:srgbClr val="A20000"/>
                </a:solidFill>
              </a:rPr>
              <a:t>oggetto</a:t>
            </a:r>
            <a:r>
              <a:rPr lang="it-IT" smtClean="0"/>
              <a:t> (principio di pertinenza): con riferimento al piano di classificazione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Aggregazioni di documenti riuniti sulla base della </a:t>
            </a:r>
            <a:r>
              <a:rPr lang="it-IT" b="1" smtClean="0">
                <a:solidFill>
                  <a:srgbClr val="A20000"/>
                </a:solidFill>
              </a:rPr>
              <a:t>forma</a:t>
            </a:r>
            <a:r>
              <a:rPr lang="it-IT" smtClean="0"/>
              <a:t> e della </a:t>
            </a:r>
            <a:r>
              <a:rPr lang="it-IT" b="1" smtClean="0">
                <a:solidFill>
                  <a:srgbClr val="A20000"/>
                </a:solidFill>
              </a:rPr>
              <a:t>provenienza</a:t>
            </a:r>
            <a:r>
              <a:rPr lang="it-IT" smtClean="0"/>
              <a:t> (repertori) in sequenza cronologica</a:t>
            </a:r>
          </a:p>
          <a:p>
            <a:pPr eaLnBrk="1" hangingPunct="1">
              <a:lnSpc>
                <a:spcPct val="90000"/>
              </a:lnSpc>
            </a:pPr>
            <a:r>
              <a:rPr lang="it-IT" b="1" smtClean="0"/>
              <a:t>Aggregazioni di informazioni </a:t>
            </a:r>
            <a:r>
              <a:rPr lang="it-IT" smtClean="0"/>
              <a:t>ricavate dai documenti a cura di pubblici funzionari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       </a:t>
            </a:r>
            <a:r>
              <a:rPr lang="it-IT" sz="2800" smtClean="0"/>
              <a:t>Le differenti forme di aggregazione vanno regolamentate e coordinate soprattutto per una </a:t>
            </a:r>
            <a:r>
              <a:rPr lang="it-IT" sz="2800" b="1" smtClean="0">
                <a:solidFill>
                  <a:srgbClr val="A20000"/>
                </a:solidFill>
              </a:rPr>
              <a:t>scelta consapevole</a:t>
            </a:r>
            <a:r>
              <a:rPr lang="it-IT" sz="2800" smtClean="0"/>
              <a:t> delle tecnologie</a:t>
            </a:r>
          </a:p>
        </p:txBody>
      </p:sp>
      <p:sp>
        <p:nvSpPr>
          <p:cNvPr id="61445" name="AutoShape 4"/>
          <p:cNvSpPr>
            <a:spLocks noChangeArrowheads="1"/>
          </p:cNvSpPr>
          <p:nvPr/>
        </p:nvSpPr>
        <p:spPr bwMode="auto">
          <a:xfrm>
            <a:off x="323850" y="4797425"/>
            <a:ext cx="976313" cy="485775"/>
          </a:xfrm>
          <a:custGeom>
            <a:avLst/>
            <a:gdLst>
              <a:gd name="T0" fmla="*/ 1495963732 w 21600"/>
              <a:gd name="T1" fmla="*/ 0 h 21600"/>
              <a:gd name="T2" fmla="*/ 0 w 21600"/>
              <a:gd name="T3" fmla="*/ 122848180 h 21600"/>
              <a:gd name="T4" fmla="*/ 1495963732 w 21600"/>
              <a:gd name="T5" fmla="*/ 245695820 h 21600"/>
              <a:gd name="T6" fmla="*/ 1994617585 w 21600"/>
              <a:gd name="T7" fmla="*/ 1228481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738187"/>
          </a:xfrm>
          <a:solidFill>
            <a:srgbClr val="FCF37C"/>
          </a:solidFill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A20000"/>
                </a:solidFill>
              </a:rPr>
              <a:t>Ulteriori riflessioni: </a:t>
            </a:r>
            <a:r>
              <a:rPr lang="it-IT" sz="4000" b="1" smtClean="0">
                <a:solidFill>
                  <a:schemeClr val="tx1"/>
                </a:solidFill>
              </a:rPr>
              <a:t>il CAD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967287"/>
          </a:xfrm>
        </p:spPr>
        <p:txBody>
          <a:bodyPr/>
          <a:lstStyle/>
          <a:p>
            <a:pPr eaLnBrk="1" hangingPunct="1"/>
            <a:r>
              <a:rPr lang="it-IT" sz="2800" smtClean="0"/>
              <a:t>non mette in discussione né la necessità di un’</a:t>
            </a:r>
            <a:r>
              <a:rPr lang="it-IT" sz="2800" b="1" smtClean="0">
                <a:solidFill>
                  <a:srgbClr val="A20000"/>
                </a:solidFill>
              </a:rPr>
              <a:t>organizzazione</a:t>
            </a:r>
            <a:r>
              <a:rPr lang="it-IT" sz="2800" smtClean="0"/>
              <a:t> dell’archivio né il sistema delle </a:t>
            </a:r>
            <a:r>
              <a:rPr lang="it-IT" sz="2800" b="1" smtClean="0">
                <a:solidFill>
                  <a:srgbClr val="A20000"/>
                </a:solidFill>
              </a:rPr>
              <a:t>aggregazioni</a:t>
            </a:r>
            <a:r>
              <a:rPr lang="it-IT" sz="2800" smtClean="0"/>
              <a:t> documentarie: anzi rinvia alle norme specifiche</a:t>
            </a:r>
          </a:p>
          <a:p>
            <a:pPr eaLnBrk="1" hangingPunct="1"/>
            <a:r>
              <a:rPr lang="it-IT" sz="2800" smtClean="0"/>
              <a:t>dà per acquisite le norme relative alla forma del documento e alle modalità di espressione e fissazione della volontà (</a:t>
            </a:r>
            <a:r>
              <a:rPr lang="it-IT" sz="2800" b="1" smtClean="0">
                <a:solidFill>
                  <a:srgbClr val="A20000"/>
                </a:solidFill>
              </a:rPr>
              <a:t>formalismo giuridico</a:t>
            </a:r>
            <a:r>
              <a:rPr lang="it-IT" sz="2800" smtClean="0"/>
              <a:t>)</a:t>
            </a:r>
          </a:p>
          <a:p>
            <a:pPr eaLnBrk="1" hangingPunct="1"/>
            <a:r>
              <a:rPr lang="it-IT" sz="2800" smtClean="0"/>
              <a:t>vuole incidere sulle forme di </a:t>
            </a:r>
            <a:r>
              <a:rPr lang="it-IT" sz="2800" b="1" smtClean="0">
                <a:solidFill>
                  <a:srgbClr val="A20000"/>
                </a:solidFill>
              </a:rPr>
              <a:t>comunicazione</a:t>
            </a:r>
            <a:r>
              <a:rPr lang="it-IT" sz="2800" smtClean="0"/>
              <a:t> e di </a:t>
            </a:r>
            <a:r>
              <a:rPr lang="it-IT" sz="2800" b="1" smtClean="0">
                <a:solidFill>
                  <a:srgbClr val="A20000"/>
                </a:solidFill>
              </a:rPr>
              <a:t>informazione</a:t>
            </a:r>
            <a:r>
              <a:rPr lang="it-IT" sz="2800" smtClean="0"/>
              <a:t>, che hanno regole proprie che devono essere tenute presenti (anche a livello linguistico)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  <a:solidFill>
            <a:srgbClr val="FDEE91"/>
          </a:solidFill>
          <a:ln>
            <a:solidFill>
              <a:srgbClr val="FDEE91"/>
            </a:solidFill>
          </a:ln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A20000"/>
                </a:solidFill>
              </a:rPr>
              <a:t>Ulteriori riflessioni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1" smtClean="0"/>
              <a:t>L’adozione delle tecnologie </a:t>
            </a:r>
            <a:r>
              <a:rPr lang="it-IT" sz="2800" smtClean="0"/>
              <a:t>non può essere taumaturgica: se si applicano le tecnologie a situazioni disastrose dal punto di vista organizzativo, si amplifica il disastro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La </a:t>
            </a:r>
            <a:r>
              <a:rPr lang="it-IT" sz="2800" b="1" smtClean="0"/>
              <a:t>comunicazione</a:t>
            </a:r>
            <a:r>
              <a:rPr lang="it-IT" sz="2800" smtClean="0"/>
              <a:t> può riguardare anche le informazioni sia per i supporti cartacei sia per quelli digitali e documenti “derivati” (ad esempio, certificati)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smtClean="0"/>
              <a:t>Si deve procedere a una </a:t>
            </a:r>
            <a:r>
              <a:rPr lang="it-IT" sz="2800" b="1" smtClean="0"/>
              <a:t>reingegnerizzazione complessiva dei processi di produzione, gestione e conservazione dei documenti in rapporto alle attività amministrative</a:t>
            </a:r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CF37C"/>
          </a:solidFill>
        </p:spPr>
        <p:txBody>
          <a:bodyPr/>
          <a:lstStyle/>
          <a:p>
            <a:pPr eaLnBrk="1" hangingPunct="1"/>
            <a:r>
              <a:rPr lang="it-IT" sz="3600" smtClean="0"/>
              <a:t>Fascicolo informatico (CAD, art. 41)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900863" cy="2614613"/>
          </a:xfrm>
          <a:ln>
            <a:solidFill>
              <a:srgbClr val="A73E3B"/>
            </a:solidFill>
          </a:ln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it-IT" sz="3600" dirty="0" smtClean="0">
                <a:solidFill>
                  <a:srgbClr val="CC0000"/>
                </a:solidFill>
              </a:rPr>
              <a:t>Il fascicolo come premessa indispensabile per realizzare: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it-IT" sz="3600" b="1" dirty="0" smtClean="0">
                <a:solidFill>
                  <a:srgbClr val="CC0000"/>
                </a:solidFill>
              </a:rPr>
              <a:t>comunicazione </a:t>
            </a:r>
          </a:p>
          <a:p>
            <a:pPr lvl="1" indent="0" eaLnBrk="1" hangingPunct="1">
              <a:lnSpc>
                <a:spcPct val="90000"/>
              </a:lnSpc>
            </a:pPr>
            <a:r>
              <a:rPr lang="it-IT" sz="3600" b="1" dirty="0" smtClean="0">
                <a:solidFill>
                  <a:srgbClr val="CC0000"/>
                </a:solidFill>
              </a:rPr>
              <a:t>interazione</a:t>
            </a:r>
          </a:p>
        </p:txBody>
      </p:sp>
      <p:sp>
        <p:nvSpPr>
          <p:cNvPr id="64516" name="Segnaposto contenuto 4"/>
          <p:cNvSpPr>
            <a:spLocks noGrp="1"/>
          </p:cNvSpPr>
          <p:nvPr>
            <p:ph sz="half" idx="2"/>
          </p:nvPr>
        </p:nvSpPr>
        <p:spPr>
          <a:xfrm>
            <a:off x="4000500" y="4357694"/>
            <a:ext cx="4686300" cy="2143140"/>
          </a:xfrm>
          <a:ln>
            <a:solidFill>
              <a:srgbClr val="A73E3B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200" b="1" dirty="0" smtClean="0"/>
              <a:t>Con chi?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3200" dirty="0" smtClean="0"/>
              <a:t>utenza esterna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3200" dirty="0" smtClean="0"/>
              <a:t>altre amministrazioni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800" b="1" dirty="0" smtClean="0">
                <a:solidFill>
                  <a:srgbClr val="A50021"/>
                </a:solidFill>
                <a:latin typeface="Garamond" pitchFamily="18" charset="0"/>
              </a:rPr>
              <a:t>Caratteristiche </a:t>
            </a:r>
            <a:br>
              <a:rPr lang="it-IT" sz="4800" b="1" dirty="0" smtClean="0">
                <a:solidFill>
                  <a:srgbClr val="A50021"/>
                </a:solidFill>
                <a:latin typeface="Garamond" pitchFamily="18" charset="0"/>
              </a:rPr>
            </a:br>
            <a:r>
              <a:rPr lang="it-IT" sz="4800" b="1" dirty="0" smtClean="0">
                <a:solidFill>
                  <a:srgbClr val="A50021"/>
                </a:solidFill>
                <a:latin typeface="Garamond" pitchFamily="18" charset="0"/>
              </a:rPr>
              <a:t>del registro di protocollo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4000" dirty="0" smtClean="0">
                <a:latin typeface="Garamond" pitchFamily="18" charset="0"/>
              </a:rPr>
              <a:t>È </a:t>
            </a:r>
            <a:r>
              <a:rPr lang="it-IT" sz="4000" b="1" dirty="0" smtClean="0">
                <a:solidFill>
                  <a:srgbClr val="C00000"/>
                </a:solidFill>
                <a:latin typeface="Garamond" pitchFamily="18" charset="0"/>
              </a:rPr>
              <a:t>atto pubblico</a:t>
            </a:r>
            <a:r>
              <a:rPr lang="it-IT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800" dirty="0" smtClean="0">
                <a:latin typeface="Garamond" pitchFamily="18" charset="0"/>
              </a:rPr>
              <a:t>(</a:t>
            </a:r>
            <a:r>
              <a:rPr lang="it-IT" sz="2800" dirty="0" err="1" smtClean="0">
                <a:latin typeface="Garamond" pitchFamily="18" charset="0"/>
              </a:rPr>
              <a:t>Cassaz</a:t>
            </a:r>
            <a:r>
              <a:rPr lang="it-IT" sz="2800" dirty="0" smtClean="0">
                <a:latin typeface="Garamond" pitchFamily="18" charset="0"/>
              </a:rPr>
              <a:t>. Pen. V 6 ott. 1987)</a:t>
            </a:r>
          </a:p>
          <a:p>
            <a:pPr algn="just" eaLnBrk="1" hangingPunct="1">
              <a:buFontTx/>
              <a:buNone/>
            </a:pPr>
            <a:r>
              <a:rPr lang="it-IT" sz="2800" dirty="0" smtClean="0">
                <a:latin typeface="Garamond" pitchFamily="18" charset="0"/>
              </a:rPr>
              <a:t>Gli effetti giuridici di un atto anche di provenienza privata decorrono dalla data archivistica attestata dal registro di protocollo (NB legge 241/90)</a:t>
            </a:r>
          </a:p>
          <a:p>
            <a:pPr algn="just" eaLnBrk="1" hangingPunct="1">
              <a:buFontTx/>
              <a:buNone/>
            </a:pPr>
            <a:r>
              <a:rPr lang="it-IT" sz="4000" dirty="0" smtClean="0">
                <a:latin typeface="Garamond" pitchFamily="18" charset="0"/>
              </a:rPr>
              <a:t>È </a:t>
            </a:r>
            <a:r>
              <a:rPr lang="it-IT" sz="4000" b="1" dirty="0" smtClean="0">
                <a:solidFill>
                  <a:srgbClr val="C00000"/>
                </a:solidFill>
                <a:latin typeface="Garamond" pitchFamily="18" charset="0"/>
              </a:rPr>
              <a:t>atto pubblico di fede privilegiata</a:t>
            </a:r>
            <a:r>
              <a:rPr lang="it-IT" sz="2800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it-IT" sz="2800" dirty="0" smtClean="0">
                <a:latin typeface="Garamond" pitchFamily="18" charset="0"/>
              </a:rPr>
              <a:t>(TAR Campania I Napoli 26 feb. 1991, n. 24)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rmAutofit/>
          </a:bodyPr>
          <a:lstStyle/>
          <a:p>
            <a:r>
              <a:rPr lang="it-IT" sz="3000" b="1" dirty="0" smtClean="0"/>
              <a:t>metadati minimi del fascicolo informatico o </a:t>
            </a:r>
            <a:br>
              <a:rPr lang="it-IT" sz="3000" b="1" dirty="0" smtClean="0"/>
            </a:br>
            <a:r>
              <a:rPr lang="it-IT" sz="3000" b="1" dirty="0" smtClean="0"/>
              <a:t>dell’aggregazione documentale informatica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5072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/>
              <a:t>Identificativo univoco e persistente</a:t>
            </a:r>
            <a:r>
              <a:rPr lang="it-IT" i="1" dirty="0" smtClean="0"/>
              <a:t>: sequenza di caratteri alfanumerici associata in modo univoco e permanente al fascicolo o aggregazione documentale informatica in modo da consentirne l’identificazione. </a:t>
            </a:r>
            <a:r>
              <a:rPr lang="it-IT" i="1" dirty="0" err="1" smtClean="0"/>
              <a:t>Dublin</a:t>
            </a:r>
            <a:r>
              <a:rPr lang="it-IT" i="1" dirty="0" smtClean="0"/>
              <a:t> </a:t>
            </a:r>
            <a:r>
              <a:rPr lang="it-IT" i="1" dirty="0" err="1" smtClean="0"/>
              <a:t>Core</a:t>
            </a:r>
            <a:r>
              <a:rPr lang="it-IT" i="1" dirty="0" smtClean="0"/>
              <a:t>: sequenza di caratteri alfabetici o numerici </a:t>
            </a:r>
            <a:r>
              <a:rPr lang="it-IT" b="1" i="1" dirty="0" smtClean="0"/>
              <a:t>secondo un sistema di identificazione formalmente definito</a:t>
            </a:r>
            <a:r>
              <a:rPr lang="it-IT" i="1" dirty="0" smtClean="0"/>
              <a:t>. Esempi di tali sistemi di identificazione includono l’</a:t>
            </a:r>
            <a:r>
              <a:rPr lang="it-IT" i="1" dirty="0" err="1" smtClean="0"/>
              <a:t>Uniform</a:t>
            </a:r>
            <a:r>
              <a:rPr lang="it-IT" i="1" dirty="0" smtClean="0"/>
              <a:t> </a:t>
            </a:r>
            <a:r>
              <a:rPr lang="it-IT" i="1" dirty="0" err="1" smtClean="0"/>
              <a:t>Resource</a:t>
            </a:r>
            <a:r>
              <a:rPr lang="it-IT" i="1" dirty="0" smtClean="0"/>
              <a:t> </a:t>
            </a:r>
            <a:r>
              <a:rPr lang="it-IT" i="1" dirty="0" err="1" smtClean="0"/>
              <a:t>Identifier</a:t>
            </a:r>
            <a:r>
              <a:rPr lang="it-IT" i="1" dirty="0" smtClean="0"/>
              <a:t> (URI), il </a:t>
            </a:r>
            <a:r>
              <a:rPr lang="it-IT" i="1" dirty="0" err="1" smtClean="0"/>
              <a:t>Digital</a:t>
            </a:r>
            <a:r>
              <a:rPr lang="it-IT" i="1" dirty="0" smtClean="0"/>
              <a:t> </a:t>
            </a:r>
            <a:r>
              <a:rPr lang="it-IT" i="1" dirty="0" err="1" smtClean="0"/>
              <a:t>Object</a:t>
            </a:r>
            <a:r>
              <a:rPr lang="it-IT" i="1" dirty="0" smtClean="0"/>
              <a:t> </a:t>
            </a:r>
            <a:r>
              <a:rPr lang="it-IT" i="1" dirty="0" err="1" smtClean="0"/>
              <a:t>Identifier</a:t>
            </a:r>
            <a:r>
              <a:rPr lang="it-IT" i="1" dirty="0" smtClean="0"/>
              <a:t> (DOI) e l’International Standard Book </a:t>
            </a:r>
            <a:r>
              <a:rPr lang="it-IT" i="1" dirty="0" err="1" smtClean="0"/>
              <a:t>Number</a:t>
            </a:r>
            <a:r>
              <a:rPr lang="it-IT" i="1" dirty="0" smtClean="0"/>
              <a:t> (ISBN) 		./.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endParaRPr lang="it-IT" i="1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1436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Amministrazione titolare del procedimento: </a:t>
            </a:r>
            <a:r>
              <a:rPr lang="it-IT" dirty="0" smtClean="0"/>
              <a:t>cura la costituzione e la gestione del fascicolo medesimo (Codice IPA) 	</a:t>
            </a:r>
          </a:p>
          <a:p>
            <a:pPr>
              <a:buNone/>
            </a:pPr>
            <a:r>
              <a:rPr lang="it-IT" b="1" dirty="0" smtClean="0"/>
              <a:t> Amministrazioni partecipanti all’iter del procedimento  </a:t>
            </a:r>
            <a:r>
              <a:rPr lang="it-IT" dirty="0" smtClean="0"/>
              <a:t>(Codice IPA)</a:t>
            </a:r>
            <a:endParaRPr lang="it-IT" b="1" dirty="0" smtClean="0"/>
          </a:p>
          <a:p>
            <a:pPr>
              <a:buNone/>
            </a:pPr>
            <a:r>
              <a:rPr lang="it-IT" b="1" dirty="0" smtClean="0"/>
              <a:t>Responsabile del procedimento 	</a:t>
            </a:r>
          </a:p>
          <a:p>
            <a:pPr>
              <a:buNone/>
            </a:pPr>
            <a:r>
              <a:rPr lang="it-IT" b="1" dirty="0" smtClean="0"/>
              <a:t>Oggetto: </a:t>
            </a:r>
            <a:r>
              <a:rPr lang="it-IT" dirty="0" smtClean="0"/>
              <a:t>breve riassunto del contenuto</a:t>
            </a:r>
          </a:p>
          <a:p>
            <a:pPr>
              <a:buNone/>
            </a:pPr>
            <a:r>
              <a:rPr lang="it-IT" b="1" dirty="0" smtClean="0"/>
              <a:t>Elenco degli identificativi dei documenti contenuti nel fascicolo, </a:t>
            </a:r>
            <a:r>
              <a:rPr lang="it-IT" i="1" dirty="0" smtClean="0"/>
              <a:t>che ne consentono la reperibilità. 	</a:t>
            </a:r>
          </a:p>
          <a:p>
            <a:pPr>
              <a:buNone/>
            </a:pPr>
            <a:r>
              <a:rPr lang="it-IT" b="1" dirty="0" smtClean="0"/>
              <a:t> 	</a:t>
            </a:r>
          </a:p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50900"/>
          </a:xfrm>
          <a:solidFill>
            <a:srgbClr val="FDEE91"/>
          </a:solidFill>
        </p:spPr>
        <p:txBody>
          <a:bodyPr/>
          <a:lstStyle/>
          <a:p>
            <a:pPr eaLnBrk="1" hangingPunct="1"/>
            <a:r>
              <a:rPr lang="it-IT" sz="3600" smtClean="0"/>
              <a:t>Premessa circa i criteri di ordinamento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CC0000"/>
                </a:solidFill>
              </a:rPr>
              <a:t>Cronologico</a:t>
            </a:r>
            <a:r>
              <a:rPr lang="it-IT" smtClean="0"/>
              <a:t>: tiene conto della sequenza cronologica dei documenti prescindendo dal loro contenuto informativo o dispositivo</a:t>
            </a:r>
          </a:p>
          <a:p>
            <a:pPr eaLnBrk="1" hangingPunct="1">
              <a:buFontTx/>
              <a:buNone/>
            </a:pPr>
            <a:endParaRPr lang="it-IT" smtClean="0"/>
          </a:p>
          <a:p>
            <a:pPr eaLnBrk="1" hangingPunct="1"/>
            <a:r>
              <a:rPr lang="it-IT" b="1" smtClean="0">
                <a:solidFill>
                  <a:srgbClr val="CC0000"/>
                </a:solidFill>
              </a:rPr>
              <a:t>Materia / oggetto</a:t>
            </a:r>
            <a:r>
              <a:rPr lang="it-IT" smtClean="0"/>
              <a:t>: considera il contenuto del documento 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993063" cy="8651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t-IT" sz="4800" b="1" smtClean="0">
                <a:solidFill>
                  <a:srgbClr val="33CCFF"/>
                </a:solidFill>
                <a:latin typeface="Garamond" pitchFamily="18" charset="0"/>
              </a:rPr>
              <a:t>Forme di aggregazione </a:t>
            </a:r>
            <a:br>
              <a:rPr lang="it-IT" sz="4800" b="1" smtClean="0">
                <a:solidFill>
                  <a:srgbClr val="33CCFF"/>
                </a:solidFill>
                <a:latin typeface="Garamond" pitchFamily="18" charset="0"/>
              </a:rPr>
            </a:br>
            <a:r>
              <a:rPr lang="it-IT" sz="4800" b="1" smtClean="0">
                <a:solidFill>
                  <a:srgbClr val="33CCFF"/>
                </a:solidFill>
                <a:latin typeface="Garamond" pitchFamily="18" charset="0"/>
              </a:rPr>
              <a:t>dei documenti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412875"/>
            <a:ext cx="4356100" cy="5445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sz="4000" b="1" smtClean="0">
                <a:solidFill>
                  <a:srgbClr val="00CC99"/>
                </a:solidFill>
                <a:latin typeface="Garamond" pitchFamily="18" charset="0"/>
              </a:rPr>
              <a:t>Fascicolo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it-IT" sz="3200" b="1" smtClean="0">
                <a:solidFill>
                  <a:srgbClr val="00CC99"/>
                </a:solidFill>
                <a:latin typeface="Garamond" pitchFamily="18" charset="0"/>
              </a:rPr>
              <a:t> per affare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it-IT" sz="3200" b="1" smtClean="0">
                <a:solidFill>
                  <a:srgbClr val="00CC99"/>
                </a:solidFill>
                <a:latin typeface="Garamond" pitchFamily="18" charset="0"/>
              </a:rPr>
              <a:t> per persona </a:t>
            </a:r>
          </a:p>
          <a:p>
            <a:pPr lvl="2" eaLnBrk="1" hangingPunct="1">
              <a:buFont typeface="Wingdings" pitchFamily="2" charset="2"/>
              <a:buChar char="û"/>
            </a:pPr>
            <a:r>
              <a:rPr lang="it-IT" sz="2800" b="1" smtClean="0">
                <a:solidFill>
                  <a:srgbClr val="00CC99"/>
                </a:solidFill>
                <a:latin typeface="Garamond" pitchFamily="18" charset="0"/>
              </a:rPr>
              <a:t>fisica </a:t>
            </a:r>
          </a:p>
          <a:p>
            <a:pPr lvl="2" eaLnBrk="1" hangingPunct="1">
              <a:buFont typeface="Wingdings" pitchFamily="2" charset="2"/>
              <a:buChar char="û"/>
            </a:pPr>
            <a:r>
              <a:rPr lang="it-IT" sz="2800" b="1" smtClean="0">
                <a:solidFill>
                  <a:srgbClr val="00CC99"/>
                </a:solidFill>
                <a:latin typeface="Garamond" pitchFamily="18" charset="0"/>
              </a:rPr>
              <a:t> giuridica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it-IT" sz="3200" b="1" smtClean="0">
                <a:solidFill>
                  <a:srgbClr val="00CC99"/>
                </a:solidFill>
                <a:latin typeface="Garamond" pitchFamily="18" charset="0"/>
              </a:rPr>
              <a:t> per attività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4000" b="1" smtClean="0">
                <a:solidFill>
                  <a:srgbClr val="00CC99"/>
                </a:solidFill>
                <a:latin typeface="Garamond" pitchFamily="18" charset="0"/>
              </a:rPr>
              <a:t>Serie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4000" b="1" smtClean="0">
                <a:solidFill>
                  <a:srgbClr val="00CC99"/>
                </a:solidFill>
                <a:latin typeface="Garamond" pitchFamily="18" charset="0"/>
              </a:rPr>
              <a:t>Repertorio</a:t>
            </a:r>
          </a:p>
          <a:p>
            <a:pPr eaLnBrk="1" hangingPunct="1">
              <a:buFontTx/>
              <a:buNone/>
            </a:pPr>
            <a:endParaRPr lang="it-IT" sz="3600" b="1" smtClean="0">
              <a:solidFill>
                <a:srgbClr val="009999"/>
              </a:solidFill>
              <a:latin typeface="Garamond" pitchFamily="18" charset="0"/>
            </a:endParaRPr>
          </a:p>
        </p:txBody>
      </p:sp>
      <p:pic>
        <p:nvPicPr>
          <p:cNvPr id="27652" name="Picture 4" descr="BD066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565400"/>
            <a:ext cx="25860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it-IT" sz="6000" b="1" smtClean="0">
                <a:solidFill>
                  <a:srgbClr val="008080"/>
                </a:solidFill>
                <a:latin typeface="Garamond" pitchFamily="18" charset="0"/>
              </a:rPr>
              <a:t>FASCICOLO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353425" cy="3960813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Þ"/>
            </a:pPr>
            <a:r>
              <a:rPr lang="it-IT" sz="3400" smtClean="0">
                <a:latin typeface="Garamond" pitchFamily="18" charset="0"/>
              </a:rPr>
              <a:t> è una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forma di aggregazione organizzata dei documenti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it-IT" sz="3400" smtClean="0">
                <a:latin typeface="Garamond" pitchFamily="18" charset="0"/>
              </a:rPr>
              <a:t> rispetto al titolario costituisce lo </a:t>
            </a:r>
            <a:r>
              <a:rPr lang="it-IT" sz="3400" b="1" smtClean="0">
                <a:solidFill>
                  <a:srgbClr val="CC0000"/>
                </a:solidFill>
                <a:latin typeface="Garamond" pitchFamily="18" charset="0"/>
              </a:rPr>
              <a:t>specifico storico</a:t>
            </a:r>
            <a:r>
              <a:rPr lang="it-IT" sz="3400" smtClean="0">
                <a:latin typeface="Garamond" pitchFamily="18" charset="0"/>
              </a:rPr>
              <a:t>, rappresenta il fatto specifico, quello che effettivamente si è svolto in relazione a un quadro previsionale costituito dal titolario</a:t>
            </a:r>
          </a:p>
          <a:p>
            <a:pPr algn="just" eaLnBrk="1" hangingPunct="1">
              <a:buFontTx/>
              <a:buNone/>
            </a:pPr>
            <a:r>
              <a:rPr lang="it-IT" sz="3400" smtClean="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   </a:t>
            </a:r>
            <a:endParaRPr lang="it-IT" sz="2800" smtClean="0"/>
          </a:p>
        </p:txBody>
      </p:sp>
      <p:sp>
        <p:nvSpPr>
          <p:cNvPr id="36868" name="Documents"/>
          <p:cNvSpPr>
            <a:spLocks noEditPoints="1" noChangeArrowheads="1"/>
          </p:cNvSpPr>
          <p:nvPr/>
        </p:nvSpPr>
        <p:spPr bwMode="auto">
          <a:xfrm>
            <a:off x="1752600" y="304800"/>
            <a:ext cx="1276350" cy="14478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it-IT" sz="4000" b="1">
              <a:solidFill>
                <a:srgbClr val="FF66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Garamond" pitchFamily="18" charset="0"/>
              </a:rPr>
              <a:t>Fascicolo per affare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893175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Si apre nell’ambito del livello più basso del titolario di classificazione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Comprende documenti, </a:t>
            </a:r>
            <a:r>
              <a:rPr lang="it-IT" b="1" smtClean="0">
                <a:latin typeface="Garamond" pitchFamily="18" charset="0"/>
              </a:rPr>
              <a:t>recanti tutti la medesima classifica</a:t>
            </a:r>
            <a:r>
              <a:rPr lang="it-IT" smtClean="0">
                <a:latin typeface="Garamond" pitchFamily="18" charset="0"/>
              </a:rPr>
              <a:t>, prodotti da un ufficio per la trattazione di un affare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smtClean="0">
                <a:latin typeface="Garamond" pitchFamily="18" charset="0"/>
              </a:rPr>
              <a:t>Ogni fascicolo si riferisce ad un </a:t>
            </a:r>
            <a:r>
              <a:rPr lang="it-IT" sz="2800" b="1" smtClean="0">
                <a:latin typeface="Garamond" pitchFamily="18" charset="0"/>
              </a:rPr>
              <a:t>affare specifico e concreto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800" smtClean="0">
                <a:latin typeface="Garamond" pitchFamily="18" charset="0"/>
              </a:rPr>
              <a:t>Esempi: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2800" smtClean="0">
                <a:latin typeface="Garamond" pitchFamily="18" charset="0"/>
              </a:rPr>
              <a:t>costruzione di un edificio comunale (titolo VI, classe 5)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2800" smtClean="0">
                <a:latin typeface="Garamond" pitchFamily="18" charset="0"/>
              </a:rPr>
              <a:t>realizzazione di un evento culturale (titolo VII, classe 6)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2800" smtClean="0">
                <a:latin typeface="Garamond" pitchFamily="18" charset="0"/>
              </a:rPr>
              <a:t>effettuazione di un concorso o di un bando di selezione del personale (titolo III, classe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92162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it-IT" sz="4000" b="1" smtClean="0">
                <a:latin typeface="Garamond" pitchFamily="18" charset="0"/>
              </a:rPr>
              <a:t>Il fascicolo per affare si individua con: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820150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it-IT" sz="2800" smtClean="0">
                <a:latin typeface="Garamond" pitchFamily="18" charset="0"/>
              </a:rPr>
              <a:t>anno di apertura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it-IT" sz="2800" smtClean="0">
                <a:latin typeface="Garamond" pitchFamily="18" charset="0"/>
              </a:rPr>
              <a:t>numero del fascicolo che è progressivo all’interno del grado divisionale più basso del titolario di classificazione (nel caso del Comune, la classe)</a:t>
            </a:r>
          </a:p>
          <a:p>
            <a:pPr eaLnBrk="1" hangingPunct="1">
              <a:lnSpc>
                <a:spcPct val="8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it-IT" sz="2800" smtClean="0">
                <a:latin typeface="Garamond" pitchFamily="18" charset="0"/>
              </a:rPr>
              <a:t>oggetto, che è un testo sintetico che descrive puntualmente l’affare cui si riferisce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>
                <a:latin typeface="Garamond" pitchFamily="18" charset="0"/>
              </a:rPr>
              <a:t>Esempio: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smtClean="0">
                <a:latin typeface="Garamond" pitchFamily="18" charset="0"/>
              </a:rPr>
              <a:t>2003-VII/6.13 «Concerto di Ferragosto a Pra’ della Valle»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>
                <a:latin typeface="Garamond" pitchFamily="18" charset="0"/>
              </a:rPr>
              <a:t>2003 è l’anno di apertura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>
                <a:latin typeface="Garamond" pitchFamily="18" charset="0"/>
              </a:rPr>
              <a:t>VII è il titolo (Servizi alla persona)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>
                <a:latin typeface="Garamond" pitchFamily="18" charset="0"/>
              </a:rPr>
              <a:t>6 è la classe (Eventi e attività culturali)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>
                <a:latin typeface="Garamond" pitchFamily="18" charset="0"/>
              </a:rPr>
              <a:t>13 è il numero progressivo attribuito a fascicolo su base cronologica durante l’anno 2003 all’interno del titolo VII e della classe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792163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Garamond" pitchFamily="18" charset="0"/>
              </a:rPr>
              <a:t>Durata del fascicolo per affare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33416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mtClean="0">
                <a:latin typeface="Garamond" pitchFamily="18" charset="0"/>
              </a:rPr>
              <a:t>   </a:t>
            </a:r>
            <a:r>
              <a:rPr lang="it-IT" sz="3600" smtClean="0">
                <a:latin typeface="Garamond" pitchFamily="18" charset="0"/>
              </a:rPr>
              <a:t>Il fascicolo per affare ha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it-IT" sz="3600" smtClean="0">
                <a:latin typeface="Garamond" pitchFamily="18" charset="0"/>
              </a:rPr>
              <a:t>una data di apertura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it-IT" sz="3600" smtClean="0">
                <a:latin typeface="Garamond" pitchFamily="18" charset="0"/>
              </a:rPr>
              <a:t>una durata circoscritta, che può non coincidere perfettamente con l’anno solare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it-IT" sz="3600" smtClean="0">
                <a:latin typeface="Garamond" pitchFamily="18" charset="0"/>
              </a:rPr>
              <a:t>una data di chiusura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636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Garamond" pitchFamily="18" charset="0"/>
              </a:rPr>
              <a:t>repertorio dei fascicoli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07375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3600" smtClean="0">
                <a:latin typeface="Garamond" pitchFamily="18" charset="0"/>
              </a:rPr>
              <a:t>Registro cartaceo o base di dati informatica su cui vengono annotati con un numero progressivo i fascicoli secondo l’ordine cronologico in cui si costituiscono all’interno delle suddivisioni più basse del titolario (nel caso dei Comuni: la classe).</a:t>
            </a:r>
            <a:r>
              <a:rPr lang="it-IT" smtClean="0">
                <a:latin typeface="Garamond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smtClean="0">
                <a:latin typeface="Garamond" pitchFamily="18" charset="0"/>
              </a:rPr>
              <a:t>Deve essere integrato nel sistema di gestione documentale</a:t>
            </a:r>
            <a:endParaRPr lang="it-IT" sz="280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636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it-IT" b="1" smtClean="0">
                <a:latin typeface="Garamond" pitchFamily="18" charset="0"/>
              </a:rPr>
              <a:t>Funzione del repertorio dei fascicoli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96300" cy="41052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3400" smtClean="0">
                <a:latin typeface="Garamond" pitchFamily="18" charset="0"/>
              </a:rPr>
              <a:t>Il repertorio dei fascicoli svolge una funzione analoga al registro di protocollo: quest’ultimo registra, all’interno dell’archivio, la presenza di un determinato documento, il primo registra, sempre all’interno dell’archivio, la presenza di un determinato fascicolo.</a:t>
            </a:r>
          </a:p>
          <a:p>
            <a:pPr eaLnBrk="1" hangingPunct="1">
              <a:lnSpc>
                <a:spcPct val="90000"/>
              </a:lnSpc>
            </a:pPr>
            <a:r>
              <a:rPr lang="it-IT" sz="3400" smtClean="0">
                <a:latin typeface="Garamond" pitchFamily="18" charset="0"/>
              </a:rPr>
              <a:t>È assolutamente necessario che sia previsto e usato nel sistema di gestione documentale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6218</Words>
  <Application>Microsoft Office PowerPoint</Application>
  <PresentationFormat>Presentazione su schermo (4:3)</PresentationFormat>
  <Paragraphs>614</Paragraphs>
  <Slides>112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112</vt:i4>
      </vt:variant>
    </vt:vector>
  </HeadingPairs>
  <TitlesOfParts>
    <vt:vector size="113" baseType="lpstr">
      <vt:lpstr>Tema di Office</vt:lpstr>
      <vt:lpstr>        Giorgetta Bonfiglio-Dosio</vt:lpstr>
      <vt:lpstr>Le attività di gestione documentale</vt:lpstr>
      <vt:lpstr>Normativa di riferimento </vt:lpstr>
      <vt:lpstr>Un importante riferimento normativo del passato</vt:lpstr>
      <vt:lpstr>Eredità metodologiche  del RD 35/1900</vt:lpstr>
      <vt:lpstr>Strategie di ricerca accolte  dalla recente normativa</vt:lpstr>
      <vt:lpstr>Attività obbligatorie per legge</vt:lpstr>
      <vt:lpstr>Registrazione</vt:lpstr>
      <vt:lpstr>Caratteristiche  del registro di protocollo</vt:lpstr>
      <vt:lpstr>DPR 445/00, art. 53 registrazione di protocollo</vt:lpstr>
      <vt:lpstr>Numero di protocollo (art. 57 TUDA)</vt:lpstr>
      <vt:lpstr>concettualmente</vt:lpstr>
      <vt:lpstr>Art. 55 Segnatura di protocollo</vt:lpstr>
      <vt:lpstr>Elementi della segnatura</vt:lpstr>
      <vt:lpstr>Dpcm 3 dic. 2013, art. 9 – Formato  della segnatura di protocollo</vt:lpstr>
      <vt:lpstr>La registrazione di protocollo, la segnatura e l’individuazione delle informazioni necessarie</vt:lpstr>
      <vt:lpstr>metadati minimi del documento informatico</vt:lpstr>
      <vt:lpstr>Che cosa protocollare?</vt:lpstr>
      <vt:lpstr> Art. 54 TUDA Informazioni annullate o modificate </vt:lpstr>
      <vt:lpstr>Art. 56 TUDA</vt:lpstr>
      <vt:lpstr>Criticità riscontrate sul campo</vt:lpstr>
      <vt:lpstr>Riferimento a una riflessione condivisa maturata sul campo</vt:lpstr>
      <vt:lpstr>Ma anche strumenti  usati negli archivi storici</vt:lpstr>
      <vt:lpstr>Regole tecniche 3 dic. 2014</vt:lpstr>
      <vt:lpstr>oggetto</vt:lpstr>
      <vt:lpstr>5 W + 1 H: del giornalismo</vt:lpstr>
      <vt:lpstr>allegati</vt:lpstr>
      <vt:lpstr>Registro di emergenza</vt:lpstr>
      <vt:lpstr>Sempre sull’emergenza</vt:lpstr>
      <vt:lpstr>Dopo l’emergenza</vt:lpstr>
      <vt:lpstr> La l. 241/90 (generalista) può essere letta in chiave archivistica</vt:lpstr>
      <vt:lpstr>Nella maggioranza dei casi è possibile:</vt:lpstr>
      <vt:lpstr>inoltre</vt:lpstr>
      <vt:lpstr>Altre esigenze soddisfatte dal protocollo</vt:lpstr>
      <vt:lpstr>inoltre</vt:lpstr>
      <vt:lpstr>Comunicazione e pubblicità</vt:lpstr>
      <vt:lpstr>Perché classificare?</vt:lpstr>
      <vt:lpstr>Finalità della classificazione  (Direttiva D’Alema)</vt:lpstr>
      <vt:lpstr>Attività di classificazione</vt:lpstr>
      <vt:lpstr>Titolario di classificazione</vt:lpstr>
      <vt:lpstr>Caratteristiche del titolario</vt:lpstr>
      <vt:lpstr>Sempre sul titolario</vt:lpstr>
      <vt:lpstr>Il titolario è obbligatorio</vt:lpstr>
      <vt:lpstr>Criticità della classificazione</vt:lpstr>
      <vt:lpstr>Aspetti psicologici della classificazione</vt:lpstr>
      <vt:lpstr>“i calzini del principe Carlo”</vt:lpstr>
      <vt:lpstr>Pensare è classificare Riccardo Ridi (2001): http://www.iskoi.org/doc/pensare.htm</vt:lpstr>
      <vt:lpstr>classificazione</vt:lpstr>
      <vt:lpstr>Libro del genesi, 1</vt:lpstr>
      <vt:lpstr> </vt:lpstr>
      <vt:lpstr> </vt:lpstr>
      <vt:lpstr> </vt:lpstr>
      <vt:lpstr>Ordinare quasi divinum est (Baldassarre Bonifacio)</vt:lpstr>
      <vt:lpstr>Fare un piano di classificazione  è operazione lunga e faticosa</vt:lpstr>
      <vt:lpstr>Criteri generali</vt:lpstr>
      <vt:lpstr>Altra criticità</vt:lpstr>
      <vt:lpstr> Il fascicolo: questo sconosciuto!  </vt:lpstr>
      <vt:lpstr>Stefano Pigliapoco</vt:lpstr>
      <vt:lpstr>Perché?</vt:lpstr>
      <vt:lpstr>Ma che cos’è un fascicolo?</vt:lpstr>
      <vt:lpstr>Paola Carucci</vt:lpstr>
      <vt:lpstr>ancora Carucci</vt:lpstr>
      <vt:lpstr>ancora Carucci</vt:lpstr>
      <vt:lpstr>Pratica</vt:lpstr>
      <vt:lpstr>Pratica/Posizione </vt:lpstr>
      <vt:lpstr>Raffaele De Felice</vt:lpstr>
      <vt:lpstr>ancora De Felice</vt:lpstr>
      <vt:lpstr>Attività amministrativa - fascicolo </vt:lpstr>
      <vt:lpstr>procedimento</vt:lpstr>
      <vt:lpstr>Procedimento : Affare = Titolario : Fascicolo </vt:lpstr>
      <vt:lpstr>fascicolo</vt:lpstr>
      <vt:lpstr>RD 35 del 1900</vt:lpstr>
      <vt:lpstr> </vt:lpstr>
      <vt:lpstr> </vt:lpstr>
      <vt:lpstr> </vt:lpstr>
      <vt:lpstr>camicia</vt:lpstr>
      <vt:lpstr>DPR 445/2000</vt:lpstr>
      <vt:lpstr>DPR 445/2000, art. 67</vt:lpstr>
      <vt:lpstr>anche art. 65 del DPR 445/2000</vt:lpstr>
      <vt:lpstr>Codice dell’Amministrazione Digitale  art. 41 - Procedimento e fascicolo informatico</vt:lpstr>
      <vt:lpstr>Comma 2-bis</vt:lpstr>
      <vt:lpstr>Comma 2-ter</vt:lpstr>
      <vt:lpstr>Comma 2-quater</vt:lpstr>
      <vt:lpstr>Conclusione operativa  metodologicamente fondata</vt:lpstr>
      <vt:lpstr>Punti oscuri e cattive pratiche</vt:lpstr>
      <vt:lpstr>In un sistema coesistono</vt:lpstr>
      <vt:lpstr>Ulteriori riflessioni: il CAD</vt:lpstr>
      <vt:lpstr>Ulteriori riflessioni</vt:lpstr>
      <vt:lpstr>Fascicolo informatico (CAD, art. 41)</vt:lpstr>
      <vt:lpstr>metadati minimi del fascicolo informatico o  dell’aggregazione documentale informatica</vt:lpstr>
      <vt:lpstr> </vt:lpstr>
      <vt:lpstr>Premessa circa i criteri di ordinamento</vt:lpstr>
      <vt:lpstr>Forme di aggregazione  dei documenti</vt:lpstr>
      <vt:lpstr>FASCICOLO</vt:lpstr>
      <vt:lpstr>Fascicolo per affare</vt:lpstr>
      <vt:lpstr>Il fascicolo per affare si individua con:</vt:lpstr>
      <vt:lpstr>Durata del fascicolo per affare</vt:lpstr>
      <vt:lpstr>repertorio dei fascicoli </vt:lpstr>
      <vt:lpstr>Funzione del repertorio dei fascicoli </vt:lpstr>
      <vt:lpstr>Fascicolo per persona fisica o giuridica</vt:lpstr>
      <vt:lpstr>Il fascicolo per persona si individua con:</vt:lpstr>
      <vt:lpstr>Durata del fascicolo per persona</vt:lpstr>
      <vt:lpstr>Fascicolo per attività</vt:lpstr>
      <vt:lpstr>Caratteristiche del fascicolo per attività</vt:lpstr>
      <vt:lpstr>SERIE   </vt:lpstr>
      <vt:lpstr>La serie può essere costituita</vt:lpstr>
      <vt:lpstr>REPERTORIO 1/2/3/4/5/6/7/8/9/10/11/12/13/14/15/16  </vt:lpstr>
      <vt:lpstr>Caratteristiche del repertorio</vt:lpstr>
      <vt:lpstr>La fascicolazione è essenziale </vt:lpstr>
      <vt:lpstr>Contesto archivistico</vt:lpstr>
      <vt:lpstr>Si rivela fondamentale  il censimento dei procedimenti</vt:lpstr>
      <vt:lpstr>Qualche domanda?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Giorgetta Bonfiglio-Dosio</dc:title>
  <dc:creator>PCutente</dc:creator>
  <cp:lastModifiedBy>PCutente</cp:lastModifiedBy>
  <cp:revision>17</cp:revision>
  <dcterms:created xsi:type="dcterms:W3CDTF">2014-03-09T09:44:40Z</dcterms:created>
  <dcterms:modified xsi:type="dcterms:W3CDTF">2014-03-23T18:08:34Z</dcterms:modified>
</cp:coreProperties>
</file>