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1" r:id="rId4"/>
  </p:sldMasterIdLst>
  <p:notesMasterIdLst>
    <p:notesMasterId r:id="rId19"/>
  </p:notesMasterIdLst>
  <p:handoutMasterIdLst>
    <p:handoutMasterId r:id="rId20"/>
  </p:handoutMasterIdLst>
  <p:sldIdLst>
    <p:sldId id="259" r:id="rId5"/>
    <p:sldId id="294" r:id="rId6"/>
    <p:sldId id="295" r:id="rId7"/>
    <p:sldId id="296" r:id="rId8"/>
    <p:sldId id="299" r:id="rId9"/>
    <p:sldId id="301" r:id="rId10"/>
    <p:sldId id="303" r:id="rId11"/>
    <p:sldId id="304" r:id="rId12"/>
    <p:sldId id="305" r:id="rId13"/>
    <p:sldId id="308" r:id="rId14"/>
    <p:sldId id="306" r:id="rId15"/>
    <p:sldId id="307" r:id="rId16"/>
    <p:sldId id="302" r:id="rId17"/>
    <p:sldId id="287" r:id="rId18"/>
  </p:sldIdLst>
  <p:sldSz cx="12192000" cy="6858000"/>
  <p:notesSz cx="6858000" cy="9144000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Murovec" initials="MM" lastIdx="1" clrIdx="0"/>
  <p:cmAuthor id="2" name="Cinzia Bertino" initials="CB" lastIdx="2" clrIdx="1">
    <p:extLst>
      <p:ext uri="{19B8F6BF-5375-455C-9EA6-DF929625EA0E}">
        <p15:presenceInfo xmlns:p15="http://schemas.microsoft.com/office/powerpoint/2012/main" userId="S::cinzia.bertino@informest.it::c42a29d9-a1b4-43a4-b87a-7896fbb107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66"/>
    <a:srgbClr val="0070C0"/>
    <a:srgbClr val="00B050"/>
    <a:srgbClr val="FF0000"/>
    <a:srgbClr val="000000"/>
    <a:srgbClr val="084074"/>
    <a:srgbClr val="003399"/>
    <a:srgbClr val="FDC608"/>
    <a:srgbClr val="6EB5ED"/>
    <a:srgbClr val="00B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10920-279D-7231-E97D-51207EA86DAB}" v="128" dt="2021-03-25T11:55:40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5" autoAdjust="0"/>
    <p:restoredTop sz="9470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756" y="90"/>
      </p:cViewPr>
      <p:guideLst>
        <p:guide orient="horz" pos="346"/>
        <p:guide pos="347"/>
        <p:guide pos="7333"/>
        <p:guide orient="horz" pos="39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6057C-8CEC-4446-98D8-2A07D60C60EB}" type="datetimeFigureOut">
              <a:rPr lang="it-IT"/>
              <a:pPr/>
              <a:t>09/04/2021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F3FF4-5E08-DE4D-B923-6FF453A9FFE6}" type="slidenum">
              <a:rPr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96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F82C-5BD3-2E40-BD4B-8257262AA71E}" type="datetimeFigureOut">
              <a:rPr lang="it-IT"/>
              <a:pPr/>
              <a:t>09/04/2021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EEF9-8B0F-D542-A06D-2E8CBED689D6}" type="slidenum">
              <a:rPr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14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EEF9-8B0F-D542-A06D-2E8CBED689D6}" type="slidenum">
              <a:rPr lang="sl-SI" smtClean="0"/>
              <a:pPr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8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EEF9-8B0F-D542-A06D-2E8CBED689D6}" type="slidenum">
              <a:rPr lang="sl-SI" smtClean="0"/>
              <a:pPr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21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60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64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8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4" r:id="rId2"/>
  </p:sldLayoutIdLst>
  <p:hf hdr="0" ftr="0"/>
  <p:txStyles>
    <p:titleStyle>
      <a:lvl1pPr algn="l" defTabSz="457189" rtl="0" eaLnBrk="1" latinLnBrk="0" hangingPunct="1">
        <a:spcBef>
          <a:spcPct val="0"/>
        </a:spcBef>
        <a:buNone/>
        <a:defRPr sz="3200" kern="1200" baseline="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32" indent="-285744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2971" indent="-228594" algn="l" defTabSz="457189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160" indent="-228594" algn="l" defTabSz="457189" rtl="0" eaLnBrk="1" latinLnBrk="0" hangingPunct="1">
        <a:spcBef>
          <a:spcPct val="200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DIVAOpenCallInformes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ram poteka: zakasnitev 9">
            <a:extLst>
              <a:ext uri="{FF2B5EF4-FFF2-40B4-BE49-F238E27FC236}">
                <a16:creationId xmlns:a16="http://schemas.microsoft.com/office/drawing/2014/main" id="{422F3D07-DAF3-47DA-B4D6-8AFDBD70BCAC}"/>
              </a:ext>
            </a:extLst>
          </p:cNvPr>
          <p:cNvSpPr/>
          <p:nvPr/>
        </p:nvSpPr>
        <p:spPr>
          <a:xfrm rot="16200000">
            <a:off x="5134358" y="-2674828"/>
            <a:ext cx="1923284" cy="12192000"/>
          </a:xfrm>
          <a:prstGeom prst="flowChartDelay">
            <a:avLst/>
          </a:prstGeom>
          <a:solidFill>
            <a:srgbClr val="FD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A1B31655-E2BF-40B2-9625-D0BDD863AFC6}"/>
              </a:ext>
            </a:extLst>
          </p:cNvPr>
          <p:cNvSpPr/>
          <p:nvPr/>
        </p:nvSpPr>
        <p:spPr>
          <a:xfrm>
            <a:off x="2" y="6076949"/>
            <a:ext cx="12191999" cy="781051"/>
          </a:xfrm>
          <a:prstGeom prst="rect">
            <a:avLst/>
          </a:prstGeom>
          <a:solidFill>
            <a:srgbClr val="FD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D04B2F6F-2329-470D-98B3-ABC6298F30FC}"/>
              </a:ext>
            </a:extLst>
          </p:cNvPr>
          <p:cNvSpPr txBox="1"/>
          <p:nvPr/>
        </p:nvSpPr>
        <p:spPr>
          <a:xfrm>
            <a:off x="4328813" y="512764"/>
            <a:ext cx="731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Sviluppo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di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ecosistemi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e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catene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di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valore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dell’innovazione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: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supportare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l’innovazione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transfrontaliera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attraverso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le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Industrie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sl-SI" dirty="0" err="1">
                <a:solidFill>
                  <a:srgbClr val="003399"/>
                </a:solidFill>
                <a:latin typeface="Trebuchet MS" panose="020B0603020202020204" pitchFamily="34" charset="0"/>
              </a:rPr>
              <a:t>Creative</a:t>
            </a:r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sl-SI" dirty="0">
                <a:solidFill>
                  <a:srgbClr val="003399"/>
                </a:solidFill>
                <a:latin typeface="Trebuchet MS" panose="020B0603020202020204" pitchFamily="34" charset="0"/>
              </a:rPr>
              <a:t>Razvoj inovacijskega ekosistema in verig vrednosti: podpiranje čezmejnih inovacij s pomočjo ustvarjalnih industrij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FBFD9D4F-A8D1-453E-90A8-4B5119DBFA65}"/>
              </a:ext>
            </a:extLst>
          </p:cNvPr>
          <p:cNvSpPr txBox="1"/>
          <p:nvPr/>
        </p:nvSpPr>
        <p:spPr>
          <a:xfrm>
            <a:off x="550864" y="2803429"/>
            <a:ext cx="11090275" cy="327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Progetto</a:t>
            </a:r>
            <a:r>
              <a:rPr lang="sl-SI" sz="80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it-IT" sz="8000" dirty="0">
                <a:solidFill>
                  <a:srgbClr val="003399"/>
                </a:solidFill>
                <a:latin typeface="Trebuchet MS" panose="020B0603020202020204" pitchFamily="34" charset="0"/>
              </a:rPr>
              <a:t>DIVA</a:t>
            </a:r>
            <a:endParaRPr lang="sl-SI" sz="80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5400" dirty="0">
                <a:solidFill>
                  <a:srgbClr val="003399"/>
                </a:solidFill>
                <a:latin typeface="Trebuchet MS" panose="020B0603020202020204" pitchFamily="34" charset="0"/>
              </a:rPr>
              <a:t>Bando pubblico per progetti pilota </a:t>
            </a:r>
            <a:endParaRPr lang="sl-SI" sz="54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5500"/>
              </a:lnSpc>
            </a:pPr>
            <a:r>
              <a:rPr lang="sl-SI" sz="54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54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endParaRPr lang="sl-SI" sz="54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B800F0-0E5C-44E1-B7B7-DAB713BE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43" y="419294"/>
            <a:ext cx="3680955" cy="17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6" y="526413"/>
            <a:ext cx="850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proposta progettuale (1)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2060291"/>
            <a:ext cx="1114474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CARATTERISTICHE FINANZIARIE e FLUSSO CONTABILE </a:t>
            </a:r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(Artt. 7 – 8 - 14)</a:t>
            </a: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r>
              <a:rPr lang="it-IT" sz="2000" u="sng" dirty="0" smtClean="0">
                <a:sym typeface="Wingdings" panose="05000000000000000000" pitchFamily="2" charset="2"/>
              </a:rPr>
              <a:t>Ammissibilità delle spese: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000" dirty="0" smtClean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Chiaramente riconducibili al progetto (relazione finanziaria e delle attività)</a:t>
            </a:r>
            <a:endParaRPr lang="it-IT" sz="20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ym typeface="Wingdings" panose="05000000000000000000" pitchFamily="2" charset="2"/>
              </a:rPr>
              <a:t>Effettivamente sostenute e </a:t>
            </a:r>
            <a:r>
              <a:rPr lang="it-IT" sz="2000" dirty="0" smtClean="0">
                <a:sym typeface="Wingdings" panose="05000000000000000000" pitchFamily="2" charset="2"/>
              </a:rPr>
              <a:t>comprovate (art. 14)</a:t>
            </a:r>
            <a:endParaRPr lang="it-IT" sz="20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ym typeface="Wingdings" panose="05000000000000000000" pitchFamily="2" charset="2"/>
              </a:rPr>
              <a:t>Effettuate durante il periodo di ammissibilità (DA pubblicazione graduatoria A termine indicato da ciascun p</a:t>
            </a:r>
            <a:r>
              <a:rPr lang="it-IT" sz="2000" dirty="0" smtClean="0">
                <a:sym typeface="Wingdings" panose="05000000000000000000" pitchFamily="2" charset="2"/>
              </a:rPr>
              <a:t>rogetto</a:t>
            </a:r>
            <a:r>
              <a:rPr lang="it-IT" sz="2000" dirty="0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ym typeface="Wingdings" panose="05000000000000000000" pitchFamily="2" charset="2"/>
              </a:rPr>
              <a:t>Rispettare le regole di ammissibilità del Programma Italia-Slovenia (</a:t>
            </a:r>
            <a:r>
              <a:rPr lang="it-IT" sz="2000" dirty="0" smtClean="0">
                <a:sym typeface="Wingdings" panose="05000000000000000000" pitchFamily="2" charset="2"/>
              </a:rPr>
              <a:t>ALL. </a:t>
            </a:r>
            <a:r>
              <a:rPr lang="it-IT" sz="2000" dirty="0">
                <a:sym typeface="Wingdings" panose="05000000000000000000" pitchFamily="2" charset="2"/>
              </a:rPr>
              <a:t>11)</a:t>
            </a:r>
            <a:endParaRPr lang="it-IT" sz="2000" dirty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pPr lvl="1"/>
            <a:endParaRPr lang="it-IT" sz="2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45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6" y="526413"/>
            <a:ext cx="850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selezione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2060291"/>
            <a:ext cx="11144745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PROCEDURE DI SELEZIONE </a:t>
            </a:r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(Art. 11)</a:t>
            </a:r>
          </a:p>
          <a:p>
            <a:endParaRPr lang="it-IT" sz="2000" dirty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Trebuchet MS" panose="020B0603020202020204" pitchFamily="34" charset="0"/>
              </a:rPr>
              <a:t>Verifica ammissibilità formale</a:t>
            </a:r>
            <a:r>
              <a:rPr lang="it-IT" sz="2000" dirty="0">
                <a:latin typeface="Trebuchet MS" panose="020B0603020202020204" pitchFamily="34" charset="0"/>
              </a:rPr>
              <a:t> </a:t>
            </a:r>
            <a:endParaRPr lang="it-IT" sz="2000" dirty="0" smtClean="0">
              <a:latin typeface="Trebuchet MS" panose="020B0603020202020204" pitchFamily="34" charset="0"/>
            </a:endParaRPr>
          </a:p>
          <a:p>
            <a:r>
              <a:rPr lang="it-IT" sz="2000" dirty="0">
                <a:latin typeface="Trebuchet MS" panose="020B0603020202020204" pitchFamily="34" charset="0"/>
              </a:rPr>
              <a:t>	</a:t>
            </a:r>
            <a:r>
              <a:rPr lang="it-IT" sz="2000" dirty="0" smtClean="0">
                <a:latin typeface="Trebuchet MS" panose="020B0603020202020204" pitchFamily="34" charset="0"/>
              </a:rPr>
              <a:t>INFORMEST   (Organismo di Finanziamento)</a:t>
            </a:r>
            <a:endParaRPr lang="it-IT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latin typeface="Trebuchet MS" panose="020B0603020202020204" pitchFamily="34" charset="0"/>
              </a:rPr>
              <a:t>Verifica e valutazione della qualità della proposta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</a:rPr>
              <a:t>EVALUATION COMMITTEE del Progetto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</a:rPr>
              <a:t>Griglia di valutazione (ALL. 7 del bando)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it-IT" sz="2000" dirty="0">
              <a:latin typeface="Trebuchet MS" panose="020B0603020202020204" pitchFamily="34" charset="0"/>
            </a:endParaRPr>
          </a:p>
          <a:p>
            <a:r>
              <a:rPr lang="it-IT" sz="2000" dirty="0" smtClean="0">
                <a:latin typeface="Trebuchet MS" panose="020B0603020202020204" pitchFamily="34" charset="0"/>
              </a:rPr>
              <a:t>Progetti presentati da proponenti (PMI tradizionali) di BELLUNO e/o TREVISO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/>
              <a:t>Si collocano in graduatoria al pari degli altri progetti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/>
              <a:t>MA sono finanziabili fino a budget </a:t>
            </a:r>
            <a:r>
              <a:rPr lang="it-IT" sz="2000" dirty="0"/>
              <a:t>massimo pari al </a:t>
            </a:r>
            <a:r>
              <a:rPr lang="it-IT" sz="2000" b="1" dirty="0"/>
              <a:t>20% della dotazione finanziaria </a:t>
            </a:r>
            <a:r>
              <a:rPr lang="it-IT" sz="2000" b="1" dirty="0" smtClean="0"/>
              <a:t>totale</a:t>
            </a:r>
            <a:endParaRPr lang="it-IT" sz="2000" b="1" dirty="0" smtClean="0">
              <a:latin typeface="Trebuchet MS" panose="020B0603020202020204" pitchFamily="34" charset="0"/>
            </a:endParaRP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endParaRPr lang="it-IT" sz="20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6" y="526413"/>
            <a:ext cx="850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assistenza e supporto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2060291"/>
            <a:ext cx="11144745" cy="340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u="sng" dirty="0" smtClean="0">
                <a:latin typeface="Trebuchet MS" panose="020B0603020202020204" pitchFamily="34" charset="0"/>
              </a:rPr>
              <a:t>Quesiti e chiarimenti</a:t>
            </a:r>
            <a:r>
              <a:rPr lang="it-IT" sz="2000" dirty="0" smtClean="0">
                <a:latin typeface="Trebuchet MS" panose="020B0603020202020204" pitchFamily="34" charset="0"/>
              </a:rPr>
              <a:t>:</a:t>
            </a:r>
            <a:br>
              <a:rPr lang="it-IT" sz="2000" dirty="0" smtClean="0">
                <a:latin typeface="Trebuchet MS" panose="020B0603020202020204" pitchFamily="34" charset="0"/>
              </a:rPr>
            </a:br>
            <a:r>
              <a:rPr lang="it-IT" sz="2000" dirty="0" smtClean="0">
                <a:latin typeface="Trebuchet MS" panose="020B0603020202020204" pitchFamily="34" charset="0"/>
              </a:rPr>
              <a:t>Sezione F.A.Q. alla pagina del bando: </a:t>
            </a:r>
            <a:r>
              <a:rPr lang="it-IT" dirty="0" smtClean="0">
                <a:hlinkClick r:id="rId3"/>
              </a:rPr>
              <a:t>bit.ly/</a:t>
            </a:r>
            <a:r>
              <a:rPr lang="it-IT" dirty="0" err="1" smtClean="0">
                <a:hlinkClick r:id="rId3"/>
              </a:rPr>
              <a:t>DIVAOpenCallInformest</a:t>
            </a:r>
            <a:endParaRPr lang="it-IT" sz="2000" dirty="0" smtClean="0">
              <a:latin typeface="Trebuchet MS" panose="020B0603020202020204" pitchFamily="34" charset="0"/>
            </a:endParaRP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endParaRPr lang="it-IT" sz="2000" dirty="0">
              <a:latin typeface="Trebuchet MS" panose="020B0603020202020204" pitchFamily="34" charset="0"/>
            </a:endParaRPr>
          </a:p>
          <a:p>
            <a:r>
              <a:rPr lang="it-IT" sz="2000" u="sng" dirty="0" smtClean="0">
                <a:latin typeface="Trebuchet MS" panose="020B0603020202020204" pitchFamily="34" charset="0"/>
              </a:rPr>
              <a:t>Assistenza e supporto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 DIVA VENETO HUB </a:t>
            </a:r>
          </a:p>
          <a:p>
            <a:endParaRPr lang="it-IT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 panose="020B0603020202020204" pitchFamily="34" charset="0"/>
              </a:rPr>
              <a:t>Promozione del networking tra imprese tradizionali e imprese culturali e creative 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/>
              </a:rPr>
              <a:t>Assistenza nella fase di presentazione dei progetti pilota in risposta al bando DIVA</a:t>
            </a:r>
            <a:endParaRPr lang="it-IT" sz="20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 panose="020B0603020202020204" pitchFamily="34" charset="0"/>
              </a:rPr>
              <a:t>Supporto professionale nello sviluppo dei progetti pilota</a:t>
            </a:r>
          </a:p>
          <a:p>
            <a:endParaRPr lang="it-IT" sz="20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80287"/>
            <a:ext cx="2873827" cy="133340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EE8D3A0-8F93-470A-96A7-0DB8F86A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1" y="2317906"/>
            <a:ext cx="11090275" cy="305909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C000AA7-2D57-4B91-A809-DDDABFDEDD87}"/>
              </a:ext>
            </a:extLst>
          </p:cNvPr>
          <p:cNvSpPr txBox="1"/>
          <p:nvPr/>
        </p:nvSpPr>
        <p:spPr>
          <a:xfrm>
            <a:off x="3591687" y="526413"/>
            <a:ext cx="8158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Partecipa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al Bando DIVA -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79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gram poteka: zakasnitev 5">
            <a:extLst>
              <a:ext uri="{FF2B5EF4-FFF2-40B4-BE49-F238E27FC236}">
                <a16:creationId xmlns:a16="http://schemas.microsoft.com/office/drawing/2014/main" id="{4AF837E0-BE2E-48AB-B32D-F1633FDE9DE9}"/>
              </a:ext>
            </a:extLst>
          </p:cNvPr>
          <p:cNvSpPr/>
          <p:nvPr/>
        </p:nvSpPr>
        <p:spPr>
          <a:xfrm rot="16200000">
            <a:off x="5071771" y="-1054248"/>
            <a:ext cx="2048459" cy="12192000"/>
          </a:xfrm>
          <a:prstGeom prst="flowChartDelay">
            <a:avLst/>
          </a:prstGeom>
          <a:solidFill>
            <a:srgbClr val="FD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B9FDE27-81E2-4983-AD9C-BBF50CC9B7C0}"/>
              </a:ext>
            </a:extLst>
          </p:cNvPr>
          <p:cNvSpPr txBox="1"/>
          <p:nvPr/>
        </p:nvSpPr>
        <p:spPr>
          <a:xfrm>
            <a:off x="550861" y="2878351"/>
            <a:ext cx="1109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Grazie</a:t>
            </a:r>
            <a:r>
              <a:rPr lang="en-US" sz="4800" dirty="0">
                <a:solidFill>
                  <a:srgbClr val="003399"/>
                </a:solidFill>
                <a:latin typeface="Trebuchet MS" panose="020B0603020202020204" pitchFamily="34" charset="0"/>
              </a:rPr>
              <a:t> per </a:t>
            </a:r>
            <a:r>
              <a:rPr lang="en-US" sz="48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l’attenzione</a:t>
            </a:r>
            <a:r>
              <a:rPr lang="en-US" sz="4800" dirty="0">
                <a:solidFill>
                  <a:srgbClr val="003399"/>
                </a:solidFill>
                <a:latin typeface="Trebuchet MS" panose="020B0603020202020204" pitchFamily="34" charset="0"/>
              </a:rPr>
              <a:t>!</a:t>
            </a:r>
            <a:endParaRPr lang="sl-SI" sz="48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E6A2AA4-BDA5-4609-9D09-AE5195D8E55B}"/>
              </a:ext>
            </a:extLst>
          </p:cNvPr>
          <p:cNvSpPr txBox="1"/>
          <p:nvPr/>
        </p:nvSpPr>
        <p:spPr>
          <a:xfrm>
            <a:off x="550861" y="6143794"/>
            <a:ext cx="1109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003399"/>
                </a:solidFill>
                <a:latin typeface="Trebuchet MS" panose="020B0603020202020204" pitchFamily="34" charset="0"/>
              </a:rPr>
              <a:t>www.ita-slo.eu/</a:t>
            </a:r>
            <a:r>
              <a:rPr lang="it-IT" sz="3200" dirty="0">
                <a:solidFill>
                  <a:srgbClr val="003399"/>
                </a:solidFill>
                <a:latin typeface="Trebuchet MS" panose="020B0603020202020204" pitchFamily="34" charset="0"/>
              </a:rPr>
              <a:t>diva</a:t>
            </a:r>
            <a:endParaRPr lang="sl-SI" sz="32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BD871E6-D9FC-4FE4-BC49-31D76221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3" y="445206"/>
            <a:ext cx="4348110" cy="20174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7E94998-B937-4477-A981-81F286D48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85" y="4512540"/>
            <a:ext cx="72104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376285"/>
            <a:ext cx="81586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Progetto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Strategico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DIVA,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finanziato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dal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Programma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di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Sviluppo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Territoriale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Interreg V-A Italia Slovenia 2014-2020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E8B32C1-7969-4C51-B5F5-7CD1141AC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" y="2129962"/>
            <a:ext cx="11084889" cy="41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526413"/>
            <a:ext cx="815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Coinvolge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15 partner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progettuali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5596536-0FBC-4149-BA95-68C15E45A51B}"/>
              </a:ext>
            </a:extLst>
          </p:cNvPr>
          <p:cNvSpPr txBox="1"/>
          <p:nvPr/>
        </p:nvSpPr>
        <p:spPr>
          <a:xfrm>
            <a:off x="482323" y="2011754"/>
            <a:ext cx="3857244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Lead partner:</a:t>
            </a:r>
            <a:r>
              <a:rPr lang="sl-SI" sz="1700" dirty="0">
                <a:latin typeface="Trebuchet MS" panose="020B0603020202020204" pitchFamily="34" charset="0"/>
              </a:rPr>
              <a:t/>
            </a:r>
            <a:br>
              <a:rPr lang="sl-SI" sz="1700" dirty="0">
                <a:latin typeface="Trebuchet MS" panose="020B0603020202020204" pitchFamily="34" charset="0"/>
              </a:rPr>
            </a:br>
            <a:r>
              <a:rPr lang="sl-SI" sz="1700" dirty="0">
                <a:latin typeface="Trebuchet MS" panose="020B0603020202020204" pitchFamily="34" charset="0"/>
              </a:rPr>
              <a:t>Camera di Commercio di Venezia Rovigo</a:t>
            </a:r>
          </a:p>
          <a:p>
            <a:pPr>
              <a:lnSpc>
                <a:spcPts val="1700"/>
              </a:lnSpc>
            </a:pPr>
            <a:endParaRPr lang="sl-SI" sz="1700" dirty="0">
              <a:latin typeface="Trebuchet MS" panose="020B0603020202020204" pitchFamily="34" charset="0"/>
            </a:endParaRPr>
          </a:p>
          <a:p>
            <a:r>
              <a:rPr lang="sl-SI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Partner Veneti:</a:t>
            </a:r>
            <a:br>
              <a:rPr lang="sl-SI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sl-SI" sz="1700" dirty="0">
                <a:latin typeface="Trebuchet MS" panose="020B0603020202020204" pitchFamily="34" charset="0"/>
              </a:rPr>
              <a:t>Regione Veneto,Università IUAV, Ecipa</a:t>
            </a:r>
          </a:p>
          <a:p>
            <a:pPr>
              <a:lnSpc>
                <a:spcPts val="1700"/>
              </a:lnSpc>
            </a:pPr>
            <a:endParaRPr lang="sl-SI" sz="1700" dirty="0">
              <a:latin typeface="Trebuchet MS" panose="020B0603020202020204" pitchFamily="34" charset="0"/>
            </a:endParaRPr>
          </a:p>
          <a:p>
            <a:r>
              <a:rPr lang="sl-SI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Partner FVG: </a:t>
            </a:r>
            <a:r>
              <a:rPr lang="sl-SI" sz="1700" dirty="0">
                <a:latin typeface="Trebuchet MS" panose="020B0603020202020204" pitchFamily="34" charset="0"/>
              </a:rPr>
              <a:t>Regione </a:t>
            </a:r>
            <a:r>
              <a:rPr lang="it-IT" sz="1700" dirty="0">
                <a:latin typeface="Trebuchet MS" panose="020B0603020202020204" pitchFamily="34" charset="0"/>
              </a:rPr>
              <a:t>A</a:t>
            </a:r>
            <a:r>
              <a:rPr lang="sl-SI" sz="1700" dirty="0">
                <a:latin typeface="Trebuchet MS" panose="020B0603020202020204" pitchFamily="34" charset="0"/>
              </a:rPr>
              <a:t>utonoma FVG, Informest, Friuli Innovazione, Area </a:t>
            </a:r>
            <a:r>
              <a:rPr lang="it-IT" sz="1700" dirty="0">
                <a:latin typeface="Trebuchet MS" panose="020B0603020202020204" pitchFamily="34" charset="0"/>
              </a:rPr>
              <a:t>S</a:t>
            </a:r>
            <a:r>
              <a:rPr lang="sl-SI" sz="1700" dirty="0">
                <a:latin typeface="Trebuchet MS" panose="020B0603020202020204" pitchFamily="34" charset="0"/>
              </a:rPr>
              <a:t>cience Park</a:t>
            </a:r>
          </a:p>
          <a:p>
            <a:pPr>
              <a:lnSpc>
                <a:spcPts val="1700"/>
              </a:lnSpc>
            </a:pPr>
            <a:endParaRPr lang="sl-SI" sz="1700" dirty="0">
              <a:latin typeface="Trebuchet MS" panose="020B0603020202020204" pitchFamily="34" charset="0"/>
            </a:endParaRPr>
          </a:p>
          <a:p>
            <a:r>
              <a:rPr lang="sl-SI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Partner Sloveni:</a:t>
            </a:r>
            <a:r>
              <a:rPr lang="sl-SI" sz="1700" dirty="0">
                <a:latin typeface="Trebuchet MS" panose="020B0603020202020204" pitchFamily="34" charset="0"/>
              </a:rPr>
              <a:t/>
            </a:r>
            <a:br>
              <a:rPr lang="sl-SI" sz="1700" dirty="0">
                <a:latin typeface="Trebuchet MS" panose="020B0603020202020204" pitchFamily="34" charset="0"/>
              </a:rPr>
            </a:br>
            <a:r>
              <a:rPr lang="sl-SI" sz="1700" dirty="0">
                <a:latin typeface="Trebuchet MS" panose="020B0603020202020204" pitchFamily="34" charset="0"/>
              </a:rPr>
              <a:t>LJ Technology Park, UNG University, Arctur, Primorski Technological Park, Kersnikova Institute, Chamber of Commerce and Industry of Slovenia, RDA Zeleni Kras</a:t>
            </a:r>
            <a:endParaRPr lang="sl-SI" dirty="0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44DBB174-F206-4F0A-A73F-99312E9C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41" y="1993307"/>
            <a:ext cx="6865397" cy="4295366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10410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526413"/>
            <a:ext cx="815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Il Progetto DIVA in due parole…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7201B8C-0072-458D-AFF5-DAFC05680E1B}"/>
              </a:ext>
            </a:extLst>
          </p:cNvPr>
          <p:cNvSpPr txBox="1"/>
          <p:nvPr/>
        </p:nvSpPr>
        <p:spPr>
          <a:xfrm>
            <a:off x="446108" y="1704363"/>
            <a:ext cx="1153568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DURATA</a:t>
            </a:r>
            <a:r>
              <a:rPr lang="it-IT" sz="2400" dirty="0">
                <a:latin typeface="Trebuchet MS" panose="020B0603020202020204" pitchFamily="34" charset="0"/>
              </a:rPr>
              <a:t> 01.03.19 – 30.06.22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FINANZIAMENTO TOTALE </a:t>
            </a:r>
            <a:r>
              <a:rPr lang="it-IT" sz="2400" dirty="0">
                <a:latin typeface="Trebuchet MS" panose="020B0603020202020204" pitchFamily="34" charset="0"/>
              </a:rPr>
              <a:t>3.525.018,70 €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ERDF</a:t>
            </a:r>
            <a:r>
              <a:rPr lang="it-IT" sz="2400" dirty="0">
                <a:latin typeface="Trebuchet MS" panose="020B0603020202020204" pitchFamily="34" charset="0"/>
              </a:rPr>
              <a:t> 2.919.320,50 €</a:t>
            </a:r>
          </a:p>
          <a:p>
            <a:pPr>
              <a:lnSpc>
                <a:spcPct val="200000"/>
              </a:lnSpc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L’obiettivo del Progetto DIVA </a:t>
            </a:r>
            <a:r>
              <a:rPr lang="it-IT" sz="2000" dirty="0">
                <a:latin typeface="Trebuchet MS" panose="020B0603020202020204" pitchFamily="34" charset="0"/>
              </a:rPr>
              <a:t>è connettere il settore culturale e creativo con l’economia.</a:t>
            </a:r>
          </a:p>
          <a:p>
            <a:pPr>
              <a:lnSpc>
                <a:spcPts val="800"/>
              </a:lnSpc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Obiettivo generale:</a:t>
            </a:r>
            <a:r>
              <a:rPr lang="it-IT" sz="2000" dirty="0">
                <a:latin typeface="Trebuchet MS" panose="020B0603020202020204" pitchFamily="34" charset="0"/>
              </a:rPr>
              <a:t> supportare l’innovazione e la competitività delle imprese attraverso la cooperazione con il settore culturale e creativo (industrie culturali e creative ICC ed artisti).</a:t>
            </a:r>
          </a:p>
          <a:p>
            <a:pPr>
              <a:lnSpc>
                <a:spcPts val="800"/>
              </a:lnSpc>
            </a:pP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Obiettivi specifici:</a:t>
            </a:r>
          </a:p>
          <a:p>
            <a:pPr>
              <a:lnSpc>
                <a:spcPts val="2200"/>
              </a:lnSpc>
            </a:pPr>
            <a:r>
              <a:rPr lang="it-IT" sz="2000" dirty="0">
                <a:latin typeface="Trebuchet MS" panose="020B0603020202020204" pitchFamily="34" charset="0"/>
              </a:rPr>
              <a:t>a) Promuovere l’approccio dell’Art </a:t>
            </a:r>
            <a:r>
              <a:rPr lang="it-IT" sz="2000" dirty="0" err="1">
                <a:latin typeface="Trebuchet MS" panose="020B0603020202020204" pitchFamily="34" charset="0"/>
              </a:rPr>
              <a:t>Thinking</a:t>
            </a:r>
            <a:r>
              <a:rPr lang="it-IT" sz="2000" dirty="0">
                <a:latin typeface="Trebuchet MS" panose="020B0603020202020204" pitchFamily="34" charset="0"/>
              </a:rPr>
              <a:t> per supportare il processo di innovazione nelle Piccole e Medie Imprese.</a:t>
            </a:r>
          </a:p>
          <a:p>
            <a:pPr>
              <a:lnSpc>
                <a:spcPts val="2200"/>
              </a:lnSpc>
            </a:pPr>
            <a:r>
              <a:rPr lang="it-IT" sz="2000" dirty="0">
                <a:latin typeface="Trebuchet MS" panose="020B0603020202020204" pitchFamily="34" charset="0"/>
              </a:rPr>
              <a:t>b) Incoraggiare l’innovazione dirompente attraverso una collaborazione più stretta tra imprese tradizionali e creative. </a:t>
            </a:r>
            <a:endParaRPr lang="it-IT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526413"/>
            <a:ext cx="8158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Bando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pubblico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per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progetti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US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pilota</a:t>
            </a:r>
            <a:r>
              <a:rPr lang="en-US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- DIVA Open </a:t>
            </a:r>
            <a:r>
              <a:rPr lang="en-US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1967114"/>
            <a:ext cx="111447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anose="020F0502020204030204" pitchFamily="34" charset="0"/>
              </a:rPr>
              <a:t>Perché pilota</a:t>
            </a:r>
            <a:r>
              <a:rPr lang="it-IT" sz="2000" b="1" i="1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:</a:t>
            </a:r>
          </a:p>
          <a:p>
            <a:endParaRPr lang="it-IT" sz="2000" b="1" i="1" dirty="0" smtClean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 panose="020B0603020202020204" pitchFamily="34" charset="0"/>
                <a:ea typeface="Calibri" panose="020F0502020204030204" pitchFamily="34" charset="0"/>
              </a:rPr>
              <a:t>Perché si rivolge all’impresa tradizionale e non all’impresa culturale e </a:t>
            </a:r>
            <a:r>
              <a:rPr lang="it-IT" sz="2000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creativa</a:t>
            </a:r>
            <a:endParaRPr lang="it-IT" sz="2000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endParaRPr lang="it-IT" sz="2000" dirty="0" smtClean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 panose="020B0603020202020204" pitchFamily="34" charset="0"/>
                <a:ea typeface="Calibri" panose="020F0502020204030204" pitchFamily="34" charset="0"/>
              </a:rPr>
              <a:t>Lo scopo principale dei progetti pilota è di testare sul campo i metodi e il modello DIVA di cooperazione tra imprenditori e creativi. </a:t>
            </a:r>
            <a:endParaRPr lang="it-IT" sz="2000" dirty="0" smtClean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it-IT" sz="20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it-IT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 progetti pilota presentati possono ottenere supporto finanziario e professionale nello sviluppo congiunto di idee innovative che portino alla creazione di nuovi prodotti o servizi o di innovazioni con utilità sociale. </a:t>
            </a:r>
          </a:p>
          <a:p>
            <a:pPr marL="342891" indent="-342891">
              <a:buFont typeface="Wingdings" panose="05000000000000000000" pitchFamily="2" charset="2"/>
              <a:buChar char="Ø"/>
            </a:pPr>
            <a:endParaRPr lang="it-IT" sz="20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it-IT" sz="2000" dirty="0">
                <a:latin typeface="Trebuchet MS" panose="020B0603020202020204" pitchFamily="34" charset="0"/>
                <a:ea typeface="Calibri" panose="020F0502020204030204" pitchFamily="34" charset="0"/>
              </a:rPr>
              <a:t>Il s</a:t>
            </a:r>
            <a:r>
              <a:rPr lang="it-IT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upporto finanziario e professionale </a:t>
            </a:r>
            <a:r>
              <a:rPr lang="it-IT" sz="2000" dirty="0">
                <a:latin typeface="Trebuchet MS" panose="020B0603020202020204" pitchFamily="34" charset="0"/>
                <a:ea typeface="Calibri" panose="020F0502020204030204" pitchFamily="34" charset="0"/>
              </a:rPr>
              <a:t>fornito ai progetti pilota servirà a minimizzare il rischio che questa modalità innovativa potrebbe portare alle piccole e medie imprese nelle fasi iniziali del Progetto. </a:t>
            </a:r>
            <a:endParaRPr lang="it-IT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8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526413"/>
            <a:ext cx="8158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destinatari (1)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1937628"/>
            <a:ext cx="1114474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DESTINATARI: </a:t>
            </a: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dirty="0" smtClean="0">
                <a:latin typeface="Trebuchet MS" panose="020B0603020202020204" pitchFamily="34" charset="0"/>
              </a:rPr>
              <a:t>Imprese tradizionali</a:t>
            </a:r>
            <a:r>
              <a:rPr lang="it-IT" sz="2000" dirty="0" smtClean="0">
                <a:latin typeface="Trebuchet MS" panose="020B0603020202020204" pitchFamily="34" charset="0"/>
              </a:rPr>
              <a:t>	 (art. 6.1 – soggetto proponente)</a:t>
            </a: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</a:rPr>
              <a:t>PICCOLE MEDIE IMPRESE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</a:rPr>
              <a:t>Costituite </a:t>
            </a:r>
            <a:r>
              <a:rPr lang="it-IT" sz="2000" dirty="0">
                <a:latin typeface="Trebuchet MS" panose="020B0603020202020204" pitchFamily="34" charset="0"/>
              </a:rPr>
              <a:t>da almeno 2n dalla data di pubblicazione del bando (31.03.2021 </a:t>
            </a: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 31.03.2019)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Avere sede legale o operativa nell’area del Bando (Venezia + Treviso,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Belluno*)</a:t>
            </a:r>
            <a:endParaRPr lang="it-IT" sz="2000" dirty="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ATTIVA presso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un </a:t>
            </a: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registro delle imprese (o equivalente)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nell’area del bando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Codice ATECO principale diverso da quelli dell’ALL. 5 </a:t>
            </a: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(ALL. 6 per Slovenia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Essere in regola con la normativa nazionale (es. tributaria)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Rientrare nei parametri degli aiuti in </a:t>
            </a:r>
            <a:r>
              <a:rPr lang="it-IT" sz="2000" i="1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de </a:t>
            </a:r>
            <a:r>
              <a:rPr lang="it-IT" sz="2000" i="1" dirty="0" err="1" smtClean="0">
                <a:latin typeface="Trebuchet MS" panose="020B0603020202020204" pitchFamily="34" charset="0"/>
                <a:sym typeface="Wingdings" panose="05000000000000000000" pitchFamily="2" charset="2"/>
              </a:rPr>
              <a:t>minimis</a:t>
            </a:r>
            <a:endParaRPr lang="it-IT" sz="2000" i="1" dirty="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7" y="526413"/>
            <a:ext cx="8158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destinatari (2)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1959931"/>
            <a:ext cx="1114474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DESTINATARI: </a:t>
            </a: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dirty="0" smtClean="0">
                <a:latin typeface="Trebuchet MS" panose="020B0603020202020204" pitchFamily="34" charset="0"/>
              </a:rPr>
              <a:t>Imprese culturali e creative</a:t>
            </a:r>
            <a:r>
              <a:rPr lang="it-IT" sz="2000" dirty="0" smtClean="0">
                <a:latin typeface="Trebuchet MS" panose="020B0603020202020204" pitchFamily="34" charset="0"/>
              </a:rPr>
              <a:t>	 (art. 6.1 – soggetto attuatore)</a:t>
            </a:r>
          </a:p>
          <a:p>
            <a:endParaRPr lang="it-IT" sz="2000" dirty="0" smtClean="0">
              <a:latin typeface="Trebuchet MS" panose="020B0603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</a:rPr>
              <a:t>Devono avere P.IVA (compresi artisti)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Avere </a:t>
            </a: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sede legale o operativa nell’area del Bando (Venezia + Treviso,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Belluno*)</a:t>
            </a:r>
            <a:endParaRPr lang="it-IT" sz="2000" dirty="0">
              <a:latin typeface="Trebuchet MS" panose="020B0603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>
                <a:latin typeface="Trebuchet MS" panose="020B0603020202020204" pitchFamily="34" charset="0"/>
                <a:sym typeface="Wingdings" panose="05000000000000000000" pitchFamily="2" charset="2"/>
              </a:rPr>
              <a:t>ATTIVA presso il registro delle imprese (o equivalente) </a:t>
            </a: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nell’area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Codice ATECO tra quelli indicati all’ALL. 5 (ALL. 6 per Slovenia)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Trebuchet MS" panose="020B0603020202020204" pitchFamily="34" charset="0"/>
                <a:sym typeface="Wingdings" panose="05000000000000000000" pitchFamily="2" charset="2"/>
              </a:rPr>
              <a:t>Essere in regola con la normativa nazionale (es. tributaria)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6" y="526413"/>
            <a:ext cx="850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proposta progettuale (1)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2026837"/>
            <a:ext cx="1114474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ELEMENTI BASE (Art. 7)</a:t>
            </a: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i="1" dirty="0"/>
              <a:t>Le proposte progettuali dovranno concentrarsi su </a:t>
            </a:r>
            <a:r>
              <a:rPr lang="it-IT" sz="2000" b="1" i="1" dirty="0"/>
              <a:t>prodotti</a:t>
            </a:r>
            <a:r>
              <a:rPr lang="it-IT" sz="2000" i="1" dirty="0"/>
              <a:t>, </a:t>
            </a:r>
            <a:r>
              <a:rPr lang="it-IT" sz="2000" b="1" i="1" dirty="0"/>
              <a:t>processi</a:t>
            </a:r>
            <a:r>
              <a:rPr lang="it-IT" sz="2000" i="1" dirty="0"/>
              <a:t>, </a:t>
            </a:r>
            <a:r>
              <a:rPr lang="it-IT" sz="2000" b="1" i="1" dirty="0"/>
              <a:t>servizi</a:t>
            </a:r>
            <a:r>
              <a:rPr lang="it-IT" sz="2000" i="1" dirty="0"/>
              <a:t> e </a:t>
            </a:r>
            <a:r>
              <a:rPr lang="it-IT" sz="2000" b="1" i="1" dirty="0"/>
              <a:t>strumenti</a:t>
            </a:r>
            <a:r>
              <a:rPr lang="it-IT" sz="2000" i="1" dirty="0"/>
              <a:t> </a:t>
            </a:r>
            <a:r>
              <a:rPr lang="it-IT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innovativi</a:t>
            </a:r>
            <a:r>
              <a:rPr lang="it-IT" sz="2000" i="1" dirty="0"/>
              <a:t> e originali sviluppati nell’ambito di una </a:t>
            </a:r>
            <a:r>
              <a:rPr lang="it-IT" sz="2000" b="1" i="1" dirty="0"/>
              <a:t>collaborazione tra una PMI tradizionale </a:t>
            </a:r>
            <a:r>
              <a:rPr lang="it-IT" sz="2000" i="1" dirty="0"/>
              <a:t>(proponente) </a:t>
            </a:r>
            <a:r>
              <a:rPr lang="it-IT" sz="2000" b="1" i="1" dirty="0"/>
              <a:t>e una ICC</a:t>
            </a:r>
            <a:r>
              <a:rPr lang="it-IT" sz="2000" i="1" dirty="0"/>
              <a:t> (partner attuatore</a:t>
            </a:r>
            <a:r>
              <a:rPr lang="it-IT" sz="2000" i="1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Sostenibili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b="1" dirty="0" smtClean="0"/>
              <a:t>Una sola proposta </a:t>
            </a:r>
            <a:r>
              <a:rPr lang="it-IT" sz="2000" dirty="0" smtClean="0"/>
              <a:t>SIA per impresa tradizionale, SIA per impresa culturale e creativa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Redatta sui format indicati ed allegati al bando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Lingua INGLESE e italiano o sloveno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Avere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durata MASSIMA di 10m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Essere presentata entro i termini stabiliti dal bando  </a:t>
            </a:r>
            <a:r>
              <a:rPr lang="it-IT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ORE 12.00 DEL 17 MAGGIO 2021</a:t>
            </a:r>
          </a:p>
          <a:p>
            <a:endParaRPr lang="it-IT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i="1" dirty="0"/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A9B5DD-9B84-477F-899B-230D555C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92" y="432989"/>
            <a:ext cx="2873827" cy="133340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674BDC-6C69-41C4-8E19-3FFD48E4A92F}"/>
              </a:ext>
            </a:extLst>
          </p:cNvPr>
          <p:cNvSpPr txBox="1"/>
          <p:nvPr/>
        </p:nvSpPr>
        <p:spPr>
          <a:xfrm>
            <a:off x="3591686" y="526413"/>
            <a:ext cx="8507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Informa</a:t>
            </a:r>
            <a:r>
              <a:rPr lang="sl-SI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zion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i</a:t>
            </a:r>
            <a:r>
              <a:rPr lang="en-GB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  <a:r>
              <a:rPr lang="en-GB" sz="3500" dirty="0" err="1">
                <a:solidFill>
                  <a:srgbClr val="003399"/>
                </a:solidFill>
                <a:latin typeface="Trebuchet MS" panose="020B0603020202020204" pitchFamily="34" charset="0"/>
              </a:rPr>
              <a:t>sulla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r>
              <a:rPr lang="sl-SI" sz="3500" dirty="0">
                <a:solidFill>
                  <a:srgbClr val="003399"/>
                </a:solidFill>
                <a:latin typeface="Trebuchet MS" panose="020B0603020202020204" pitchFamily="34" charset="0"/>
              </a:rPr>
              <a:t>DIVA Open </a:t>
            </a:r>
            <a:r>
              <a:rPr lang="sl-SI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Call</a:t>
            </a:r>
            <a:r>
              <a:rPr lang="it-IT" sz="350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 – proposta progettuale (1)</a:t>
            </a:r>
            <a:endParaRPr lang="sl-SI" sz="35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21586B-BCED-4C9A-AE62-AE6F6385A104}"/>
              </a:ext>
            </a:extLst>
          </p:cNvPr>
          <p:cNvSpPr txBox="1"/>
          <p:nvPr/>
        </p:nvSpPr>
        <p:spPr>
          <a:xfrm>
            <a:off x="496392" y="2060291"/>
            <a:ext cx="1114474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CARATTERISTICHE FINANZIARIE e FLUSSO CONTABILE </a:t>
            </a:r>
            <a:r>
              <a:rPr lang="it-IT" sz="2000" dirty="0" smtClean="0">
                <a:solidFill>
                  <a:srgbClr val="084074"/>
                </a:solidFill>
                <a:latin typeface="Trebuchet MS" panose="020B0603020202020204" pitchFamily="34" charset="0"/>
              </a:rPr>
              <a:t>(Artt. 7 – 8 - 14)</a:t>
            </a: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endParaRPr lang="it-IT" sz="2000" dirty="0" smtClean="0">
              <a:solidFill>
                <a:srgbClr val="084074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Copertura totale delle spese  bando in de </a:t>
            </a:r>
            <a:r>
              <a:rPr lang="it-IT" sz="2000" dirty="0" err="1" smtClean="0">
                <a:sym typeface="Wingdings" panose="05000000000000000000" pitchFamily="2" charset="2"/>
              </a:rPr>
              <a:t>minimis</a:t>
            </a:r>
            <a:endParaRPr lang="it-IT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Valore massimo dei progetti 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45.000,00€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Ripartizione costi: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Almeno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80% </a:t>
            </a:r>
            <a:r>
              <a:rPr lang="it-IT" sz="2000" dirty="0" smtClean="0">
                <a:sym typeface="Wingdings" panose="05000000000000000000" pitchFamily="2" charset="2"/>
              </a:rPr>
              <a:t>del valore per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contributo ICC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Massimo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20%</a:t>
            </a:r>
            <a:r>
              <a:rPr lang="it-IT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it-IT" sz="2000" dirty="0" smtClean="0">
                <a:sym typeface="Wingdings" panose="05000000000000000000" pitchFamily="2" charset="2"/>
              </a:rPr>
              <a:t>del valore per </a:t>
            </a:r>
            <a:r>
              <a:rPr lang="it-IT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attrezzature</a:t>
            </a:r>
            <a:r>
              <a:rPr lang="it-IT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Pagamento a rendiconto (a richiesta 1 pagamento intermedio)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smtClean="0">
                <a:sym typeface="Wingdings" panose="05000000000000000000" pitchFamily="2" charset="2"/>
              </a:rPr>
              <a:t>Rendiconto </a:t>
            </a:r>
            <a:r>
              <a:rPr lang="it-IT" sz="2000" dirty="0"/>
              <a:t>entro 15 giorni dalla data di fine delle attività</a:t>
            </a:r>
            <a:r>
              <a:rPr lang="it-IT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/>
              <a:t>R</a:t>
            </a:r>
            <a:r>
              <a:rPr lang="it-IT" sz="2000" dirty="0" smtClean="0"/>
              <a:t>imborsi entro </a:t>
            </a:r>
            <a:r>
              <a:rPr lang="it-IT" sz="2000" dirty="0"/>
              <a:t>30 giorni dall’approvazione della richiesta di </a:t>
            </a:r>
            <a:r>
              <a:rPr lang="it-IT" sz="2000" dirty="0" smtClean="0"/>
              <a:t>rimborso</a:t>
            </a:r>
            <a:endParaRPr lang="it-IT" sz="2000" dirty="0" smtClean="0">
              <a:sym typeface="Wingdings" panose="05000000000000000000" pitchFamily="2" charset="2"/>
            </a:endParaRPr>
          </a:p>
          <a:p>
            <a:pPr lvl="1"/>
            <a:endParaRPr lang="it-IT" sz="2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665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tissimo">
  <a:themeElements>
    <a:clrScheme name="Custom 11">
      <a:dk1>
        <a:srgbClr val="000000"/>
      </a:dk1>
      <a:lt1>
        <a:srgbClr val="FFFFFF"/>
      </a:lt1>
      <a:dk2>
        <a:srgbClr val="484A4C"/>
      </a:dk2>
      <a:lt2>
        <a:srgbClr val="B4BABD"/>
      </a:lt2>
      <a:accent1>
        <a:srgbClr val="0071C5"/>
      </a:accent1>
      <a:accent2>
        <a:srgbClr val="00AEEF"/>
      </a:accent2>
      <a:accent3>
        <a:srgbClr val="004280"/>
      </a:accent3>
      <a:accent4>
        <a:srgbClr val="FFDA00"/>
      </a:accent4>
      <a:accent5>
        <a:srgbClr val="A6CE39"/>
      </a:accent5>
      <a:accent6>
        <a:srgbClr val="FDB813"/>
      </a:accent6>
      <a:hlink>
        <a:srgbClr val="004280"/>
      </a:hlink>
      <a:folHlink>
        <a:srgbClr val="0619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CBAFD9A8290248A73494636436E455" ma:contentTypeVersion="10" ma:contentTypeDescription="Creare un nuovo documento." ma:contentTypeScope="" ma:versionID="e08716f33632c7c4192fb033454ef7f6">
  <xsd:schema xmlns:xsd="http://www.w3.org/2001/XMLSchema" xmlns:xs="http://www.w3.org/2001/XMLSchema" xmlns:p="http://schemas.microsoft.com/office/2006/metadata/properties" xmlns:ns2="844d4232-23a1-4588-9a25-699e5237d05b" xmlns:ns3="fa2122c9-2e7b-4eb6-b115-dba1257910ff" targetNamespace="http://schemas.microsoft.com/office/2006/metadata/properties" ma:root="true" ma:fieldsID="52223cf6bbd4b51b65c19dd5f7d4dc3b" ns2:_="" ns3:_="">
    <xsd:import namespace="844d4232-23a1-4588-9a25-699e5237d05b"/>
    <xsd:import namespace="fa2122c9-2e7b-4eb6-b115-dba1257910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d4232-23a1-4588-9a25-699e5237d0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122c9-2e7b-4eb6-b115-dba1257910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5DD83D-4923-431B-BA01-235B56D69E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82C138-D1B3-454E-9D62-571DD47CC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4d4232-23a1-4588-9a25-699e5237d05b"/>
    <ds:schemaRef ds:uri="fa2122c9-2e7b-4eb6-b115-dba1257910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C84774-7904-4DCE-B426-BB6A833A3C1D}">
  <ds:schemaRefs>
    <ds:schemaRef ds:uri="http://schemas.microsoft.com/office/2006/metadata/properties"/>
    <ds:schemaRef ds:uri="http://purl.org/dc/terms/"/>
    <ds:schemaRef ds:uri="http://purl.org/dc/elements/1.1/"/>
    <ds:schemaRef ds:uri="844d4232-23a1-4588-9a25-699e5237d05b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a2122c9-2e7b-4eb6-b115-dba1257910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970</Words>
  <Application>Microsoft Office PowerPoint</Application>
  <PresentationFormat>Widescreen</PresentationFormat>
  <Paragraphs>123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Wingdings</vt:lpstr>
      <vt:lpstr>Verdana</vt:lpstr>
      <vt:lpstr>Courier New</vt:lpstr>
      <vt:lpstr>Trebuchet MS</vt:lpstr>
      <vt:lpstr>Symbol</vt:lpstr>
      <vt:lpstr>Arial</vt:lpstr>
      <vt:lpstr>Calibri</vt:lpstr>
      <vt:lpstr>Fortissimo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Mara Tognon</cp:lastModifiedBy>
  <cp:revision>412</cp:revision>
  <cp:lastPrinted>2013-06-10T19:35:15Z</cp:lastPrinted>
  <dcterms:created xsi:type="dcterms:W3CDTF">2013-06-03T22:40:08Z</dcterms:created>
  <dcterms:modified xsi:type="dcterms:W3CDTF">2021-04-09T07:38:18Z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0x010100D5CBAFD9A8290248A73494636436E455</vt:lpwstr>
  </property>
</Properties>
</file>