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724650" cy="9774238"/>
  <p:embeddedFontLst>
    <p:embeddedFont>
      <p:font typeface="Roboto" panose="020B060402020202020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542" y="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06363" y="733425"/>
            <a:ext cx="6513512" cy="36655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2465" y="4642763"/>
            <a:ext cx="5379720" cy="43984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33425"/>
            <a:ext cx="6515100" cy="36655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>
            <a:spLocks noGrp="1"/>
          </p:cNvSpPr>
          <p:nvPr>
            <p:ph type="body" idx="1"/>
          </p:nvPr>
        </p:nvSpPr>
        <p:spPr>
          <a:xfrm>
            <a:off x="672465" y="4642763"/>
            <a:ext cx="5379720" cy="439840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f1c8f8e7fc_0_1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33425"/>
            <a:ext cx="6515100" cy="36655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f1c8f8e7fc_0_175:notes"/>
          <p:cNvSpPr txBox="1">
            <a:spLocks noGrp="1"/>
          </p:cNvSpPr>
          <p:nvPr>
            <p:ph type="body" idx="1"/>
          </p:nvPr>
        </p:nvSpPr>
        <p:spPr>
          <a:xfrm>
            <a:off x="672465" y="4642763"/>
            <a:ext cx="5379720" cy="439840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f1c8f8e7fc_0_1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33425"/>
            <a:ext cx="6515100" cy="36655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f1c8f8e7fc_0_180:notes"/>
          <p:cNvSpPr txBox="1">
            <a:spLocks noGrp="1"/>
          </p:cNvSpPr>
          <p:nvPr>
            <p:ph type="body" idx="1"/>
          </p:nvPr>
        </p:nvSpPr>
        <p:spPr>
          <a:xfrm>
            <a:off x="672465" y="4642763"/>
            <a:ext cx="5379720" cy="439840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f1c8f8e7fc_0_1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33425"/>
            <a:ext cx="6515100" cy="36655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f1c8f8e7fc_0_185:notes"/>
          <p:cNvSpPr txBox="1">
            <a:spLocks noGrp="1"/>
          </p:cNvSpPr>
          <p:nvPr>
            <p:ph type="body" idx="1"/>
          </p:nvPr>
        </p:nvSpPr>
        <p:spPr>
          <a:xfrm>
            <a:off x="672465" y="4642763"/>
            <a:ext cx="5379720" cy="439840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f1c8f8e7fc_0_1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33425"/>
            <a:ext cx="6515100" cy="36655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f1c8f8e7fc_0_190:notes"/>
          <p:cNvSpPr txBox="1">
            <a:spLocks noGrp="1"/>
          </p:cNvSpPr>
          <p:nvPr>
            <p:ph type="body" idx="1"/>
          </p:nvPr>
        </p:nvSpPr>
        <p:spPr>
          <a:xfrm>
            <a:off x="672465" y="4642763"/>
            <a:ext cx="5379720" cy="439840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f1c8f8e7fc_0_1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33425"/>
            <a:ext cx="6515100" cy="36655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f1c8f8e7fc_0_160:notes"/>
          <p:cNvSpPr txBox="1">
            <a:spLocks noGrp="1"/>
          </p:cNvSpPr>
          <p:nvPr>
            <p:ph type="body" idx="1"/>
          </p:nvPr>
        </p:nvSpPr>
        <p:spPr>
          <a:xfrm>
            <a:off x="672465" y="4642763"/>
            <a:ext cx="5379720" cy="439840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f1c8f8e7fc_0_1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33425"/>
            <a:ext cx="6515100" cy="36655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f1c8f8e7fc_0_165:notes"/>
          <p:cNvSpPr txBox="1">
            <a:spLocks noGrp="1"/>
          </p:cNvSpPr>
          <p:nvPr>
            <p:ph type="body" idx="1"/>
          </p:nvPr>
        </p:nvSpPr>
        <p:spPr>
          <a:xfrm>
            <a:off x="672465" y="4642763"/>
            <a:ext cx="5379720" cy="439840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f1c8f8e7fc_0_1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33425"/>
            <a:ext cx="6515100" cy="36655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f1c8f8e7fc_0_195:notes"/>
          <p:cNvSpPr txBox="1">
            <a:spLocks noGrp="1"/>
          </p:cNvSpPr>
          <p:nvPr>
            <p:ph type="body" idx="1"/>
          </p:nvPr>
        </p:nvSpPr>
        <p:spPr>
          <a:xfrm>
            <a:off x="672465" y="4642763"/>
            <a:ext cx="5379720" cy="439840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f1c8f8e7fc_0_2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33425"/>
            <a:ext cx="6515100" cy="36655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f1c8f8e7fc_0_232:notes"/>
          <p:cNvSpPr txBox="1">
            <a:spLocks noGrp="1"/>
          </p:cNvSpPr>
          <p:nvPr>
            <p:ph type="body" idx="1"/>
          </p:nvPr>
        </p:nvSpPr>
        <p:spPr>
          <a:xfrm>
            <a:off x="672465" y="4642763"/>
            <a:ext cx="5379720" cy="439840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6" name="Google Shape;76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>
            <a:spLocks noGrp="1"/>
          </p:cNvSpPr>
          <p:nvPr>
            <p:ph type="body" idx="1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Google Shape;26;p3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" name="Google Shape;35;p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body" idx="1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body" idx="2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1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7" name="Google Shape;5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2" name="Google Shape;62;p9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geometr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regione.veneto.it/cultura/archivi/esempio-scheda-archivio-ragic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Breve guida all’uso della</a:t>
            </a:r>
            <a:br>
              <a:rPr lang="it"/>
            </a:br>
            <a:r>
              <a:rPr lang="it"/>
              <a:t>Banca dati Archivi del Veneto </a:t>
            </a:r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subTitle" idx="1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dirty="0"/>
              <a:t>Tutorial per la compilazione </a:t>
            </a:r>
            <a:r>
              <a:rPr lang="it" dirty="0" smtClean="0"/>
              <a:t>del questionario</a:t>
            </a:r>
            <a:endParaRPr dirty="0"/>
          </a:p>
        </p:txBody>
      </p:sp>
      <p:sp>
        <p:nvSpPr>
          <p:cNvPr id="87" name="Google Shape;87;p13"/>
          <p:cNvSpPr txBox="1"/>
          <p:nvPr/>
        </p:nvSpPr>
        <p:spPr>
          <a:xfrm>
            <a:off x="249600" y="4090713"/>
            <a:ext cx="8644800" cy="9540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 algn="ctr"/>
            <a:r>
              <a:rPr lang="it" sz="1200" dirty="0">
                <a:solidFill>
                  <a:srgbClr val="FAFAFA"/>
                </a:solidFill>
                <a:latin typeface="Roboto"/>
                <a:ea typeface="Roboto"/>
                <a:cs typeface="Roboto"/>
                <a:sym typeface="Roboto"/>
              </a:rPr>
              <a:t>Ufficio Archivi - Ufficio Sistema informativo e Banche dati </a:t>
            </a:r>
            <a:r>
              <a:rPr lang="it" sz="1200" dirty="0" smtClean="0">
                <a:solidFill>
                  <a:srgbClr val="FAFAFA"/>
                </a:solidFill>
                <a:latin typeface="Roboto"/>
                <a:ea typeface="Roboto"/>
                <a:cs typeface="Roboto"/>
                <a:sym typeface="Roboto"/>
              </a:rPr>
              <a:t>culturali</a:t>
            </a:r>
            <a:endParaRPr lang="it" sz="1200" dirty="0">
              <a:solidFill>
                <a:srgbClr val="FAFAFA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200" dirty="0" smtClean="0">
                <a:solidFill>
                  <a:srgbClr val="FAFAFA"/>
                </a:solidFill>
                <a:latin typeface="Roboto"/>
                <a:ea typeface="Roboto"/>
                <a:cs typeface="Roboto"/>
                <a:sym typeface="Roboto"/>
              </a:rPr>
              <a:t>Direzione </a:t>
            </a:r>
            <a:r>
              <a:rPr lang="it" sz="1200" dirty="0">
                <a:solidFill>
                  <a:srgbClr val="FAFAFA"/>
                </a:solidFill>
                <a:latin typeface="Roboto"/>
                <a:ea typeface="Roboto"/>
                <a:cs typeface="Roboto"/>
                <a:sym typeface="Roboto"/>
              </a:rPr>
              <a:t>Beni, Attività </a:t>
            </a:r>
            <a:r>
              <a:rPr lang="it" sz="1200" dirty="0" smtClean="0">
                <a:solidFill>
                  <a:srgbClr val="FAFAFA"/>
                </a:solidFill>
                <a:latin typeface="Roboto"/>
                <a:ea typeface="Roboto"/>
                <a:cs typeface="Roboto"/>
                <a:sym typeface="Roboto"/>
              </a:rPr>
              <a:t>culturali </a:t>
            </a:r>
            <a:r>
              <a:rPr lang="it" sz="1200" dirty="0">
                <a:solidFill>
                  <a:srgbClr val="FAFAFA"/>
                </a:solidFill>
                <a:latin typeface="Roboto"/>
                <a:ea typeface="Roboto"/>
                <a:cs typeface="Roboto"/>
                <a:sym typeface="Roboto"/>
              </a:rPr>
              <a:t>e Sport</a:t>
            </a:r>
            <a:endParaRPr sz="1200" dirty="0">
              <a:solidFill>
                <a:srgbClr val="FAFAFA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200" dirty="0">
                <a:solidFill>
                  <a:srgbClr val="FAFAFA"/>
                </a:solidFill>
                <a:latin typeface="Roboto"/>
                <a:ea typeface="Roboto"/>
                <a:cs typeface="Roboto"/>
                <a:sym typeface="Roboto"/>
              </a:rPr>
              <a:t>REGIONE DEL VENETO</a:t>
            </a:r>
            <a:endParaRPr sz="1200" dirty="0">
              <a:solidFill>
                <a:srgbClr val="FAFAFA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8" name="Google Shape;88;p13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1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dirty="0"/>
              <a:t>Accesso controllato alla banca dati Archivi del Veneto</a:t>
            </a:r>
            <a:endParaRPr sz="1700" b="1" dirty="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4" name="Google Shape;94;p14"/>
          <p:cNvSpPr txBox="1">
            <a:spLocks noGrp="1"/>
          </p:cNvSpPr>
          <p:nvPr>
            <p:ph type="body" idx="1"/>
          </p:nvPr>
        </p:nvSpPr>
        <p:spPr>
          <a:xfrm>
            <a:off x="311700" y="1028490"/>
            <a:ext cx="8520600" cy="354038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900" b="1" dirty="0"/>
              <a:t>Il processo di identificazione (login) e inserimento dei dati da parte degli operatori </a:t>
            </a:r>
            <a:r>
              <a:rPr lang="it" sz="1900" b="1" dirty="0" smtClean="0"/>
              <a:t>avviene </a:t>
            </a:r>
            <a:r>
              <a:rPr lang="it" sz="1900" b="1" dirty="0"/>
              <a:t>in modo molto semplice:</a:t>
            </a:r>
            <a:endParaRPr sz="1900" b="1" dirty="0"/>
          </a:p>
          <a:p>
            <a:pPr marL="457200" marR="0" lvl="0" indent="-336867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00000"/>
              <a:buAutoNum type="arabicPeriod"/>
            </a:pPr>
            <a:r>
              <a:rPr lang="it" sz="1900" dirty="0" smtClean="0"/>
              <a:t>Invio alla Regione di nome </a:t>
            </a:r>
            <a:r>
              <a:rPr lang="it" sz="1900" dirty="0"/>
              <a:t>e mail </a:t>
            </a:r>
            <a:r>
              <a:rPr lang="it" sz="1900" dirty="0" smtClean="0"/>
              <a:t>della persona individuata </a:t>
            </a:r>
            <a:r>
              <a:rPr lang="it" sz="1900" dirty="0" smtClean="0"/>
              <a:t>dal responsabile dell’archivio a curare l’inserimento dei dati.</a:t>
            </a:r>
            <a:endParaRPr sz="1900" dirty="0"/>
          </a:p>
          <a:p>
            <a:pPr marL="457200" marR="0" lvl="0" indent="-33686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it" sz="1900" dirty="0"/>
              <a:t>Creazione </a:t>
            </a:r>
            <a:r>
              <a:rPr lang="it" sz="1900" dirty="0" smtClean="0"/>
              <a:t>del nuovo utente </a:t>
            </a:r>
            <a:r>
              <a:rPr lang="it" sz="1900" dirty="0"/>
              <a:t>della banca </a:t>
            </a:r>
            <a:r>
              <a:rPr lang="it" sz="1900" dirty="0" smtClean="0"/>
              <a:t>dati </a:t>
            </a:r>
            <a:r>
              <a:rPr lang="it" sz="1900" dirty="0"/>
              <a:t>da parte dell’Ufficio </a:t>
            </a:r>
            <a:r>
              <a:rPr lang="it" sz="1900" dirty="0" smtClean="0"/>
              <a:t>Archivi che consente all’operatore di vedere e compilare la</a:t>
            </a:r>
            <a:r>
              <a:rPr lang="it" sz="1900" b="1" dirty="0" smtClean="0"/>
              <a:t> </a:t>
            </a:r>
            <a:r>
              <a:rPr lang="it" sz="1900" b="1" dirty="0"/>
              <a:t>sola scheda del proprio </a:t>
            </a:r>
            <a:r>
              <a:rPr lang="it" sz="1900" b="1" dirty="0" smtClean="0"/>
              <a:t>archivio</a:t>
            </a:r>
            <a:r>
              <a:rPr lang="it" sz="1900" dirty="0" smtClean="0"/>
              <a:t> </a:t>
            </a:r>
            <a:r>
              <a:rPr lang="it" sz="1900" dirty="0"/>
              <a:t>e di poterla poi modificare in qualsiasi momento.</a:t>
            </a:r>
            <a:endParaRPr sz="1900" dirty="0"/>
          </a:p>
          <a:p>
            <a:pPr marL="457200" marR="0" lvl="0" indent="-33686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it" sz="1900" b="1" dirty="0"/>
              <a:t>Gli operatori ricevono la mail di invito, creano un account con una password, accedono alla loro scheda archivio e possono completarla con le informazioni richieste, in parte o interamente.</a:t>
            </a:r>
            <a:endParaRPr sz="1900" b="1"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3000" dirty="0">
              <a:solidFill>
                <a:schemeClr val="dk1"/>
              </a:solidFill>
            </a:endParaRPr>
          </a:p>
        </p:txBody>
      </p:sp>
      <p:sp>
        <p:nvSpPr>
          <p:cNvPr id="95" name="Google Shape;95;p14"/>
          <p:cNvSpPr txBox="1"/>
          <p:nvPr/>
        </p:nvSpPr>
        <p:spPr>
          <a:xfrm>
            <a:off x="-1" y="4640500"/>
            <a:ext cx="8759371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100" dirty="0">
                <a:latin typeface="Roboto"/>
                <a:ea typeface="Roboto"/>
                <a:cs typeface="Roboto"/>
                <a:sym typeface="Roboto"/>
              </a:rPr>
              <a:t>Ufficio Archivi - Ufficio Sistema informativo e Banche dati culturali - Direzione Beni, Attività Culturali e Sport</a:t>
            </a:r>
            <a:endParaRPr sz="1100"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6" name="Google Shape;96;p14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2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Account operatore  1/3</a:t>
            </a:r>
            <a:endParaRPr/>
          </a:p>
        </p:txBody>
      </p:sp>
      <p:pic>
        <p:nvPicPr>
          <p:cNvPr id="102" name="Google Shape;10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5375" y="898000"/>
            <a:ext cx="3168127" cy="3820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72902" y="1972500"/>
            <a:ext cx="5518673" cy="2879041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5"/>
          <p:cNvSpPr txBox="1"/>
          <p:nvPr/>
        </p:nvSpPr>
        <p:spPr>
          <a:xfrm>
            <a:off x="1412525" y="1017800"/>
            <a:ext cx="78204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b="1" dirty="0">
                <a:latin typeface="Roboto"/>
                <a:ea typeface="Roboto"/>
                <a:cs typeface="Roboto"/>
                <a:sym typeface="Roboto"/>
              </a:rPr>
              <a:t>L’operatore riceve la mail di invito: </a:t>
            </a:r>
            <a:r>
              <a:rPr lang="it" dirty="0">
                <a:latin typeface="Roboto"/>
                <a:ea typeface="Roboto"/>
                <a:cs typeface="Roboto"/>
                <a:sym typeface="Roboto"/>
              </a:rPr>
              <a:t>dopo aver scelto la propria password, il nuovo utente accede alla schermata che consente di entrare nella banca dati con un clic su “Archivi del Veneto”</a:t>
            </a:r>
            <a:endParaRPr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5" name="Google Shape;105;p15"/>
          <p:cNvSpPr txBox="1"/>
          <p:nvPr/>
        </p:nvSpPr>
        <p:spPr>
          <a:xfrm>
            <a:off x="849085" y="4577105"/>
            <a:ext cx="7271658" cy="5231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100" dirty="0">
                <a:latin typeface="Roboto"/>
                <a:ea typeface="Roboto"/>
                <a:cs typeface="Roboto"/>
                <a:sym typeface="Roboto"/>
              </a:rPr>
              <a:t>Ufficio Archivi - Ufficio Sistema informativo e Banche dati culturali - Direzione Beni, Attività Culturali e Sport</a:t>
            </a:r>
            <a:endParaRPr sz="1100" dirty="0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6" name="Google Shape;106;p1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3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Account operatore  2/3</a:t>
            </a:r>
            <a:endParaRPr/>
          </a:p>
        </p:txBody>
      </p:sp>
      <p:pic>
        <p:nvPicPr>
          <p:cNvPr id="112" name="Google Shape;11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263" y="1017800"/>
            <a:ext cx="5718863" cy="3820900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16"/>
          <p:cNvSpPr txBox="1"/>
          <p:nvPr/>
        </p:nvSpPr>
        <p:spPr>
          <a:xfrm>
            <a:off x="5931500" y="1862550"/>
            <a:ext cx="3015300" cy="14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600">
                <a:latin typeface="Roboto"/>
                <a:ea typeface="Roboto"/>
                <a:cs typeface="Roboto"/>
                <a:sym typeface="Roboto"/>
              </a:rPr>
              <a:t>L’operatore può aggiungere un record (“Add a record”) e subito passare alla vista maschera (scheda singola), per compilarla.</a:t>
            </a:r>
            <a:endParaRPr sz="16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4" name="Google Shape;114;p16"/>
          <p:cNvSpPr txBox="1"/>
          <p:nvPr/>
        </p:nvSpPr>
        <p:spPr>
          <a:xfrm>
            <a:off x="805542" y="4640500"/>
            <a:ext cx="7329715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100" dirty="0">
                <a:latin typeface="Roboto"/>
                <a:ea typeface="Roboto"/>
                <a:cs typeface="Roboto"/>
                <a:sym typeface="Roboto"/>
              </a:rPr>
              <a:t>Ufficio Archivi - Ufficio Sistema informativo e Banche dati culturali - Direzione Beni, Attività Culturali e Sport</a:t>
            </a:r>
            <a:endParaRPr sz="1100" dirty="0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5" name="Google Shape;115;p16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4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7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Account operatore  3/3</a:t>
            </a:r>
            <a:endParaRPr/>
          </a:p>
        </p:txBody>
      </p:sp>
      <p:pic>
        <p:nvPicPr>
          <p:cNvPr id="121" name="Google Shape;12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08125" y="817225"/>
            <a:ext cx="5235867" cy="3820901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17"/>
          <p:cNvSpPr txBox="1"/>
          <p:nvPr/>
        </p:nvSpPr>
        <p:spPr>
          <a:xfrm>
            <a:off x="515775" y="1561675"/>
            <a:ext cx="2679300" cy="29854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b="1" dirty="0">
                <a:latin typeface="Roboto"/>
                <a:ea typeface="Roboto"/>
                <a:cs typeface="Roboto"/>
                <a:sym typeface="Roboto"/>
              </a:rPr>
              <a:t>Nella vista maschera </a:t>
            </a:r>
            <a:r>
              <a:rPr lang="it" b="1" dirty="0" smtClean="0">
                <a:latin typeface="Roboto"/>
                <a:ea typeface="Roboto"/>
                <a:cs typeface="Roboto"/>
                <a:sym typeface="Roboto"/>
              </a:rPr>
              <a:t>della scheda dedicata al proprio archivio, </a:t>
            </a:r>
            <a:r>
              <a:rPr lang="it" b="1" dirty="0">
                <a:latin typeface="Roboto"/>
                <a:ea typeface="Roboto"/>
                <a:cs typeface="Roboto"/>
                <a:sym typeface="Roboto"/>
              </a:rPr>
              <a:t>l’operatore può compilare </a:t>
            </a:r>
            <a:r>
              <a:rPr lang="it" b="1" dirty="0" smtClean="0">
                <a:latin typeface="Roboto"/>
                <a:ea typeface="Roboto"/>
                <a:cs typeface="Roboto"/>
                <a:sym typeface="Roboto"/>
              </a:rPr>
              <a:t>i campi con </a:t>
            </a:r>
            <a:r>
              <a:rPr lang="it" b="1" dirty="0">
                <a:latin typeface="Roboto"/>
                <a:ea typeface="Roboto"/>
                <a:cs typeface="Roboto"/>
                <a:sym typeface="Roboto"/>
              </a:rPr>
              <a:t>estrema facilità. </a:t>
            </a:r>
            <a:endParaRPr b="1" dirty="0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dirty="0">
                <a:latin typeface="Roboto"/>
                <a:ea typeface="Roboto"/>
                <a:cs typeface="Roboto"/>
                <a:sym typeface="Roboto"/>
              </a:rPr>
              <a:t>I campi possono prevedere </a:t>
            </a:r>
            <a:r>
              <a:rPr lang="it" dirty="0" smtClean="0">
                <a:latin typeface="Roboto"/>
                <a:ea typeface="Roboto"/>
                <a:cs typeface="Roboto"/>
                <a:sym typeface="Roboto"/>
              </a:rPr>
              <a:t>testo libero, </a:t>
            </a:r>
            <a:r>
              <a:rPr lang="it" dirty="0">
                <a:latin typeface="Roboto"/>
                <a:ea typeface="Roboto"/>
                <a:cs typeface="Roboto"/>
                <a:sym typeface="Roboto"/>
              </a:rPr>
              <a:t>risposte </a:t>
            </a:r>
            <a:r>
              <a:rPr lang="it" dirty="0" smtClean="0">
                <a:latin typeface="Roboto"/>
                <a:ea typeface="Roboto"/>
                <a:cs typeface="Roboto"/>
                <a:sym typeface="Roboto"/>
              </a:rPr>
              <a:t>aperte, chiuse, a scelta multipla con selezione da un menu a tendina. </a:t>
            </a:r>
            <a:r>
              <a:rPr lang="it" dirty="0">
                <a:latin typeface="Roboto"/>
                <a:ea typeface="Roboto"/>
                <a:cs typeface="Roboto"/>
                <a:sym typeface="Roboto"/>
              </a:rPr>
              <a:t>Il salvataggio dei dati avviene in modo automatico trasparente all’utente.</a:t>
            </a:r>
            <a:endParaRPr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3" name="Google Shape;123;p17"/>
          <p:cNvSpPr txBox="1"/>
          <p:nvPr/>
        </p:nvSpPr>
        <p:spPr>
          <a:xfrm>
            <a:off x="1299028" y="4640500"/>
            <a:ext cx="6843485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100" dirty="0">
                <a:latin typeface="Roboto"/>
                <a:ea typeface="Roboto"/>
                <a:cs typeface="Roboto"/>
                <a:sym typeface="Roboto"/>
              </a:rPr>
              <a:t>Ufficio Archivi - Ufficio Sistema informativo e Banche dati culturali - Direzione Beni, Attività Culturali e Sport</a:t>
            </a:r>
            <a:endParaRPr sz="1100" dirty="0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4" name="Google Shape;124;p1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5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8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La nuova scheda unificata</a:t>
            </a:r>
            <a:endParaRPr/>
          </a:p>
        </p:txBody>
      </p:sp>
      <p:sp>
        <p:nvSpPr>
          <p:cNvPr id="130" name="Google Shape;130;p18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19521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it" b="1" dirty="0"/>
              <a:t>Clicca l’immagine per visualizzare l’intera scheda consultabile nel database Web</a:t>
            </a:r>
            <a:br>
              <a:rPr lang="it" b="1" dirty="0"/>
            </a:br>
            <a:r>
              <a:rPr lang="it" b="1" dirty="0"/>
              <a:t>(apre un file Pdf)</a:t>
            </a:r>
            <a:endParaRPr b="1" dirty="0"/>
          </a:p>
        </p:txBody>
      </p:sp>
      <p:pic>
        <p:nvPicPr>
          <p:cNvPr id="131" name="Google Shape;131;p18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99400" y="1017798"/>
            <a:ext cx="6232900" cy="3716375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18"/>
          <p:cNvSpPr txBox="1"/>
          <p:nvPr/>
        </p:nvSpPr>
        <p:spPr>
          <a:xfrm>
            <a:off x="1023257" y="4640500"/>
            <a:ext cx="7148285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100" dirty="0">
                <a:latin typeface="Roboto"/>
                <a:ea typeface="Roboto"/>
                <a:cs typeface="Roboto"/>
                <a:sym typeface="Roboto"/>
              </a:rPr>
              <a:t>Ufficio Archivi - Ufficio Sistema informativo e Banche dati culturali - Direzione Beni, Attività Culturali e Sport</a:t>
            </a:r>
            <a:endParaRPr sz="1100" dirty="0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3" name="Google Shape;133;p1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6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9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Database, vista record</a:t>
            </a:r>
            <a:endParaRPr/>
          </a:p>
        </p:txBody>
      </p:sp>
      <p:pic>
        <p:nvPicPr>
          <p:cNvPr id="139" name="Google Shape;139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1538" y="930250"/>
            <a:ext cx="8562975" cy="3600450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Google Shape;140;p19"/>
          <p:cNvSpPr txBox="1"/>
          <p:nvPr/>
        </p:nvSpPr>
        <p:spPr>
          <a:xfrm>
            <a:off x="745025" y="2507275"/>
            <a:ext cx="7536000" cy="461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b="1" dirty="0">
                <a:highlight>
                  <a:srgbClr val="FFFF00"/>
                </a:highlight>
                <a:latin typeface="Roboto"/>
                <a:ea typeface="Roboto"/>
                <a:cs typeface="Roboto"/>
                <a:sym typeface="Roboto"/>
              </a:rPr>
              <a:t>Cliccando un record se ne apre la relativa maschera (scheda </a:t>
            </a:r>
            <a:r>
              <a:rPr lang="it" sz="1800" b="1" dirty="0" smtClean="0">
                <a:highlight>
                  <a:srgbClr val="FFFF00"/>
                </a:highlight>
                <a:latin typeface="Roboto"/>
                <a:ea typeface="Roboto"/>
                <a:cs typeface="Roboto"/>
                <a:sym typeface="Roboto"/>
              </a:rPr>
              <a:t>singola)</a:t>
            </a:r>
            <a:endParaRPr sz="1800" b="1" dirty="0">
              <a:highlight>
                <a:srgbClr val="FFFF00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1" name="Google Shape;141;p19"/>
          <p:cNvSpPr txBox="1"/>
          <p:nvPr/>
        </p:nvSpPr>
        <p:spPr>
          <a:xfrm>
            <a:off x="1204686" y="4640500"/>
            <a:ext cx="6959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100" dirty="0">
                <a:latin typeface="Roboto"/>
                <a:ea typeface="Roboto"/>
                <a:cs typeface="Roboto"/>
                <a:sym typeface="Roboto"/>
              </a:rPr>
              <a:t>Ufficio Archivi - Ufficio Sistema informativo e Banche dati culturali - Direzione Beni, Attività Culturali e Sport</a:t>
            </a:r>
            <a:endParaRPr sz="1100" dirty="0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2" name="Google Shape;142;p19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7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0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Modifiche alla scheda</a:t>
            </a:r>
            <a:endParaRPr/>
          </a:p>
        </p:txBody>
      </p:sp>
      <p:pic>
        <p:nvPicPr>
          <p:cNvPr id="148" name="Google Shape;148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63475" y="1385100"/>
            <a:ext cx="3886200" cy="1933575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20"/>
          <p:cNvSpPr txBox="1"/>
          <p:nvPr/>
        </p:nvSpPr>
        <p:spPr>
          <a:xfrm>
            <a:off x="429825" y="1561675"/>
            <a:ext cx="3123300" cy="21544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600" dirty="0">
                <a:latin typeface="Roboto"/>
                <a:ea typeface="Roboto"/>
                <a:cs typeface="Roboto"/>
                <a:sym typeface="Roboto"/>
              </a:rPr>
              <a:t>L’operatore potrà in qualsiasi momento tornare a modificare il proprio record (la scheda), ed editarlo con i vari strumenti a disposizione. </a:t>
            </a:r>
            <a:endParaRPr sz="1600" dirty="0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600" dirty="0">
                <a:latin typeface="Roboto"/>
                <a:ea typeface="Roboto"/>
                <a:cs typeface="Roboto"/>
                <a:sym typeface="Roboto"/>
              </a:rPr>
              <a:t>Non potrà visualizzare né modificare le </a:t>
            </a:r>
            <a:r>
              <a:rPr lang="it" sz="1600" dirty="0" smtClean="0">
                <a:latin typeface="Roboto"/>
                <a:ea typeface="Roboto"/>
                <a:cs typeface="Roboto"/>
                <a:sym typeface="Roboto"/>
              </a:rPr>
              <a:t>schede create da altri operatori.</a:t>
            </a:r>
            <a:endParaRPr sz="1600"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50" name="Google Shape;150;p20"/>
          <p:cNvSpPr txBox="1"/>
          <p:nvPr/>
        </p:nvSpPr>
        <p:spPr>
          <a:xfrm>
            <a:off x="1146628" y="4640500"/>
            <a:ext cx="7032171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100" dirty="0">
                <a:latin typeface="Roboto"/>
                <a:ea typeface="Roboto"/>
                <a:cs typeface="Roboto"/>
                <a:sym typeface="Roboto"/>
              </a:rPr>
              <a:t>Ufficio Archivi - Ufficio Sistema informativo e Banche dati culturali - Direzione Beni, Attività Culturali e Sport</a:t>
            </a:r>
            <a:endParaRPr sz="1100" dirty="0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51" name="Google Shape;151;p20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8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1"/>
          <p:cNvSpPr txBox="1">
            <a:spLocks noGrp="1"/>
          </p:cNvSpPr>
          <p:nvPr>
            <p:ph type="body" idx="1"/>
          </p:nvPr>
        </p:nvSpPr>
        <p:spPr>
          <a:xfrm>
            <a:off x="311700" y="396815"/>
            <a:ext cx="8520600" cy="417206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200" b="1" dirty="0" smtClean="0"/>
              <a:t>Per informazioni e chiarimenti e per supporto nella </a:t>
            </a:r>
            <a:r>
              <a:rPr lang="it-IT" sz="2200" b="1" smtClean="0"/>
              <a:t>compilazione siamo disponibili </a:t>
            </a:r>
            <a:r>
              <a:rPr lang="it-IT" sz="2200" b="1" dirty="0" smtClean="0"/>
              <a:t>ai seguenti contatti:</a:t>
            </a:r>
            <a:endParaRPr lang="it-IT" sz="2200" b="1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2200" b="1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2200" b="1" dirty="0"/>
          </a:p>
          <a:p>
            <a:pPr marL="0" lvl="0" indent="0">
              <a:lnSpc>
                <a:spcPct val="100000"/>
              </a:lnSpc>
              <a:buNone/>
            </a:pPr>
            <a:endParaRPr lang="it-IT" sz="1200" dirty="0" smtClean="0">
              <a:solidFill>
                <a:srgbClr val="53535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>
              <a:lnSpc>
                <a:spcPct val="100000"/>
              </a:lnSpc>
              <a:buNone/>
            </a:pPr>
            <a:endParaRPr lang="it-IT" sz="1200" dirty="0">
              <a:solidFill>
                <a:srgbClr val="53535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>
              <a:lnSpc>
                <a:spcPct val="100000"/>
              </a:lnSpc>
              <a:buNone/>
            </a:pPr>
            <a:endParaRPr lang="it-IT" sz="1200" dirty="0" smtClean="0">
              <a:solidFill>
                <a:srgbClr val="53535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>
              <a:lnSpc>
                <a:spcPct val="120000"/>
              </a:lnSpc>
              <a:buNone/>
            </a:pPr>
            <a:r>
              <a:rPr lang="it-IT" sz="1300" b="1" dirty="0" smtClean="0">
                <a:solidFill>
                  <a:srgbClr val="53535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REGIONE DEL VENETO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it-IT" sz="1300" dirty="0" smtClean="0">
                <a:solidFill>
                  <a:srgbClr val="53535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Area </a:t>
            </a:r>
            <a:r>
              <a:rPr lang="it-IT" sz="1300" dirty="0">
                <a:solidFill>
                  <a:srgbClr val="53535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Marketing Territoriale, Cultura, Turismo, Agricoltura e </a:t>
            </a:r>
            <a:r>
              <a:rPr lang="it-IT" sz="1300" dirty="0" smtClean="0">
                <a:solidFill>
                  <a:srgbClr val="53535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Sport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it-IT" sz="1300" dirty="0" smtClean="0">
                <a:solidFill>
                  <a:srgbClr val="53535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Direzione </a:t>
            </a:r>
            <a:r>
              <a:rPr lang="it-IT" sz="1300" dirty="0">
                <a:solidFill>
                  <a:srgbClr val="53535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Beni, Attività </a:t>
            </a:r>
            <a:r>
              <a:rPr lang="it-IT" sz="1300" dirty="0" smtClean="0">
                <a:solidFill>
                  <a:srgbClr val="53535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culturali </a:t>
            </a:r>
            <a:r>
              <a:rPr lang="it-IT" sz="1300" dirty="0">
                <a:solidFill>
                  <a:srgbClr val="53535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e </a:t>
            </a:r>
            <a:r>
              <a:rPr lang="it-IT" sz="1300" dirty="0" smtClean="0">
                <a:solidFill>
                  <a:srgbClr val="53535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Sport 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it-IT" sz="1300" dirty="0" smtClean="0">
                <a:solidFill>
                  <a:srgbClr val="53535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Ufficio Archivi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it-IT" sz="1300" dirty="0" smtClean="0">
                <a:solidFill>
                  <a:srgbClr val="53535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Tel. 041.2792706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it-IT" sz="1300" dirty="0" smtClean="0">
                <a:solidFill>
                  <a:srgbClr val="53535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archividelveneto@regione.veneto.it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2200" b="1" dirty="0"/>
          </a:p>
        </p:txBody>
      </p:sp>
      <p:sp>
        <p:nvSpPr>
          <p:cNvPr id="158" name="Google Shape;158;p2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9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525</Words>
  <Application>Microsoft Office PowerPoint</Application>
  <PresentationFormat>Presentazione su schermo (16:9)</PresentationFormat>
  <Paragraphs>53</Paragraphs>
  <Slides>9</Slides>
  <Notes>9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3" baseType="lpstr">
      <vt:lpstr>Roboto</vt:lpstr>
      <vt:lpstr>Arial</vt:lpstr>
      <vt:lpstr>Times New Roman</vt:lpstr>
      <vt:lpstr>Geometric</vt:lpstr>
      <vt:lpstr>Breve guida all’uso della Banca dati Archivi del Veneto </vt:lpstr>
      <vt:lpstr>Accesso controllato alla banca dati Archivi del Veneto </vt:lpstr>
      <vt:lpstr>Account operatore  1/3</vt:lpstr>
      <vt:lpstr>Account operatore  2/3</vt:lpstr>
      <vt:lpstr>Account operatore  3/3</vt:lpstr>
      <vt:lpstr>La nuova scheda unificata</vt:lpstr>
      <vt:lpstr>Database, vista record</vt:lpstr>
      <vt:lpstr>Modifiche alla scheda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Breve guida all’uso della Banca dati Archivi del Veneto </dc:title>
  <cp:lastModifiedBy>Andreina Rigon</cp:lastModifiedBy>
  <cp:revision>9</cp:revision>
  <cp:lastPrinted>2021-10-18T09:45:05Z</cp:lastPrinted>
  <dcterms:modified xsi:type="dcterms:W3CDTF">2021-11-18T10:53:14Z</dcterms:modified>
</cp:coreProperties>
</file>